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795" r:id="rId5"/>
    <p:sldMasterId id="2147483780" r:id="rId6"/>
  </p:sldMasterIdLst>
  <p:notesMasterIdLst>
    <p:notesMasterId r:id="rId354"/>
  </p:notesMasterIdLst>
  <p:handoutMasterIdLst>
    <p:handoutMasterId r:id="rId355"/>
  </p:handoutMasterIdLst>
  <p:sldIdLst>
    <p:sldId id="256" r:id="rId7"/>
    <p:sldId id="461" r:id="rId8"/>
    <p:sldId id="462" r:id="rId9"/>
    <p:sldId id="409" r:id="rId10"/>
    <p:sldId id="400" r:id="rId11"/>
    <p:sldId id="463" r:id="rId12"/>
    <p:sldId id="464" r:id="rId13"/>
    <p:sldId id="465" r:id="rId14"/>
    <p:sldId id="600" r:id="rId15"/>
    <p:sldId id="601" r:id="rId16"/>
    <p:sldId id="403" r:id="rId17"/>
    <p:sldId id="399" r:id="rId18"/>
    <p:sldId id="466" r:id="rId19"/>
    <p:sldId id="592" r:id="rId20"/>
    <p:sldId id="792" r:id="rId21"/>
    <p:sldId id="793" r:id="rId22"/>
    <p:sldId id="469" r:id="rId23"/>
    <p:sldId id="468" r:id="rId24"/>
    <p:sldId id="470" r:id="rId25"/>
    <p:sldId id="471" r:id="rId26"/>
    <p:sldId id="536" r:id="rId27"/>
    <p:sldId id="473" r:id="rId28"/>
    <p:sldId id="474" r:id="rId29"/>
    <p:sldId id="475" r:id="rId30"/>
    <p:sldId id="818" r:id="rId31"/>
    <p:sldId id="476" r:id="rId32"/>
    <p:sldId id="477" r:id="rId33"/>
    <p:sldId id="808" r:id="rId34"/>
    <p:sldId id="478" r:id="rId35"/>
    <p:sldId id="481" r:id="rId36"/>
    <p:sldId id="819" r:id="rId37"/>
    <p:sldId id="479" r:id="rId38"/>
    <p:sldId id="480" r:id="rId39"/>
    <p:sldId id="771" r:id="rId40"/>
    <p:sldId id="483" r:id="rId41"/>
    <p:sldId id="820" r:id="rId42"/>
    <p:sldId id="484" r:id="rId43"/>
    <p:sldId id="485" r:id="rId44"/>
    <p:sldId id="486" r:id="rId45"/>
    <p:sldId id="487" r:id="rId46"/>
    <p:sldId id="488" r:id="rId47"/>
    <p:sldId id="489" r:id="rId48"/>
    <p:sldId id="738" r:id="rId49"/>
    <p:sldId id="490" r:id="rId50"/>
    <p:sldId id="491" r:id="rId51"/>
    <p:sldId id="492" r:id="rId52"/>
    <p:sldId id="493" r:id="rId53"/>
    <p:sldId id="494" r:id="rId54"/>
    <p:sldId id="495" r:id="rId55"/>
    <p:sldId id="496" r:id="rId56"/>
    <p:sldId id="497" r:id="rId57"/>
    <p:sldId id="498" r:id="rId58"/>
    <p:sldId id="499" r:id="rId59"/>
    <p:sldId id="632" r:id="rId60"/>
    <p:sldId id="653" r:id="rId61"/>
    <p:sldId id="807" r:id="rId62"/>
    <p:sldId id="637" r:id="rId63"/>
    <p:sldId id="638" r:id="rId64"/>
    <p:sldId id="654" r:id="rId65"/>
    <p:sldId id="772" r:id="rId66"/>
    <p:sldId id="655" r:id="rId67"/>
    <p:sldId id="794" r:id="rId68"/>
    <p:sldId id="639" r:id="rId69"/>
    <p:sldId id="656" r:id="rId70"/>
    <p:sldId id="774" r:id="rId71"/>
    <p:sldId id="775" r:id="rId72"/>
    <p:sldId id="817" r:id="rId73"/>
    <p:sldId id="640" r:id="rId74"/>
    <p:sldId id="641" r:id="rId75"/>
    <p:sldId id="642" r:id="rId76"/>
    <p:sldId id="657" r:id="rId77"/>
    <p:sldId id="643" r:id="rId78"/>
    <p:sldId id="644" r:id="rId79"/>
    <p:sldId id="645" r:id="rId80"/>
    <p:sldId id="646" r:id="rId81"/>
    <p:sldId id="648" r:id="rId82"/>
    <p:sldId id="649" r:id="rId83"/>
    <p:sldId id="658" r:id="rId84"/>
    <p:sldId id="650" r:id="rId85"/>
    <p:sldId id="651" r:id="rId86"/>
    <p:sldId id="652" r:id="rId87"/>
    <p:sldId id="659" r:id="rId88"/>
    <p:sldId id="500" r:id="rId89"/>
    <p:sldId id="633" r:id="rId90"/>
    <p:sldId id="741" r:id="rId91"/>
    <p:sldId id="762" r:id="rId92"/>
    <p:sldId id="742" r:id="rId93"/>
    <p:sldId id="743" r:id="rId94"/>
    <p:sldId id="744" r:id="rId95"/>
    <p:sldId id="745" r:id="rId96"/>
    <p:sldId id="746" r:id="rId97"/>
    <p:sldId id="747" r:id="rId98"/>
    <p:sldId id="770" r:id="rId99"/>
    <p:sldId id="748" r:id="rId100"/>
    <p:sldId id="763" r:id="rId101"/>
    <p:sldId id="764" r:id="rId102"/>
    <p:sldId id="795" r:id="rId103"/>
    <p:sldId id="765" r:id="rId104"/>
    <p:sldId id="749" r:id="rId105"/>
    <p:sldId id="750" r:id="rId106"/>
    <p:sldId id="751" r:id="rId107"/>
    <p:sldId id="753" r:id="rId108"/>
    <p:sldId id="766" r:id="rId109"/>
    <p:sldId id="776" r:id="rId110"/>
    <p:sldId id="767" r:id="rId111"/>
    <p:sldId id="755" r:id="rId112"/>
    <p:sldId id="756" r:id="rId113"/>
    <p:sldId id="757" r:id="rId114"/>
    <p:sldId id="758" r:id="rId115"/>
    <p:sldId id="759" r:id="rId116"/>
    <p:sldId id="760" r:id="rId117"/>
    <p:sldId id="761" r:id="rId118"/>
    <p:sldId id="768" r:id="rId119"/>
    <p:sldId id="501" r:id="rId120"/>
    <p:sldId id="591" r:id="rId121"/>
    <p:sldId id="602" r:id="rId122"/>
    <p:sldId id="603" r:id="rId123"/>
    <p:sldId id="595" r:id="rId124"/>
    <p:sldId id="596" r:id="rId125"/>
    <p:sldId id="607" r:id="rId126"/>
    <p:sldId id="605" r:id="rId127"/>
    <p:sldId id="837" r:id="rId128"/>
    <p:sldId id="606" r:id="rId129"/>
    <p:sldId id="597" r:id="rId130"/>
    <p:sldId id="598" r:id="rId131"/>
    <p:sldId id="608" r:id="rId132"/>
    <p:sldId id="609" r:id="rId133"/>
    <p:sldId id="610" r:id="rId134"/>
    <p:sldId id="611" r:id="rId135"/>
    <p:sldId id="599" r:id="rId136"/>
    <p:sldId id="612" r:id="rId137"/>
    <p:sldId id="502" r:id="rId138"/>
    <p:sldId id="576" r:id="rId139"/>
    <p:sldId id="577" r:id="rId140"/>
    <p:sldId id="832" r:id="rId141"/>
    <p:sldId id="578" r:id="rId142"/>
    <p:sldId id="579" r:id="rId143"/>
    <p:sldId id="580" r:id="rId144"/>
    <p:sldId id="581" r:id="rId145"/>
    <p:sldId id="582" r:id="rId146"/>
    <p:sldId id="583" r:id="rId147"/>
    <p:sldId id="584" r:id="rId148"/>
    <p:sldId id="585" r:id="rId149"/>
    <p:sldId id="586" r:id="rId150"/>
    <p:sldId id="587" r:id="rId151"/>
    <p:sldId id="588" r:id="rId152"/>
    <p:sldId id="589" r:id="rId153"/>
    <p:sldId id="590" r:id="rId154"/>
    <p:sldId id="503" r:id="rId155"/>
    <p:sldId id="513" r:id="rId156"/>
    <p:sldId id="529" r:id="rId157"/>
    <p:sldId id="514" r:id="rId158"/>
    <p:sldId id="530" r:id="rId159"/>
    <p:sldId id="814" r:id="rId160"/>
    <p:sldId id="515" r:id="rId161"/>
    <p:sldId id="531" r:id="rId162"/>
    <p:sldId id="516" r:id="rId163"/>
    <p:sldId id="532" r:id="rId164"/>
    <p:sldId id="815" r:id="rId165"/>
    <p:sldId id="593" r:id="rId166"/>
    <p:sldId id="796" r:id="rId167"/>
    <p:sldId id="739" r:id="rId168"/>
    <p:sldId id="504" r:id="rId169"/>
    <p:sldId id="538" r:id="rId170"/>
    <p:sldId id="549" r:id="rId171"/>
    <p:sldId id="843" r:id="rId172"/>
    <p:sldId id="844" r:id="rId173"/>
    <p:sldId id="548" r:id="rId174"/>
    <p:sldId id="550" r:id="rId175"/>
    <p:sldId id="790" r:id="rId176"/>
    <p:sldId id="797" r:id="rId177"/>
    <p:sldId id="539" r:id="rId178"/>
    <p:sldId id="540" r:id="rId179"/>
    <p:sldId id="541" r:id="rId180"/>
    <p:sldId id="542" r:id="rId181"/>
    <p:sldId id="543" r:id="rId182"/>
    <p:sldId id="544" r:id="rId183"/>
    <p:sldId id="551" r:id="rId184"/>
    <p:sldId id="777" r:id="rId185"/>
    <p:sldId id="798" r:id="rId186"/>
    <p:sldId id="552" r:id="rId187"/>
    <p:sldId id="780" r:id="rId188"/>
    <p:sldId id="779" r:id="rId189"/>
    <p:sldId id="845" r:id="rId190"/>
    <p:sldId id="553" r:id="rId191"/>
    <p:sldId id="781" r:id="rId192"/>
    <p:sldId id="799" r:id="rId193"/>
    <p:sldId id="554" r:id="rId194"/>
    <p:sldId id="783" r:id="rId195"/>
    <p:sldId id="555" r:id="rId196"/>
    <p:sldId id="800" r:id="rId197"/>
    <p:sldId id="545" r:id="rId198"/>
    <p:sldId id="834" r:id="rId199"/>
    <p:sldId id="546" r:id="rId200"/>
    <p:sldId id="547" r:id="rId201"/>
    <p:sldId id="835" r:id="rId202"/>
    <p:sldId id="836" r:id="rId203"/>
    <p:sldId id="505" r:id="rId204"/>
    <p:sldId id="634" r:id="rId205"/>
    <p:sldId id="660" r:id="rId206"/>
    <p:sldId id="661" r:id="rId207"/>
    <p:sldId id="681" r:id="rId208"/>
    <p:sldId id="801" r:id="rId209"/>
    <p:sldId id="785" r:id="rId210"/>
    <p:sldId id="662" r:id="rId211"/>
    <p:sldId id="663" r:id="rId212"/>
    <p:sldId id="664" r:id="rId213"/>
    <p:sldId id="665" r:id="rId214"/>
    <p:sldId id="666" r:id="rId215"/>
    <p:sldId id="667" r:id="rId216"/>
    <p:sldId id="668" r:id="rId217"/>
    <p:sldId id="669" r:id="rId218"/>
    <p:sldId id="682" r:id="rId219"/>
    <p:sldId id="670" r:id="rId220"/>
    <p:sldId id="684" r:id="rId221"/>
    <p:sldId id="683" r:id="rId222"/>
    <p:sldId id="671" r:id="rId223"/>
    <p:sldId id="672" r:id="rId224"/>
    <p:sldId id="673" r:id="rId225"/>
    <p:sldId id="674" r:id="rId226"/>
    <p:sldId id="675" r:id="rId227"/>
    <p:sldId id="676" r:id="rId228"/>
    <p:sldId id="677" r:id="rId229"/>
    <p:sldId id="678" r:id="rId230"/>
    <p:sldId id="679" r:id="rId231"/>
    <p:sldId id="680" r:id="rId232"/>
    <p:sldId id="816" r:id="rId233"/>
    <p:sldId id="686" r:id="rId234"/>
    <p:sldId id="846" r:id="rId235"/>
    <p:sldId id="687" r:id="rId236"/>
    <p:sldId id="786" r:id="rId237"/>
    <p:sldId id="506" r:id="rId238"/>
    <p:sldId id="556" r:id="rId239"/>
    <p:sldId id="557" r:id="rId240"/>
    <p:sldId id="821" r:id="rId241"/>
    <p:sldId id="558" r:id="rId242"/>
    <p:sldId id="559" r:id="rId243"/>
    <p:sldId id="822" r:id="rId244"/>
    <p:sldId id="824" r:id="rId245"/>
    <p:sldId id="823" r:id="rId246"/>
    <p:sldId id="825" r:id="rId247"/>
    <p:sldId id="560" r:id="rId248"/>
    <p:sldId id="826" r:id="rId249"/>
    <p:sldId id="827" r:id="rId250"/>
    <p:sldId id="561" r:id="rId251"/>
    <p:sldId id="563" r:id="rId252"/>
    <p:sldId id="787" r:id="rId253"/>
    <p:sldId id="562" r:id="rId254"/>
    <p:sldId id="564" r:id="rId255"/>
    <p:sldId id="565" r:id="rId256"/>
    <p:sldId id="507" r:id="rId257"/>
    <p:sldId id="518" r:id="rId258"/>
    <p:sldId id="519" r:id="rId259"/>
    <p:sldId id="533" r:id="rId260"/>
    <p:sldId id="520" r:id="rId261"/>
    <p:sldId id="534" r:id="rId262"/>
    <p:sldId id="521" r:id="rId263"/>
    <p:sldId id="522" r:id="rId264"/>
    <p:sldId id="523" r:id="rId265"/>
    <p:sldId id="524" r:id="rId266"/>
    <p:sldId id="535" r:id="rId267"/>
    <p:sldId id="525" r:id="rId268"/>
    <p:sldId id="526" r:id="rId269"/>
    <p:sldId id="527" r:id="rId270"/>
    <p:sldId id="508" r:id="rId271"/>
    <p:sldId id="615" r:id="rId272"/>
    <p:sldId id="627" r:id="rId273"/>
    <p:sldId id="829" r:id="rId274"/>
    <p:sldId id="830" r:id="rId275"/>
    <p:sldId id="831" r:id="rId276"/>
    <p:sldId id="616" r:id="rId277"/>
    <p:sldId id="617" r:id="rId278"/>
    <p:sldId id="618" r:id="rId279"/>
    <p:sldId id="619" r:id="rId280"/>
    <p:sldId id="626" r:id="rId281"/>
    <p:sldId id="802" r:id="rId282"/>
    <p:sldId id="620" r:id="rId283"/>
    <p:sldId id="621" r:id="rId284"/>
    <p:sldId id="622" r:id="rId285"/>
    <p:sldId id="828" r:id="rId286"/>
    <p:sldId id="628" r:id="rId287"/>
    <p:sldId id="788" r:id="rId288"/>
    <p:sldId id="629" r:id="rId289"/>
    <p:sldId id="803" r:id="rId290"/>
    <p:sldId id="624" r:id="rId291"/>
    <p:sldId id="631" r:id="rId292"/>
    <p:sldId id="625" r:id="rId293"/>
    <p:sldId id="630" r:id="rId294"/>
    <p:sldId id="509" r:id="rId295"/>
    <p:sldId id="735" r:id="rId296"/>
    <p:sldId id="697" r:id="rId297"/>
    <p:sldId id="698" r:id="rId298"/>
    <p:sldId id="737" r:id="rId299"/>
    <p:sldId id="806" r:id="rId300"/>
    <p:sldId id="699" r:id="rId301"/>
    <p:sldId id="700" r:id="rId302"/>
    <p:sldId id="701" r:id="rId303"/>
    <p:sldId id="702" r:id="rId304"/>
    <p:sldId id="703" r:id="rId305"/>
    <p:sldId id="715" r:id="rId306"/>
    <p:sldId id="716" r:id="rId307"/>
    <p:sldId id="717" r:id="rId308"/>
    <p:sldId id="718" r:id="rId309"/>
    <p:sldId id="719" r:id="rId310"/>
    <p:sldId id="720" r:id="rId311"/>
    <p:sldId id="721" r:id="rId312"/>
    <p:sldId id="805" r:id="rId313"/>
    <p:sldId id="833" r:id="rId314"/>
    <p:sldId id="838" r:id="rId315"/>
    <p:sldId id="839" r:id="rId316"/>
    <p:sldId id="840" r:id="rId317"/>
    <p:sldId id="841" r:id="rId318"/>
    <p:sldId id="842" r:id="rId319"/>
    <p:sldId id="733" r:id="rId320"/>
    <p:sldId id="734" r:id="rId321"/>
    <p:sldId id="510" r:id="rId322"/>
    <p:sldId id="636" r:id="rId323"/>
    <p:sldId id="688" r:id="rId324"/>
    <p:sldId id="696" r:id="rId325"/>
    <p:sldId id="689" r:id="rId326"/>
    <p:sldId id="690" r:id="rId327"/>
    <p:sldId id="769" r:id="rId328"/>
    <p:sldId id="691" r:id="rId329"/>
    <p:sldId id="692" r:id="rId330"/>
    <p:sldId id="693" r:id="rId331"/>
    <p:sldId id="694" r:id="rId332"/>
    <p:sldId id="695" r:id="rId333"/>
    <p:sldId id="511" r:id="rId334"/>
    <p:sldId id="566" r:id="rId335"/>
    <p:sldId id="791" r:id="rId336"/>
    <p:sldId id="567" r:id="rId337"/>
    <p:sldId id="568" r:id="rId338"/>
    <p:sldId id="810" r:id="rId339"/>
    <p:sldId id="569" r:id="rId340"/>
    <p:sldId id="570" r:id="rId341"/>
    <p:sldId id="571" r:id="rId342"/>
    <p:sldId id="811" r:id="rId343"/>
    <p:sldId id="572" r:id="rId344"/>
    <p:sldId id="575" r:id="rId345"/>
    <p:sldId id="573" r:id="rId346"/>
    <p:sldId id="809" r:id="rId347"/>
    <p:sldId id="812" r:id="rId348"/>
    <p:sldId id="813" r:id="rId349"/>
    <p:sldId id="574" r:id="rId350"/>
    <p:sldId id="512" r:id="rId351"/>
    <p:sldId id="517" r:id="rId352"/>
    <p:sldId id="318" r:id="rId3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5DC927-BA95-8D72-7C12-93FE7D7B4D10}" name="Kirthikaa Balapattabi" initials="KB" userId="S::KBalapattabi@diabetes.org::2529614f-896c-4df0-a355-ce5b915a19ee" providerId="AD"/>
  <p188:author id="{745FF92B-5E69-6EFA-BBA2-C402CE54E651}" name="Sean Petrie" initials="SP" userId="S::SPetrie@diabetes.org::191646d9-7555-446b-b6f3-354f4f5aa5bf" providerId="AD"/>
  <p188:author id="{D038E648-13E3-E440-1932-4272885BF55C}" name="Elizabeth Pekas" initials="EP" userId="S::EPekas@diabetes.org::ef9552ec-aefb-41a8-b5dc-da3bc3517f69" providerId="AD"/>
  <p188:author id="{ED544F5B-AC1B-29BC-6411-100F0DFCDB29}" name="Nuha El Sayed" initials="NS" userId="S::nelsayed@diabetes.org::1f2c859e-4544-42f3-b9cc-78fae93d5eed" providerId="AD"/>
  <p188:author id="{D943B17C-3AD8-957B-7A0B-7B9462A46948}" name="Christine Gendy" initials="CG" userId="S::CGendy@diabetes.org::215a736a-e595-46f2-91d5-fdf09c0ba139" providerId="AD"/>
  <p188:author id="{EF4A24D1-9B8B-E1D7-5ECB-39B1FF5A3C61}" name="Allison Bennett" initials="AB" userId="S::ABennett@diabetes.org::9e43444e-4072-4b3b-bb5e-184e9d274669" providerId="AD"/>
  <p188:author id="{79C5E7DF-80DD-DF90-DC32-6E18AA1454F0}" name="Sathya Challa" initials="SC" userId="S::SChalla@diabetes.org::2a547e2a-f399-49db-88d2-848fc13614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E45640"/>
    <a:srgbClr val="007D89"/>
    <a:srgbClr val="E6E6E6"/>
    <a:srgbClr val="0089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B1BC3E-4595-466E-8384-65D51AAD1380}" v="857" dt="2025-11-25T20:00:47.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324" Type="http://schemas.openxmlformats.org/officeDocument/2006/relationships/slide" Target="slides/slide318.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335" Type="http://schemas.openxmlformats.org/officeDocument/2006/relationships/slide" Target="slides/slide329.xml"/><Relationship Id="rId5" Type="http://schemas.openxmlformats.org/officeDocument/2006/relationships/slideMaster" Target="slideMasters/slideMaster2.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346" Type="http://schemas.openxmlformats.org/officeDocument/2006/relationships/slide" Target="slides/slide340.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108" Type="http://schemas.openxmlformats.org/officeDocument/2006/relationships/slide" Target="slides/slide102.xml"/><Relationship Id="rId315" Type="http://schemas.openxmlformats.org/officeDocument/2006/relationships/slide" Target="slides/slide309.xml"/><Relationship Id="rId357" Type="http://schemas.openxmlformats.org/officeDocument/2006/relationships/viewProps" Target="viewProps.xml"/><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326" Type="http://schemas.openxmlformats.org/officeDocument/2006/relationships/slide" Target="slides/slide320.xml"/><Relationship Id="rId65" Type="http://schemas.openxmlformats.org/officeDocument/2006/relationships/slide" Target="slides/slide59.xml"/><Relationship Id="rId130" Type="http://schemas.openxmlformats.org/officeDocument/2006/relationships/slide" Target="slides/slide124.xml"/><Relationship Id="rId172" Type="http://schemas.openxmlformats.org/officeDocument/2006/relationships/slide" Target="slides/slide166.xml"/><Relationship Id="rId228" Type="http://schemas.openxmlformats.org/officeDocument/2006/relationships/slide" Target="slides/slide222.xml"/><Relationship Id="rId281" Type="http://schemas.openxmlformats.org/officeDocument/2006/relationships/slide" Target="slides/slide275.xml"/><Relationship Id="rId337" Type="http://schemas.openxmlformats.org/officeDocument/2006/relationships/slide" Target="slides/slide331.xml"/><Relationship Id="rId34" Type="http://schemas.openxmlformats.org/officeDocument/2006/relationships/slide" Target="slides/slide28.xml"/><Relationship Id="rId76" Type="http://schemas.openxmlformats.org/officeDocument/2006/relationships/slide" Target="slides/slide70.xml"/><Relationship Id="rId141" Type="http://schemas.openxmlformats.org/officeDocument/2006/relationships/slide" Target="slides/slide135.xml"/><Relationship Id="rId7" Type="http://schemas.openxmlformats.org/officeDocument/2006/relationships/slide" Target="slides/slide1.xml"/><Relationship Id="rId183" Type="http://schemas.openxmlformats.org/officeDocument/2006/relationships/slide" Target="slides/slide177.xml"/><Relationship Id="rId239" Type="http://schemas.openxmlformats.org/officeDocument/2006/relationships/slide" Target="slides/slide233.xml"/><Relationship Id="rId250" Type="http://schemas.openxmlformats.org/officeDocument/2006/relationships/slide" Target="slides/slide244.xml"/><Relationship Id="rId292" Type="http://schemas.openxmlformats.org/officeDocument/2006/relationships/slide" Target="slides/slide286.xml"/><Relationship Id="rId306" Type="http://schemas.openxmlformats.org/officeDocument/2006/relationships/slide" Target="slides/slide300.xml"/><Relationship Id="rId45" Type="http://schemas.openxmlformats.org/officeDocument/2006/relationships/slide" Target="slides/slide39.xml"/><Relationship Id="rId87" Type="http://schemas.openxmlformats.org/officeDocument/2006/relationships/slide" Target="slides/slide81.xml"/><Relationship Id="rId110" Type="http://schemas.openxmlformats.org/officeDocument/2006/relationships/slide" Target="slides/slide104.xml"/><Relationship Id="rId348" Type="http://schemas.openxmlformats.org/officeDocument/2006/relationships/slide" Target="slides/slide342.xml"/><Relationship Id="rId152" Type="http://schemas.openxmlformats.org/officeDocument/2006/relationships/slide" Target="slides/slide146.xml"/><Relationship Id="rId194" Type="http://schemas.openxmlformats.org/officeDocument/2006/relationships/slide" Target="slides/slide188.xml"/><Relationship Id="rId208" Type="http://schemas.openxmlformats.org/officeDocument/2006/relationships/slide" Target="slides/slide202.xml"/><Relationship Id="rId261" Type="http://schemas.openxmlformats.org/officeDocument/2006/relationships/slide" Target="slides/slide255.xml"/><Relationship Id="rId14" Type="http://schemas.openxmlformats.org/officeDocument/2006/relationships/slide" Target="slides/slide8.xml"/><Relationship Id="rId56" Type="http://schemas.openxmlformats.org/officeDocument/2006/relationships/slide" Target="slides/slide50.xml"/><Relationship Id="rId317" Type="http://schemas.openxmlformats.org/officeDocument/2006/relationships/slide" Target="slides/slide311.xml"/><Relationship Id="rId359" Type="http://schemas.openxmlformats.org/officeDocument/2006/relationships/tableStyles" Target="tableStyles.xml"/><Relationship Id="rId98" Type="http://schemas.openxmlformats.org/officeDocument/2006/relationships/slide" Target="slides/slide92.xml"/><Relationship Id="rId121" Type="http://schemas.openxmlformats.org/officeDocument/2006/relationships/slide" Target="slides/slide115.xml"/><Relationship Id="rId163" Type="http://schemas.openxmlformats.org/officeDocument/2006/relationships/slide" Target="slides/slide157.xml"/><Relationship Id="rId219" Type="http://schemas.openxmlformats.org/officeDocument/2006/relationships/slide" Target="slides/slide213.xml"/><Relationship Id="rId230" Type="http://schemas.openxmlformats.org/officeDocument/2006/relationships/slide" Target="slides/slide224.xml"/><Relationship Id="rId25" Type="http://schemas.openxmlformats.org/officeDocument/2006/relationships/slide" Target="slides/slide19.xml"/><Relationship Id="rId67" Type="http://schemas.openxmlformats.org/officeDocument/2006/relationships/slide" Target="slides/slide61.xml"/><Relationship Id="rId272" Type="http://schemas.openxmlformats.org/officeDocument/2006/relationships/slide" Target="slides/slide266.xml"/><Relationship Id="rId328" Type="http://schemas.openxmlformats.org/officeDocument/2006/relationships/slide" Target="slides/slide322.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360" Type="http://schemas.microsoft.com/office/2016/11/relationships/changesInfo" Target="changesInfos/changesInfo1.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318" Type="http://schemas.openxmlformats.org/officeDocument/2006/relationships/slide" Target="slides/slide312.xml"/><Relationship Id="rId339" Type="http://schemas.openxmlformats.org/officeDocument/2006/relationships/slide" Target="slides/slide333.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350" Type="http://schemas.openxmlformats.org/officeDocument/2006/relationships/slide" Target="slides/slide344.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openxmlformats.org/officeDocument/2006/relationships/slide" Target="slides/slide302.xml"/><Relationship Id="rId329" Type="http://schemas.openxmlformats.org/officeDocument/2006/relationships/slide" Target="slides/slide323.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340" Type="http://schemas.openxmlformats.org/officeDocument/2006/relationships/slide" Target="slides/slide334.xml"/><Relationship Id="rId361" Type="http://schemas.microsoft.com/office/2015/10/relationships/revisionInfo" Target="revisionInfo.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19" Type="http://schemas.openxmlformats.org/officeDocument/2006/relationships/slide" Target="slides/slide313.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330" Type="http://schemas.openxmlformats.org/officeDocument/2006/relationships/slide" Target="slides/slide324.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351" Type="http://schemas.openxmlformats.org/officeDocument/2006/relationships/slide" Target="slides/slide345.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309" Type="http://schemas.openxmlformats.org/officeDocument/2006/relationships/slide" Target="slides/slide303.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320" Type="http://schemas.openxmlformats.org/officeDocument/2006/relationships/slide" Target="slides/slide314.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341" Type="http://schemas.openxmlformats.org/officeDocument/2006/relationships/slide" Target="slides/slide335.xml"/><Relationship Id="rId362" Type="http://schemas.microsoft.com/office/2018/10/relationships/authors" Target="authors.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slide" Target="slides/slide304.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331" Type="http://schemas.openxmlformats.org/officeDocument/2006/relationships/slide" Target="slides/slide325.xml"/><Relationship Id="rId352" Type="http://schemas.openxmlformats.org/officeDocument/2006/relationships/slide" Target="slides/slide346.xml"/><Relationship Id="rId1" Type="http://schemas.openxmlformats.org/officeDocument/2006/relationships/customXml" Target="../customXml/item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321" Type="http://schemas.openxmlformats.org/officeDocument/2006/relationships/slide" Target="slides/slide315.xml"/><Relationship Id="rId342" Type="http://schemas.openxmlformats.org/officeDocument/2006/relationships/slide" Target="slides/slide336.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slide" Target="slides/slide305.xml"/><Relationship Id="rId332" Type="http://schemas.openxmlformats.org/officeDocument/2006/relationships/slide" Target="slides/slide326.xml"/><Relationship Id="rId353" Type="http://schemas.openxmlformats.org/officeDocument/2006/relationships/slide" Target="slides/slide347.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customXml" Target="../customXml/item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322" Type="http://schemas.openxmlformats.org/officeDocument/2006/relationships/slide" Target="slides/slide316.xml"/><Relationship Id="rId343" Type="http://schemas.openxmlformats.org/officeDocument/2006/relationships/slide" Target="slides/slide337.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slide" Target="slides/slide306.xml"/><Relationship Id="rId333" Type="http://schemas.openxmlformats.org/officeDocument/2006/relationships/slide" Target="slides/slide327.xml"/><Relationship Id="rId354" Type="http://schemas.openxmlformats.org/officeDocument/2006/relationships/notesMaster" Target="notesMasters/notesMaster1.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customXml" Target="../customXml/item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323" Type="http://schemas.openxmlformats.org/officeDocument/2006/relationships/slide" Target="slides/slide317.xml"/><Relationship Id="rId344" Type="http://schemas.openxmlformats.org/officeDocument/2006/relationships/slide" Target="slides/slide338.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slide" Target="slides/slide30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334" Type="http://schemas.openxmlformats.org/officeDocument/2006/relationships/slide" Target="slides/slide328.xml"/><Relationship Id="rId355" Type="http://schemas.openxmlformats.org/officeDocument/2006/relationships/handoutMaster" Target="handoutMasters/handoutMaster1.xml"/><Relationship Id="rId4" Type="http://schemas.openxmlformats.org/officeDocument/2006/relationships/slideMaster" Target="slideMasters/slideMaster1.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303" Type="http://schemas.openxmlformats.org/officeDocument/2006/relationships/slide" Target="slides/slide297.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345" Type="http://schemas.openxmlformats.org/officeDocument/2006/relationships/slide" Target="slides/slide339.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slide" Target="slides/slide283.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slide" Target="slides/slide308.xml"/><Relationship Id="rId356" Type="http://schemas.openxmlformats.org/officeDocument/2006/relationships/presProps" Target="presProps.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325" Type="http://schemas.openxmlformats.org/officeDocument/2006/relationships/slide" Target="slides/slide319.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 Id="rId336" Type="http://schemas.openxmlformats.org/officeDocument/2006/relationships/slide" Target="slides/slide330.xml"/><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6" Type="http://schemas.openxmlformats.org/officeDocument/2006/relationships/slideMaster" Target="slideMasters/slideMaster3.xml"/><Relationship Id="rId238" Type="http://schemas.openxmlformats.org/officeDocument/2006/relationships/slide" Target="slides/slide232.xml"/><Relationship Id="rId291" Type="http://schemas.openxmlformats.org/officeDocument/2006/relationships/slide" Target="slides/slide285.xml"/><Relationship Id="rId305" Type="http://schemas.openxmlformats.org/officeDocument/2006/relationships/slide" Target="slides/slide299.xml"/><Relationship Id="rId347" Type="http://schemas.openxmlformats.org/officeDocument/2006/relationships/slide" Target="slides/slide341.xml"/><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 Id="rId193" Type="http://schemas.openxmlformats.org/officeDocument/2006/relationships/slide" Target="slides/slide187.xml"/><Relationship Id="rId207" Type="http://schemas.openxmlformats.org/officeDocument/2006/relationships/slide" Target="slides/slide201.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16" Type="http://schemas.openxmlformats.org/officeDocument/2006/relationships/slide" Target="slides/slide310.xml"/><Relationship Id="rId55" Type="http://schemas.openxmlformats.org/officeDocument/2006/relationships/slide" Target="slides/slide49.xml"/><Relationship Id="rId97" Type="http://schemas.openxmlformats.org/officeDocument/2006/relationships/slide" Target="slides/slide91.xml"/><Relationship Id="rId120" Type="http://schemas.openxmlformats.org/officeDocument/2006/relationships/slide" Target="slides/slide114.xml"/><Relationship Id="rId358" Type="http://schemas.openxmlformats.org/officeDocument/2006/relationships/theme" Target="theme/theme1.xml"/><Relationship Id="rId162" Type="http://schemas.openxmlformats.org/officeDocument/2006/relationships/slide" Target="slides/slide156.xml"/><Relationship Id="rId218" Type="http://schemas.openxmlformats.org/officeDocument/2006/relationships/slide" Target="slides/slide212.xml"/><Relationship Id="rId271" Type="http://schemas.openxmlformats.org/officeDocument/2006/relationships/slide" Target="slides/slide265.xml"/><Relationship Id="rId24" Type="http://schemas.openxmlformats.org/officeDocument/2006/relationships/slide" Target="slides/slide18.xml"/><Relationship Id="rId66" Type="http://schemas.openxmlformats.org/officeDocument/2006/relationships/slide" Target="slides/slide60.xml"/><Relationship Id="rId131" Type="http://schemas.openxmlformats.org/officeDocument/2006/relationships/slide" Target="slides/slide125.xml"/><Relationship Id="rId327" Type="http://schemas.openxmlformats.org/officeDocument/2006/relationships/slide" Target="slides/slide321.xml"/><Relationship Id="rId173" Type="http://schemas.openxmlformats.org/officeDocument/2006/relationships/slide" Target="slides/slide167.xml"/><Relationship Id="rId229" Type="http://schemas.openxmlformats.org/officeDocument/2006/relationships/slide" Target="slides/slide223.xml"/><Relationship Id="rId240" Type="http://schemas.openxmlformats.org/officeDocument/2006/relationships/slide" Target="slides/slide234.xml"/><Relationship Id="rId35" Type="http://schemas.openxmlformats.org/officeDocument/2006/relationships/slide" Target="slides/slide29.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338" Type="http://schemas.openxmlformats.org/officeDocument/2006/relationships/slide" Target="slides/slide332.xml"/><Relationship Id="rId8" Type="http://schemas.openxmlformats.org/officeDocument/2006/relationships/slide" Target="slides/slide2.xml"/><Relationship Id="rId142" Type="http://schemas.openxmlformats.org/officeDocument/2006/relationships/slide" Target="slides/slide136.xml"/><Relationship Id="rId184" Type="http://schemas.openxmlformats.org/officeDocument/2006/relationships/slide" Target="slides/slide178.xml"/><Relationship Id="rId251" Type="http://schemas.openxmlformats.org/officeDocument/2006/relationships/slide" Target="slides/slide245.xml"/><Relationship Id="rId46" Type="http://schemas.openxmlformats.org/officeDocument/2006/relationships/slide" Target="slides/slide40.xml"/><Relationship Id="rId293" Type="http://schemas.openxmlformats.org/officeDocument/2006/relationships/slide" Target="slides/slide287.xml"/><Relationship Id="rId307" Type="http://schemas.openxmlformats.org/officeDocument/2006/relationships/slide" Target="slides/slide301.xml"/><Relationship Id="rId349" Type="http://schemas.openxmlformats.org/officeDocument/2006/relationships/slide" Target="slides/slide3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Pekas" userId="ef9552ec-aefb-41a8-b5dc-da3bc3517f69" providerId="ADAL" clId="{8D9F692B-63C5-4033-8E34-77BA402B6784}"/>
    <pc:docChg chg="undo custSel addSld delSld modSld">
      <pc:chgData name="Elizabeth Pekas" userId="ef9552ec-aefb-41a8-b5dc-da3bc3517f69" providerId="ADAL" clId="{8D9F692B-63C5-4033-8E34-77BA402B6784}" dt="2025-10-14T19:32:26.717" v="5074" actId="20577"/>
      <pc:docMkLst>
        <pc:docMk/>
      </pc:docMkLst>
      <pc:sldChg chg="modSp mod">
        <pc:chgData name="Elizabeth Pekas" userId="ef9552ec-aefb-41a8-b5dc-da3bc3517f69" providerId="ADAL" clId="{8D9F692B-63C5-4033-8E34-77BA402B6784}" dt="2025-10-09T17:55:54.292" v="2239" actId="20577"/>
        <pc:sldMkLst>
          <pc:docMk/>
          <pc:sldMk cId="92758303" sldId="513"/>
        </pc:sldMkLst>
      </pc:sldChg>
      <pc:sldChg chg="addSp delSp modSp mod">
        <pc:chgData name="Elizabeth Pekas" userId="ef9552ec-aefb-41a8-b5dc-da3bc3517f69" providerId="ADAL" clId="{8D9F692B-63C5-4033-8E34-77BA402B6784}" dt="2025-10-09T17:56:31.247" v="2265"/>
        <pc:sldMkLst>
          <pc:docMk/>
          <pc:sldMk cId="23456558" sldId="514"/>
        </pc:sldMkLst>
      </pc:sldChg>
      <pc:sldChg chg="addSp delSp modSp mod">
        <pc:chgData name="Elizabeth Pekas" userId="ef9552ec-aefb-41a8-b5dc-da3bc3517f69" providerId="ADAL" clId="{8D9F692B-63C5-4033-8E34-77BA402B6784}" dt="2025-10-09T17:56:28.831" v="2262"/>
        <pc:sldMkLst>
          <pc:docMk/>
          <pc:sldMk cId="3741536562" sldId="515"/>
        </pc:sldMkLst>
      </pc:sldChg>
      <pc:sldChg chg="addSp delSp modSp mod">
        <pc:chgData name="Elizabeth Pekas" userId="ef9552ec-aefb-41a8-b5dc-da3bc3517f69" providerId="ADAL" clId="{8D9F692B-63C5-4033-8E34-77BA402B6784}" dt="2025-10-09T17:56:26.751" v="2260"/>
        <pc:sldMkLst>
          <pc:docMk/>
          <pc:sldMk cId="3051729107" sldId="516"/>
        </pc:sldMkLst>
      </pc:sldChg>
      <pc:sldChg chg="addSp delSp modSp mod">
        <pc:chgData name="Elizabeth Pekas" userId="ef9552ec-aefb-41a8-b5dc-da3bc3517f69" providerId="ADAL" clId="{8D9F692B-63C5-4033-8E34-77BA402B6784}" dt="2025-10-09T17:56:32.671" v="2266"/>
        <pc:sldMkLst>
          <pc:docMk/>
          <pc:sldMk cId="1184003631" sldId="529"/>
        </pc:sldMkLst>
      </pc:sldChg>
      <pc:sldChg chg="addSp delSp modSp mod">
        <pc:chgData name="Elizabeth Pekas" userId="ef9552ec-aefb-41a8-b5dc-da3bc3517f69" providerId="ADAL" clId="{8D9F692B-63C5-4033-8E34-77BA402B6784}" dt="2025-10-09T17:56:30.671" v="2264"/>
        <pc:sldMkLst>
          <pc:docMk/>
          <pc:sldMk cId="1530807645" sldId="530"/>
        </pc:sldMkLst>
      </pc:sldChg>
      <pc:sldChg chg="addSp delSp modSp mod">
        <pc:chgData name="Elizabeth Pekas" userId="ef9552ec-aefb-41a8-b5dc-da3bc3517f69" providerId="ADAL" clId="{8D9F692B-63C5-4033-8E34-77BA402B6784}" dt="2025-10-09T17:56:27.281" v="2261"/>
        <pc:sldMkLst>
          <pc:docMk/>
          <pc:sldMk cId="1448363686" sldId="531"/>
        </pc:sldMkLst>
      </pc:sldChg>
      <pc:sldChg chg="addSp delSp modSp mod">
        <pc:chgData name="Elizabeth Pekas" userId="ef9552ec-aefb-41a8-b5dc-da3bc3517f69" providerId="ADAL" clId="{8D9F692B-63C5-4033-8E34-77BA402B6784}" dt="2025-10-09T17:56:26.200" v="2259"/>
        <pc:sldMkLst>
          <pc:docMk/>
          <pc:sldMk cId="1010556308" sldId="532"/>
        </pc:sldMkLst>
      </pc:sldChg>
      <pc:sldChg chg="modSp mod">
        <pc:chgData name="Elizabeth Pekas" userId="ef9552ec-aefb-41a8-b5dc-da3bc3517f69" providerId="ADAL" clId="{8D9F692B-63C5-4033-8E34-77BA402B6784}" dt="2025-10-09T19:09:35.917" v="3474" actId="6549"/>
        <pc:sldMkLst>
          <pc:docMk/>
          <pc:sldMk cId="829964493" sldId="537"/>
        </pc:sldMkLst>
      </pc:sldChg>
      <pc:sldChg chg="modSp mod">
        <pc:chgData name="Elizabeth Pekas" userId="ef9552ec-aefb-41a8-b5dc-da3bc3517f69" providerId="ADAL" clId="{8D9F692B-63C5-4033-8E34-77BA402B6784}" dt="2025-10-09T19:09:31.490" v="3472" actId="6549"/>
        <pc:sldMkLst>
          <pc:docMk/>
          <pc:sldMk cId="1928292656" sldId="538"/>
        </pc:sldMkLst>
      </pc:sldChg>
      <pc:sldChg chg="modSp mod">
        <pc:chgData name="Elizabeth Pekas" userId="ef9552ec-aefb-41a8-b5dc-da3bc3517f69" providerId="ADAL" clId="{8D9F692B-63C5-4033-8E34-77BA402B6784}" dt="2025-10-09T19:09:47.875" v="3477" actId="6549"/>
        <pc:sldMkLst>
          <pc:docMk/>
          <pc:sldMk cId="2934363735" sldId="539"/>
        </pc:sldMkLst>
      </pc:sldChg>
      <pc:sldChg chg="modSp mod">
        <pc:chgData name="Elizabeth Pekas" userId="ef9552ec-aefb-41a8-b5dc-da3bc3517f69" providerId="ADAL" clId="{8D9F692B-63C5-4033-8E34-77BA402B6784}" dt="2025-10-09T19:10:00.987" v="3564" actId="6549"/>
        <pc:sldMkLst>
          <pc:docMk/>
          <pc:sldMk cId="2674606687" sldId="540"/>
        </pc:sldMkLst>
      </pc:sldChg>
      <pc:sldChg chg="modSp mod">
        <pc:chgData name="Elizabeth Pekas" userId="ef9552ec-aefb-41a8-b5dc-da3bc3517f69" providerId="ADAL" clId="{8D9F692B-63C5-4033-8E34-77BA402B6784}" dt="2025-10-09T19:10:09.234" v="3567" actId="6549"/>
        <pc:sldMkLst>
          <pc:docMk/>
          <pc:sldMk cId="3636757815" sldId="541"/>
        </pc:sldMkLst>
      </pc:sldChg>
      <pc:sldChg chg="modSp mod">
        <pc:chgData name="Elizabeth Pekas" userId="ef9552ec-aefb-41a8-b5dc-da3bc3517f69" providerId="ADAL" clId="{8D9F692B-63C5-4033-8E34-77BA402B6784}" dt="2025-10-09T19:10:21.676" v="3573" actId="6549"/>
        <pc:sldMkLst>
          <pc:docMk/>
          <pc:sldMk cId="1978250787" sldId="542"/>
        </pc:sldMkLst>
      </pc:sldChg>
      <pc:sldChg chg="modSp mod">
        <pc:chgData name="Elizabeth Pekas" userId="ef9552ec-aefb-41a8-b5dc-da3bc3517f69" providerId="ADAL" clId="{8D9F692B-63C5-4033-8E34-77BA402B6784}" dt="2025-10-09T19:10:31.188" v="3577" actId="6549"/>
        <pc:sldMkLst>
          <pc:docMk/>
          <pc:sldMk cId="4072775269" sldId="543"/>
        </pc:sldMkLst>
      </pc:sldChg>
      <pc:sldChg chg="modSp mod">
        <pc:chgData name="Elizabeth Pekas" userId="ef9552ec-aefb-41a8-b5dc-da3bc3517f69" providerId="ADAL" clId="{8D9F692B-63C5-4033-8E34-77BA402B6784}" dt="2025-10-09T19:10:45.705" v="3581" actId="6549"/>
        <pc:sldMkLst>
          <pc:docMk/>
          <pc:sldMk cId="3872370763" sldId="544"/>
        </pc:sldMkLst>
      </pc:sldChg>
      <pc:sldChg chg="modSp mod">
        <pc:chgData name="Elizabeth Pekas" userId="ef9552ec-aefb-41a8-b5dc-da3bc3517f69" providerId="ADAL" clId="{8D9F692B-63C5-4033-8E34-77BA402B6784}" dt="2025-10-09T19:11:48.804" v="3585" actId="6549"/>
        <pc:sldMkLst>
          <pc:docMk/>
          <pc:sldMk cId="1756872308" sldId="545"/>
        </pc:sldMkLst>
      </pc:sldChg>
      <pc:sldChg chg="modSp mod">
        <pc:chgData name="Elizabeth Pekas" userId="ef9552ec-aefb-41a8-b5dc-da3bc3517f69" providerId="ADAL" clId="{8D9F692B-63C5-4033-8E34-77BA402B6784}" dt="2025-10-09T19:11:53.642" v="3588" actId="6549"/>
        <pc:sldMkLst>
          <pc:docMk/>
          <pc:sldMk cId="628020107" sldId="546"/>
        </pc:sldMkLst>
      </pc:sldChg>
      <pc:sldChg chg="modSp mod">
        <pc:chgData name="Elizabeth Pekas" userId="ef9552ec-aefb-41a8-b5dc-da3bc3517f69" providerId="ADAL" clId="{8D9F692B-63C5-4033-8E34-77BA402B6784}" dt="2025-10-09T19:12:07.439" v="3592" actId="20577"/>
        <pc:sldMkLst>
          <pc:docMk/>
          <pc:sldMk cId="1839988651" sldId="547"/>
        </pc:sldMkLst>
      </pc:sldChg>
      <pc:sldChg chg="modSp mod">
        <pc:chgData name="Elizabeth Pekas" userId="ef9552ec-aefb-41a8-b5dc-da3bc3517f69" providerId="ADAL" clId="{8D9F692B-63C5-4033-8E34-77BA402B6784}" dt="2025-10-06T20:07:59.741" v="397" actId="20577"/>
        <pc:sldMkLst>
          <pc:docMk/>
          <pc:sldMk cId="1999215522" sldId="566"/>
        </pc:sldMkLst>
      </pc:sldChg>
      <pc:sldChg chg="modSp mod">
        <pc:chgData name="Elizabeth Pekas" userId="ef9552ec-aefb-41a8-b5dc-da3bc3517f69" providerId="ADAL" clId="{8D9F692B-63C5-4033-8E34-77BA402B6784}" dt="2025-10-06T20:10:13.469" v="975" actId="20577"/>
        <pc:sldMkLst>
          <pc:docMk/>
          <pc:sldMk cId="3364962850" sldId="567"/>
        </pc:sldMkLst>
      </pc:sldChg>
      <pc:sldChg chg="modSp mod">
        <pc:chgData name="Elizabeth Pekas" userId="ef9552ec-aefb-41a8-b5dc-da3bc3517f69" providerId="ADAL" clId="{8D9F692B-63C5-4033-8E34-77BA402B6784}" dt="2025-10-06T20:10:50.995" v="1005" actId="6549"/>
        <pc:sldMkLst>
          <pc:docMk/>
          <pc:sldMk cId="3847516957" sldId="568"/>
        </pc:sldMkLst>
      </pc:sldChg>
      <pc:sldChg chg="modSp mod">
        <pc:chgData name="Elizabeth Pekas" userId="ef9552ec-aefb-41a8-b5dc-da3bc3517f69" providerId="ADAL" clId="{8D9F692B-63C5-4033-8E34-77BA402B6784}" dt="2025-10-06T20:12:14.921" v="1099" actId="20577"/>
        <pc:sldMkLst>
          <pc:docMk/>
          <pc:sldMk cId="2416546117" sldId="569"/>
        </pc:sldMkLst>
      </pc:sldChg>
      <pc:sldChg chg="modSp mod">
        <pc:chgData name="Elizabeth Pekas" userId="ef9552ec-aefb-41a8-b5dc-da3bc3517f69" providerId="ADAL" clId="{8D9F692B-63C5-4033-8E34-77BA402B6784}" dt="2025-10-06T20:12:36.096" v="1110" actId="20577"/>
        <pc:sldMkLst>
          <pc:docMk/>
          <pc:sldMk cId="1507516495" sldId="570"/>
        </pc:sldMkLst>
      </pc:sldChg>
      <pc:sldChg chg="modSp mod">
        <pc:chgData name="Elizabeth Pekas" userId="ef9552ec-aefb-41a8-b5dc-da3bc3517f69" providerId="ADAL" clId="{8D9F692B-63C5-4033-8E34-77BA402B6784}" dt="2025-10-06T20:13:19.380" v="1139" actId="20577"/>
        <pc:sldMkLst>
          <pc:docMk/>
          <pc:sldMk cId="2106116920" sldId="571"/>
        </pc:sldMkLst>
      </pc:sldChg>
      <pc:sldChg chg="modSp mod">
        <pc:chgData name="Elizabeth Pekas" userId="ef9552ec-aefb-41a8-b5dc-da3bc3517f69" providerId="ADAL" clId="{8D9F692B-63C5-4033-8E34-77BA402B6784}" dt="2025-10-06T20:17:46.554" v="1278" actId="20577"/>
        <pc:sldMkLst>
          <pc:docMk/>
          <pc:sldMk cId="134039630" sldId="574"/>
        </pc:sldMkLst>
      </pc:sldChg>
      <pc:sldChg chg="modSp mod">
        <pc:chgData name="Elizabeth Pekas" userId="ef9552ec-aefb-41a8-b5dc-da3bc3517f69" providerId="ADAL" clId="{8D9F692B-63C5-4033-8E34-77BA402B6784}" dt="2025-10-06T20:16:09.953" v="1262" actId="20577"/>
        <pc:sldMkLst>
          <pc:docMk/>
          <pc:sldMk cId="2044521855" sldId="575"/>
        </pc:sldMkLst>
      </pc:sldChg>
      <pc:sldChg chg="modSp mod">
        <pc:chgData name="Elizabeth Pekas" userId="ef9552ec-aefb-41a8-b5dc-da3bc3517f69" providerId="ADAL" clId="{8D9F692B-63C5-4033-8E34-77BA402B6784}" dt="2025-10-09T17:57:02.820" v="2297" actId="20577"/>
        <pc:sldMkLst>
          <pc:docMk/>
          <pc:sldMk cId="1996687321" sldId="591"/>
        </pc:sldMkLst>
      </pc:sldChg>
      <pc:sldChg chg="addSp delSp modSp mod">
        <pc:chgData name="Elizabeth Pekas" userId="ef9552ec-aefb-41a8-b5dc-da3bc3517f69" providerId="ADAL" clId="{8D9F692B-63C5-4033-8E34-77BA402B6784}" dt="2025-10-09T17:56:23.319" v="2256"/>
        <pc:sldMkLst>
          <pc:docMk/>
          <pc:sldMk cId="2848667342" sldId="593"/>
        </pc:sldMkLst>
      </pc:sldChg>
      <pc:sldChg chg="addSp delSp modSp mod">
        <pc:chgData name="Elizabeth Pekas" userId="ef9552ec-aefb-41a8-b5dc-da3bc3517f69" providerId="ADAL" clId="{8D9F692B-63C5-4033-8E34-77BA402B6784}" dt="2025-10-09T17:56:21.569" v="2254"/>
        <pc:sldMkLst>
          <pc:docMk/>
          <pc:sldMk cId="4255499217" sldId="594"/>
        </pc:sldMkLst>
      </pc:sldChg>
      <pc:sldChg chg="addSp delSp modSp mod">
        <pc:chgData name="Elizabeth Pekas" userId="ef9552ec-aefb-41a8-b5dc-da3bc3517f69" providerId="ADAL" clId="{8D9F692B-63C5-4033-8E34-77BA402B6784}" dt="2025-10-09T17:57:09.418" v="2301"/>
        <pc:sldMkLst>
          <pc:docMk/>
          <pc:sldMk cId="1495211540" sldId="595"/>
        </pc:sldMkLst>
      </pc:sldChg>
      <pc:sldChg chg="addSp delSp modSp mod">
        <pc:chgData name="Elizabeth Pekas" userId="ef9552ec-aefb-41a8-b5dc-da3bc3517f69" providerId="ADAL" clId="{8D9F692B-63C5-4033-8E34-77BA402B6784}" dt="2025-10-09T17:57:12.470" v="2303"/>
        <pc:sldMkLst>
          <pc:docMk/>
          <pc:sldMk cId="2473927132" sldId="596"/>
        </pc:sldMkLst>
      </pc:sldChg>
      <pc:sldChg chg="addSp delSp modSp mod">
        <pc:chgData name="Elizabeth Pekas" userId="ef9552ec-aefb-41a8-b5dc-da3bc3517f69" providerId="ADAL" clId="{8D9F692B-63C5-4033-8E34-77BA402B6784}" dt="2025-10-09T17:57:30.059" v="2315"/>
        <pc:sldMkLst>
          <pc:docMk/>
          <pc:sldMk cId="2921193537" sldId="597"/>
        </pc:sldMkLst>
      </pc:sldChg>
      <pc:sldChg chg="addSp delSp modSp mod">
        <pc:chgData name="Elizabeth Pekas" userId="ef9552ec-aefb-41a8-b5dc-da3bc3517f69" providerId="ADAL" clId="{8D9F692B-63C5-4033-8E34-77BA402B6784}" dt="2025-10-09T17:57:33.888" v="2317"/>
        <pc:sldMkLst>
          <pc:docMk/>
          <pc:sldMk cId="3255423292" sldId="598"/>
        </pc:sldMkLst>
      </pc:sldChg>
      <pc:sldChg chg="addSp delSp modSp mod">
        <pc:chgData name="Elizabeth Pekas" userId="ef9552ec-aefb-41a8-b5dc-da3bc3517f69" providerId="ADAL" clId="{8D9F692B-63C5-4033-8E34-77BA402B6784}" dt="2025-10-09T17:57:47.319" v="2327"/>
        <pc:sldMkLst>
          <pc:docMk/>
          <pc:sldMk cId="2465247185" sldId="599"/>
        </pc:sldMkLst>
      </pc:sldChg>
      <pc:sldChg chg="addSp delSp modSp mod">
        <pc:chgData name="Elizabeth Pekas" userId="ef9552ec-aefb-41a8-b5dc-da3bc3517f69" providerId="ADAL" clId="{8D9F692B-63C5-4033-8E34-77BA402B6784}" dt="2025-10-09T17:57:06.394" v="2299"/>
        <pc:sldMkLst>
          <pc:docMk/>
          <pc:sldMk cId="1870019411" sldId="602"/>
        </pc:sldMkLst>
      </pc:sldChg>
      <pc:sldChg chg="addSp delSp modSp mod">
        <pc:chgData name="Elizabeth Pekas" userId="ef9552ec-aefb-41a8-b5dc-da3bc3517f69" providerId="ADAL" clId="{8D9F692B-63C5-4033-8E34-77BA402B6784}" dt="2025-10-09T17:57:14.814" v="2305"/>
        <pc:sldMkLst>
          <pc:docMk/>
          <pc:sldMk cId="1940559407" sldId="603"/>
        </pc:sldMkLst>
      </pc:sldChg>
      <pc:sldChg chg="addSp delSp modSp mod">
        <pc:chgData name="Elizabeth Pekas" userId="ef9552ec-aefb-41a8-b5dc-da3bc3517f69" providerId="ADAL" clId="{8D9F692B-63C5-4033-8E34-77BA402B6784}" dt="2025-10-09T17:57:17.864" v="2307"/>
        <pc:sldMkLst>
          <pc:docMk/>
          <pc:sldMk cId="104529752" sldId="604"/>
        </pc:sldMkLst>
      </pc:sldChg>
      <pc:sldChg chg="addSp delSp modSp mod">
        <pc:chgData name="Elizabeth Pekas" userId="ef9552ec-aefb-41a8-b5dc-da3bc3517f69" providerId="ADAL" clId="{8D9F692B-63C5-4033-8E34-77BA402B6784}" dt="2025-10-09T17:57:20.672" v="2309"/>
        <pc:sldMkLst>
          <pc:docMk/>
          <pc:sldMk cId="2524277639" sldId="605"/>
        </pc:sldMkLst>
      </pc:sldChg>
      <pc:sldChg chg="addSp delSp modSp mod">
        <pc:chgData name="Elizabeth Pekas" userId="ef9552ec-aefb-41a8-b5dc-da3bc3517f69" providerId="ADAL" clId="{8D9F692B-63C5-4033-8E34-77BA402B6784}" dt="2025-10-09T17:57:24.007" v="2311"/>
        <pc:sldMkLst>
          <pc:docMk/>
          <pc:sldMk cId="2462235212" sldId="606"/>
        </pc:sldMkLst>
      </pc:sldChg>
      <pc:sldChg chg="addSp delSp modSp mod">
        <pc:chgData name="Elizabeth Pekas" userId="ef9552ec-aefb-41a8-b5dc-da3bc3517f69" providerId="ADAL" clId="{8D9F692B-63C5-4033-8E34-77BA402B6784}" dt="2025-10-09T17:57:26.455" v="2313"/>
        <pc:sldMkLst>
          <pc:docMk/>
          <pc:sldMk cId="2796232266" sldId="607"/>
        </pc:sldMkLst>
      </pc:sldChg>
      <pc:sldChg chg="addSp delSp modSp mod">
        <pc:chgData name="Elizabeth Pekas" userId="ef9552ec-aefb-41a8-b5dc-da3bc3517f69" providerId="ADAL" clId="{8D9F692B-63C5-4033-8E34-77BA402B6784}" dt="2025-10-09T17:57:36.734" v="2319"/>
        <pc:sldMkLst>
          <pc:docMk/>
          <pc:sldMk cId="1993454320" sldId="608"/>
        </pc:sldMkLst>
      </pc:sldChg>
      <pc:sldChg chg="addSp delSp modSp mod">
        <pc:chgData name="Elizabeth Pekas" userId="ef9552ec-aefb-41a8-b5dc-da3bc3517f69" providerId="ADAL" clId="{8D9F692B-63C5-4033-8E34-77BA402B6784}" dt="2025-10-09T17:57:38.982" v="2321"/>
        <pc:sldMkLst>
          <pc:docMk/>
          <pc:sldMk cId="3448930948" sldId="609"/>
        </pc:sldMkLst>
      </pc:sldChg>
      <pc:sldChg chg="addSp delSp modSp mod">
        <pc:chgData name="Elizabeth Pekas" userId="ef9552ec-aefb-41a8-b5dc-da3bc3517f69" providerId="ADAL" clId="{8D9F692B-63C5-4033-8E34-77BA402B6784}" dt="2025-10-09T17:57:41.392" v="2323"/>
        <pc:sldMkLst>
          <pc:docMk/>
          <pc:sldMk cId="55935241" sldId="610"/>
        </pc:sldMkLst>
      </pc:sldChg>
      <pc:sldChg chg="addSp delSp modSp mod">
        <pc:chgData name="Elizabeth Pekas" userId="ef9552ec-aefb-41a8-b5dc-da3bc3517f69" providerId="ADAL" clId="{8D9F692B-63C5-4033-8E34-77BA402B6784}" dt="2025-10-09T17:57:44.169" v="2325"/>
        <pc:sldMkLst>
          <pc:docMk/>
          <pc:sldMk cId="3489613512" sldId="611"/>
        </pc:sldMkLst>
      </pc:sldChg>
      <pc:sldChg chg="addSp delSp modSp mod">
        <pc:chgData name="Elizabeth Pekas" userId="ef9552ec-aefb-41a8-b5dc-da3bc3517f69" providerId="ADAL" clId="{8D9F692B-63C5-4033-8E34-77BA402B6784}" dt="2025-10-09T17:57:55.042" v="2333"/>
        <pc:sldMkLst>
          <pc:docMk/>
          <pc:sldMk cId="236069384" sldId="612"/>
        </pc:sldMkLst>
      </pc:sldChg>
      <pc:sldChg chg="addSp delSp modSp mod">
        <pc:chgData name="Elizabeth Pekas" userId="ef9552ec-aefb-41a8-b5dc-da3bc3517f69" providerId="ADAL" clId="{8D9F692B-63C5-4033-8E34-77BA402B6784}" dt="2025-10-09T17:57:54.455" v="2332"/>
        <pc:sldMkLst>
          <pc:docMk/>
          <pc:sldMk cId="177253179" sldId="613"/>
        </pc:sldMkLst>
      </pc:sldChg>
      <pc:sldChg chg="addSp delSp modSp mod">
        <pc:chgData name="Elizabeth Pekas" userId="ef9552ec-aefb-41a8-b5dc-da3bc3517f69" providerId="ADAL" clId="{8D9F692B-63C5-4033-8E34-77BA402B6784}" dt="2025-10-09T17:57:53.801" v="2331"/>
        <pc:sldMkLst>
          <pc:docMk/>
          <pc:sldMk cId="1420479173" sldId="614"/>
        </pc:sldMkLst>
      </pc:sldChg>
      <pc:sldChg chg="modSp mod">
        <pc:chgData name="Elizabeth Pekas" userId="ef9552ec-aefb-41a8-b5dc-da3bc3517f69" providerId="ADAL" clId="{8D9F692B-63C5-4033-8E34-77BA402B6784}" dt="2025-10-09T18:38:37.311" v="2665" actId="20577"/>
        <pc:sldMkLst>
          <pc:docMk/>
          <pc:sldMk cId="632736986" sldId="633"/>
        </pc:sldMkLst>
      </pc:sldChg>
      <pc:sldChg chg="modSp mod">
        <pc:chgData name="Elizabeth Pekas" userId="ef9552ec-aefb-41a8-b5dc-da3bc3517f69" providerId="ADAL" clId="{8D9F692B-63C5-4033-8E34-77BA402B6784}" dt="2025-10-14T19:04:53.440" v="4048" actId="404"/>
        <pc:sldMkLst>
          <pc:docMk/>
          <pc:sldMk cId="3545607459" sldId="660"/>
        </pc:sldMkLst>
      </pc:sldChg>
      <pc:sldChg chg="modSp mod">
        <pc:chgData name="Elizabeth Pekas" userId="ef9552ec-aefb-41a8-b5dc-da3bc3517f69" providerId="ADAL" clId="{8D9F692B-63C5-4033-8E34-77BA402B6784}" dt="2025-10-14T19:32:26.717" v="5074" actId="20577"/>
        <pc:sldMkLst>
          <pc:docMk/>
          <pc:sldMk cId="269559936" sldId="661"/>
        </pc:sldMkLst>
      </pc:sldChg>
      <pc:sldChg chg="modSp mod">
        <pc:chgData name="Elizabeth Pekas" userId="ef9552ec-aefb-41a8-b5dc-da3bc3517f69" providerId="ADAL" clId="{8D9F692B-63C5-4033-8E34-77BA402B6784}" dt="2025-10-14T19:32:21.443" v="5072" actId="20577"/>
        <pc:sldMkLst>
          <pc:docMk/>
          <pc:sldMk cId="56810602" sldId="662"/>
        </pc:sldMkLst>
      </pc:sldChg>
      <pc:sldChg chg="modSp mod">
        <pc:chgData name="Elizabeth Pekas" userId="ef9552ec-aefb-41a8-b5dc-da3bc3517f69" providerId="ADAL" clId="{8D9F692B-63C5-4033-8E34-77BA402B6784}" dt="2025-10-14T19:32:17.454" v="5071" actId="20577"/>
        <pc:sldMkLst>
          <pc:docMk/>
          <pc:sldMk cId="3918782808" sldId="663"/>
        </pc:sldMkLst>
      </pc:sldChg>
      <pc:sldChg chg="modSp mod">
        <pc:chgData name="Elizabeth Pekas" userId="ef9552ec-aefb-41a8-b5dc-da3bc3517f69" providerId="ADAL" clId="{8D9F692B-63C5-4033-8E34-77BA402B6784}" dt="2025-10-14T19:03:58.075" v="4030" actId="20577"/>
        <pc:sldMkLst>
          <pc:docMk/>
          <pc:sldMk cId="439587789" sldId="664"/>
        </pc:sldMkLst>
      </pc:sldChg>
      <pc:sldChg chg="modSp mod">
        <pc:chgData name="Elizabeth Pekas" userId="ef9552ec-aefb-41a8-b5dc-da3bc3517f69" providerId="ADAL" clId="{8D9F692B-63C5-4033-8E34-77BA402B6784}" dt="2025-10-14T19:04:38.645" v="4045" actId="20577"/>
        <pc:sldMkLst>
          <pc:docMk/>
          <pc:sldMk cId="2153536805" sldId="665"/>
        </pc:sldMkLst>
      </pc:sldChg>
      <pc:sldChg chg="modSp mod">
        <pc:chgData name="Elizabeth Pekas" userId="ef9552ec-aefb-41a8-b5dc-da3bc3517f69" providerId="ADAL" clId="{8D9F692B-63C5-4033-8E34-77BA402B6784}" dt="2025-10-14T19:32:09.101" v="5067" actId="20577"/>
        <pc:sldMkLst>
          <pc:docMk/>
          <pc:sldMk cId="956409053" sldId="666"/>
        </pc:sldMkLst>
      </pc:sldChg>
      <pc:sldChg chg="modSp mod">
        <pc:chgData name="Elizabeth Pekas" userId="ef9552ec-aefb-41a8-b5dc-da3bc3517f69" providerId="ADAL" clId="{8D9F692B-63C5-4033-8E34-77BA402B6784}" dt="2025-10-14T19:06:27.718" v="4126" actId="20577"/>
        <pc:sldMkLst>
          <pc:docMk/>
          <pc:sldMk cId="2640987470" sldId="667"/>
        </pc:sldMkLst>
      </pc:sldChg>
      <pc:sldChg chg="modSp mod">
        <pc:chgData name="Elizabeth Pekas" userId="ef9552ec-aefb-41a8-b5dc-da3bc3517f69" providerId="ADAL" clId="{8D9F692B-63C5-4033-8E34-77BA402B6784}" dt="2025-10-14T19:32:04.478" v="5065" actId="20577"/>
        <pc:sldMkLst>
          <pc:docMk/>
          <pc:sldMk cId="2930555923" sldId="668"/>
        </pc:sldMkLst>
      </pc:sldChg>
      <pc:sldChg chg="modSp mod">
        <pc:chgData name="Elizabeth Pekas" userId="ef9552ec-aefb-41a8-b5dc-da3bc3517f69" providerId="ADAL" clId="{8D9F692B-63C5-4033-8E34-77BA402B6784}" dt="2025-10-14T19:32:01.224" v="5064" actId="20577"/>
        <pc:sldMkLst>
          <pc:docMk/>
          <pc:sldMk cId="3531161851" sldId="669"/>
        </pc:sldMkLst>
      </pc:sldChg>
      <pc:sldChg chg="modSp mod">
        <pc:chgData name="Elizabeth Pekas" userId="ef9552ec-aefb-41a8-b5dc-da3bc3517f69" providerId="ADAL" clId="{8D9F692B-63C5-4033-8E34-77BA402B6784}" dt="2025-10-14T19:31:56.945" v="5063" actId="20577"/>
        <pc:sldMkLst>
          <pc:docMk/>
          <pc:sldMk cId="692785814" sldId="670"/>
        </pc:sldMkLst>
      </pc:sldChg>
      <pc:sldChg chg="modSp mod">
        <pc:chgData name="Elizabeth Pekas" userId="ef9552ec-aefb-41a8-b5dc-da3bc3517f69" providerId="ADAL" clId="{8D9F692B-63C5-4033-8E34-77BA402B6784}" dt="2025-10-14T19:31:51.571" v="5062" actId="20577"/>
        <pc:sldMkLst>
          <pc:docMk/>
          <pc:sldMk cId="2358826284" sldId="671"/>
        </pc:sldMkLst>
      </pc:sldChg>
      <pc:sldChg chg="modSp mod">
        <pc:chgData name="Elizabeth Pekas" userId="ef9552ec-aefb-41a8-b5dc-da3bc3517f69" providerId="ADAL" clId="{8D9F692B-63C5-4033-8E34-77BA402B6784}" dt="2025-10-14T19:31:47.762" v="5060" actId="20577"/>
        <pc:sldMkLst>
          <pc:docMk/>
          <pc:sldMk cId="3601643220" sldId="672"/>
        </pc:sldMkLst>
      </pc:sldChg>
      <pc:sldChg chg="modSp mod">
        <pc:chgData name="Elizabeth Pekas" userId="ef9552ec-aefb-41a8-b5dc-da3bc3517f69" providerId="ADAL" clId="{8D9F692B-63C5-4033-8E34-77BA402B6784}" dt="2025-10-14T19:31:43.508" v="5059" actId="20577"/>
        <pc:sldMkLst>
          <pc:docMk/>
          <pc:sldMk cId="2785947177" sldId="673"/>
        </pc:sldMkLst>
      </pc:sldChg>
      <pc:sldChg chg="modSp mod">
        <pc:chgData name="Elizabeth Pekas" userId="ef9552ec-aefb-41a8-b5dc-da3bc3517f69" providerId="ADAL" clId="{8D9F692B-63C5-4033-8E34-77BA402B6784}" dt="2025-10-14T19:31:39.575" v="5058" actId="20577"/>
        <pc:sldMkLst>
          <pc:docMk/>
          <pc:sldMk cId="870465380" sldId="674"/>
        </pc:sldMkLst>
      </pc:sldChg>
      <pc:sldChg chg="modSp mod">
        <pc:chgData name="Elizabeth Pekas" userId="ef9552ec-aefb-41a8-b5dc-da3bc3517f69" providerId="ADAL" clId="{8D9F692B-63C5-4033-8E34-77BA402B6784}" dt="2025-10-14T19:16:23.852" v="4674" actId="6549"/>
        <pc:sldMkLst>
          <pc:docMk/>
          <pc:sldMk cId="4126007921" sldId="675"/>
        </pc:sldMkLst>
      </pc:sldChg>
      <pc:sldChg chg="modSp mod">
        <pc:chgData name="Elizabeth Pekas" userId="ef9552ec-aefb-41a8-b5dc-da3bc3517f69" providerId="ADAL" clId="{8D9F692B-63C5-4033-8E34-77BA402B6784}" dt="2025-10-14T19:28:27.114" v="5056" actId="20577"/>
        <pc:sldMkLst>
          <pc:docMk/>
          <pc:sldMk cId="2769208967" sldId="676"/>
        </pc:sldMkLst>
      </pc:sldChg>
      <pc:sldChg chg="modSp mod">
        <pc:chgData name="Elizabeth Pekas" userId="ef9552ec-aefb-41a8-b5dc-da3bc3517f69" providerId="ADAL" clId="{8D9F692B-63C5-4033-8E34-77BA402B6784}" dt="2025-10-14T19:28:22.928" v="5054" actId="20577"/>
        <pc:sldMkLst>
          <pc:docMk/>
          <pc:sldMk cId="941604057" sldId="677"/>
        </pc:sldMkLst>
      </pc:sldChg>
      <pc:sldChg chg="modSp mod">
        <pc:chgData name="Elizabeth Pekas" userId="ef9552ec-aefb-41a8-b5dc-da3bc3517f69" providerId="ADAL" clId="{8D9F692B-63C5-4033-8E34-77BA402B6784}" dt="2025-10-14T19:28:19.481" v="5053" actId="20577"/>
        <pc:sldMkLst>
          <pc:docMk/>
          <pc:sldMk cId="3860371685" sldId="678"/>
        </pc:sldMkLst>
      </pc:sldChg>
      <pc:sldChg chg="modSp mod">
        <pc:chgData name="Elizabeth Pekas" userId="ef9552ec-aefb-41a8-b5dc-da3bc3517f69" providerId="ADAL" clId="{8D9F692B-63C5-4033-8E34-77BA402B6784}" dt="2025-10-14T19:27:07.484" v="5012" actId="20577"/>
        <pc:sldMkLst>
          <pc:docMk/>
          <pc:sldMk cId="1162594960" sldId="679"/>
        </pc:sldMkLst>
      </pc:sldChg>
      <pc:sldChg chg="modSp mod">
        <pc:chgData name="Elizabeth Pekas" userId="ef9552ec-aefb-41a8-b5dc-da3bc3517f69" providerId="ADAL" clId="{8D9F692B-63C5-4033-8E34-77BA402B6784}" dt="2025-10-14T19:27:03.356" v="5010" actId="20577"/>
        <pc:sldMkLst>
          <pc:docMk/>
          <pc:sldMk cId="3700870105" sldId="680"/>
        </pc:sldMkLst>
      </pc:sldChg>
      <pc:sldChg chg="del">
        <pc:chgData name="Elizabeth Pekas" userId="ef9552ec-aefb-41a8-b5dc-da3bc3517f69" providerId="ADAL" clId="{8D9F692B-63C5-4033-8E34-77BA402B6784}" dt="2025-10-09T19:15:09.254" v="3677" actId="47"/>
        <pc:sldMkLst>
          <pc:docMk/>
          <pc:sldMk cId="1966802668" sldId="685"/>
        </pc:sldMkLst>
      </pc:sldChg>
      <pc:sldChg chg="addSp delSp modSp mod">
        <pc:chgData name="Elizabeth Pekas" userId="ef9552ec-aefb-41a8-b5dc-da3bc3517f69" providerId="ADAL" clId="{8D9F692B-63C5-4033-8E34-77BA402B6784}" dt="2025-10-09T17:56:20.378" v="2253"/>
        <pc:sldMkLst>
          <pc:docMk/>
          <pc:sldMk cId="1174420514" sldId="739"/>
        </pc:sldMkLst>
      </pc:sldChg>
      <pc:sldChg chg="modSp mod">
        <pc:chgData name="Elizabeth Pekas" userId="ef9552ec-aefb-41a8-b5dc-da3bc3517f69" providerId="ADAL" clId="{8D9F692B-63C5-4033-8E34-77BA402B6784}" dt="2025-10-09T18:39:56.874" v="2722" actId="20577"/>
        <pc:sldMkLst>
          <pc:docMk/>
          <pc:sldMk cId="1517533317" sldId="741"/>
        </pc:sldMkLst>
      </pc:sldChg>
      <pc:sldChg chg="modSp mod">
        <pc:chgData name="Elizabeth Pekas" userId="ef9552ec-aefb-41a8-b5dc-da3bc3517f69" providerId="ADAL" clId="{8D9F692B-63C5-4033-8E34-77BA402B6784}" dt="2025-10-09T18:43:16.537" v="2796"/>
        <pc:sldMkLst>
          <pc:docMk/>
          <pc:sldMk cId="3773980359" sldId="742"/>
        </pc:sldMkLst>
      </pc:sldChg>
      <pc:sldChg chg="modSp mod">
        <pc:chgData name="Elizabeth Pekas" userId="ef9552ec-aefb-41a8-b5dc-da3bc3517f69" providerId="ADAL" clId="{8D9F692B-63C5-4033-8E34-77BA402B6784}" dt="2025-10-09T18:44:19.623" v="2829" actId="20577"/>
        <pc:sldMkLst>
          <pc:docMk/>
          <pc:sldMk cId="2410133839" sldId="743"/>
        </pc:sldMkLst>
      </pc:sldChg>
      <pc:sldChg chg="modSp mod">
        <pc:chgData name="Elizabeth Pekas" userId="ef9552ec-aefb-41a8-b5dc-da3bc3517f69" providerId="ADAL" clId="{8D9F692B-63C5-4033-8E34-77BA402B6784}" dt="2025-10-09T18:45:38.417" v="2866" actId="20577"/>
        <pc:sldMkLst>
          <pc:docMk/>
          <pc:sldMk cId="135682448" sldId="744"/>
        </pc:sldMkLst>
      </pc:sldChg>
      <pc:sldChg chg="modSp mod">
        <pc:chgData name="Elizabeth Pekas" userId="ef9552ec-aefb-41a8-b5dc-da3bc3517f69" providerId="ADAL" clId="{8D9F692B-63C5-4033-8E34-77BA402B6784}" dt="2025-10-09T18:46:53.944" v="2906" actId="20577"/>
        <pc:sldMkLst>
          <pc:docMk/>
          <pc:sldMk cId="3573061254" sldId="745"/>
        </pc:sldMkLst>
      </pc:sldChg>
      <pc:sldChg chg="modSp mod">
        <pc:chgData name="Elizabeth Pekas" userId="ef9552ec-aefb-41a8-b5dc-da3bc3517f69" providerId="ADAL" clId="{8D9F692B-63C5-4033-8E34-77BA402B6784}" dt="2025-10-09T18:48:08.622" v="2939" actId="6549"/>
        <pc:sldMkLst>
          <pc:docMk/>
          <pc:sldMk cId="647865451" sldId="746"/>
        </pc:sldMkLst>
      </pc:sldChg>
      <pc:sldChg chg="modSp mod">
        <pc:chgData name="Elizabeth Pekas" userId="ef9552ec-aefb-41a8-b5dc-da3bc3517f69" providerId="ADAL" clId="{8D9F692B-63C5-4033-8E34-77BA402B6784}" dt="2025-10-09T18:48:54.847" v="2964" actId="20577"/>
        <pc:sldMkLst>
          <pc:docMk/>
          <pc:sldMk cId="2412690111" sldId="747"/>
        </pc:sldMkLst>
      </pc:sldChg>
      <pc:sldChg chg="modSp mod">
        <pc:chgData name="Elizabeth Pekas" userId="ef9552ec-aefb-41a8-b5dc-da3bc3517f69" providerId="ADAL" clId="{8D9F692B-63C5-4033-8E34-77BA402B6784}" dt="2025-10-09T18:32:31.351" v="2612" actId="20577"/>
        <pc:sldMkLst>
          <pc:docMk/>
          <pc:sldMk cId="2545048730" sldId="748"/>
        </pc:sldMkLst>
      </pc:sldChg>
      <pc:sldChg chg="modSp mod">
        <pc:chgData name="Elizabeth Pekas" userId="ef9552ec-aefb-41a8-b5dc-da3bc3517f69" providerId="ADAL" clId="{8D9F692B-63C5-4033-8E34-77BA402B6784}" dt="2025-10-09T18:51:45.018" v="3065" actId="20577"/>
        <pc:sldMkLst>
          <pc:docMk/>
          <pc:sldMk cId="3493939250" sldId="749"/>
        </pc:sldMkLst>
      </pc:sldChg>
      <pc:sldChg chg="modSp mod">
        <pc:chgData name="Elizabeth Pekas" userId="ef9552ec-aefb-41a8-b5dc-da3bc3517f69" providerId="ADAL" clId="{8D9F692B-63C5-4033-8E34-77BA402B6784}" dt="2025-10-09T18:53:01.892" v="3114" actId="20577"/>
        <pc:sldMkLst>
          <pc:docMk/>
          <pc:sldMk cId="759735842" sldId="750"/>
        </pc:sldMkLst>
      </pc:sldChg>
      <pc:sldChg chg="modSp mod">
        <pc:chgData name="Elizabeth Pekas" userId="ef9552ec-aefb-41a8-b5dc-da3bc3517f69" providerId="ADAL" clId="{8D9F692B-63C5-4033-8E34-77BA402B6784}" dt="2025-10-09T18:55:35.498" v="3157" actId="20577"/>
        <pc:sldMkLst>
          <pc:docMk/>
          <pc:sldMk cId="2839772241" sldId="751"/>
        </pc:sldMkLst>
      </pc:sldChg>
      <pc:sldChg chg="modSp del mod">
        <pc:chgData name="Elizabeth Pekas" userId="ef9552ec-aefb-41a8-b5dc-da3bc3517f69" providerId="ADAL" clId="{8D9F692B-63C5-4033-8E34-77BA402B6784}" dt="2025-10-09T18:55:53.034" v="3161" actId="47"/>
        <pc:sldMkLst>
          <pc:docMk/>
          <pc:sldMk cId="923229279" sldId="752"/>
        </pc:sldMkLst>
      </pc:sldChg>
      <pc:sldChg chg="modSp mod">
        <pc:chgData name="Elizabeth Pekas" userId="ef9552ec-aefb-41a8-b5dc-da3bc3517f69" providerId="ADAL" clId="{8D9F692B-63C5-4033-8E34-77BA402B6784}" dt="2025-10-09T18:56:56.589" v="3224" actId="20577"/>
        <pc:sldMkLst>
          <pc:docMk/>
          <pc:sldMk cId="4050615593" sldId="753"/>
        </pc:sldMkLst>
      </pc:sldChg>
      <pc:sldChg chg="modSp del mod">
        <pc:chgData name="Elizabeth Pekas" userId="ef9552ec-aefb-41a8-b5dc-da3bc3517f69" providerId="ADAL" clId="{8D9F692B-63C5-4033-8E34-77BA402B6784}" dt="2025-10-09T18:56:07.719" v="3175" actId="47"/>
        <pc:sldMkLst>
          <pc:docMk/>
          <pc:sldMk cId="2494442166" sldId="754"/>
        </pc:sldMkLst>
      </pc:sldChg>
      <pc:sldChg chg="modSp mod">
        <pc:chgData name="Elizabeth Pekas" userId="ef9552ec-aefb-41a8-b5dc-da3bc3517f69" providerId="ADAL" clId="{8D9F692B-63C5-4033-8E34-77BA402B6784}" dt="2025-10-09T18:58:15.924" v="3300" actId="20577"/>
        <pc:sldMkLst>
          <pc:docMk/>
          <pc:sldMk cId="906234864" sldId="755"/>
        </pc:sldMkLst>
      </pc:sldChg>
      <pc:sldChg chg="modSp mod">
        <pc:chgData name="Elizabeth Pekas" userId="ef9552ec-aefb-41a8-b5dc-da3bc3517f69" providerId="ADAL" clId="{8D9F692B-63C5-4033-8E34-77BA402B6784}" dt="2025-10-09T18:58:31.717" v="3305" actId="20577"/>
        <pc:sldMkLst>
          <pc:docMk/>
          <pc:sldMk cId="4275584635" sldId="756"/>
        </pc:sldMkLst>
      </pc:sldChg>
      <pc:sldChg chg="modSp mod">
        <pc:chgData name="Elizabeth Pekas" userId="ef9552ec-aefb-41a8-b5dc-da3bc3517f69" providerId="ADAL" clId="{8D9F692B-63C5-4033-8E34-77BA402B6784}" dt="2025-10-09T19:01:03.791" v="3345" actId="20577"/>
        <pc:sldMkLst>
          <pc:docMk/>
          <pc:sldMk cId="3632672842" sldId="757"/>
        </pc:sldMkLst>
      </pc:sldChg>
      <pc:sldChg chg="modSp mod">
        <pc:chgData name="Elizabeth Pekas" userId="ef9552ec-aefb-41a8-b5dc-da3bc3517f69" providerId="ADAL" clId="{8D9F692B-63C5-4033-8E34-77BA402B6784}" dt="2025-10-09T19:02:10.035" v="3390" actId="20577"/>
        <pc:sldMkLst>
          <pc:docMk/>
          <pc:sldMk cId="1020299993" sldId="758"/>
        </pc:sldMkLst>
      </pc:sldChg>
      <pc:sldChg chg="modSp mod">
        <pc:chgData name="Elizabeth Pekas" userId="ef9552ec-aefb-41a8-b5dc-da3bc3517f69" providerId="ADAL" clId="{8D9F692B-63C5-4033-8E34-77BA402B6784}" dt="2025-10-09T19:02:24.534" v="3404" actId="20577"/>
        <pc:sldMkLst>
          <pc:docMk/>
          <pc:sldMk cId="1382270882" sldId="759"/>
        </pc:sldMkLst>
      </pc:sldChg>
      <pc:sldChg chg="modSp mod">
        <pc:chgData name="Elizabeth Pekas" userId="ef9552ec-aefb-41a8-b5dc-da3bc3517f69" providerId="ADAL" clId="{8D9F692B-63C5-4033-8E34-77BA402B6784}" dt="2025-10-09T19:03:06.656" v="3437" actId="20577"/>
        <pc:sldMkLst>
          <pc:docMk/>
          <pc:sldMk cId="590828413" sldId="760"/>
        </pc:sldMkLst>
      </pc:sldChg>
      <pc:sldChg chg="modSp mod">
        <pc:chgData name="Elizabeth Pekas" userId="ef9552ec-aefb-41a8-b5dc-da3bc3517f69" providerId="ADAL" clId="{8D9F692B-63C5-4033-8E34-77BA402B6784}" dt="2025-10-09T19:04:00.044" v="3468" actId="20577"/>
        <pc:sldMkLst>
          <pc:docMk/>
          <pc:sldMk cId="442660087" sldId="761"/>
        </pc:sldMkLst>
      </pc:sldChg>
      <pc:sldChg chg="modSp mod">
        <pc:chgData name="Elizabeth Pekas" userId="ef9552ec-aefb-41a8-b5dc-da3bc3517f69" providerId="ADAL" clId="{8D9F692B-63C5-4033-8E34-77BA402B6784}" dt="2025-10-09T18:41:28.808" v="2742"/>
        <pc:sldMkLst>
          <pc:docMk/>
          <pc:sldMk cId="4284267696" sldId="762"/>
        </pc:sldMkLst>
      </pc:sldChg>
      <pc:sldChg chg="modSp mod">
        <pc:chgData name="Elizabeth Pekas" userId="ef9552ec-aefb-41a8-b5dc-da3bc3517f69" providerId="ADAL" clId="{8D9F692B-63C5-4033-8E34-77BA402B6784}" dt="2025-10-06T20:08:33.743" v="600" actId="20577"/>
        <pc:sldMkLst>
          <pc:docMk/>
          <pc:sldMk cId="1020645420" sldId="791"/>
        </pc:sldMkLst>
      </pc:sldChg>
      <pc:sldChg chg="addSp delSp modSp mod">
        <pc:chgData name="Elizabeth Pekas" userId="ef9552ec-aefb-41a8-b5dc-da3bc3517f69" providerId="ADAL" clId="{8D9F692B-63C5-4033-8E34-77BA402B6784}" dt="2025-10-09T17:56:22.559" v="2255"/>
        <pc:sldMkLst>
          <pc:docMk/>
          <pc:sldMk cId="1704969205" sldId="796"/>
        </pc:sldMkLst>
      </pc:sldChg>
      <pc:sldChg chg="modSp add mod">
        <pc:chgData name="Elizabeth Pekas" userId="ef9552ec-aefb-41a8-b5dc-da3bc3517f69" providerId="ADAL" clId="{8D9F692B-63C5-4033-8E34-77BA402B6784}" dt="2025-10-06T20:11:20.187" v="1059" actId="20577"/>
        <pc:sldMkLst>
          <pc:docMk/>
          <pc:sldMk cId="881131264" sldId="810"/>
        </pc:sldMkLst>
      </pc:sldChg>
      <pc:sldChg chg="modSp add mod">
        <pc:chgData name="Elizabeth Pekas" userId="ef9552ec-aefb-41a8-b5dc-da3bc3517f69" providerId="ADAL" clId="{8D9F692B-63C5-4033-8E34-77BA402B6784}" dt="2025-10-06T20:14:20.046" v="1207" actId="20577"/>
        <pc:sldMkLst>
          <pc:docMk/>
          <pc:sldMk cId="1443558160" sldId="811"/>
        </pc:sldMkLst>
      </pc:sldChg>
      <pc:sldChg chg="delSp add mod">
        <pc:chgData name="Elizabeth Pekas" userId="ef9552ec-aefb-41a8-b5dc-da3bc3517f69" providerId="ADAL" clId="{8D9F692B-63C5-4033-8E34-77BA402B6784}" dt="2025-10-06T20:17:52.242" v="1280" actId="478"/>
        <pc:sldMkLst>
          <pc:docMk/>
          <pc:sldMk cId="553499470" sldId="812"/>
        </pc:sldMkLst>
      </pc:sldChg>
      <pc:sldChg chg="add">
        <pc:chgData name="Elizabeth Pekas" userId="ef9552ec-aefb-41a8-b5dc-da3bc3517f69" providerId="ADAL" clId="{8D9F692B-63C5-4033-8E34-77BA402B6784}" dt="2025-10-06T20:17:59.964" v="1281"/>
        <pc:sldMkLst>
          <pc:docMk/>
          <pc:sldMk cId="3582963542" sldId="813"/>
        </pc:sldMkLst>
      </pc:sldChg>
      <pc:sldChg chg="addSp delSp modSp add mod">
        <pc:chgData name="Elizabeth Pekas" userId="ef9552ec-aefb-41a8-b5dc-da3bc3517f69" providerId="ADAL" clId="{8D9F692B-63C5-4033-8E34-77BA402B6784}" dt="2025-10-09T17:56:29.439" v="2263"/>
        <pc:sldMkLst>
          <pc:docMk/>
          <pc:sldMk cId="1040267263" sldId="814"/>
        </pc:sldMkLst>
      </pc:sldChg>
      <pc:sldChg chg="addSp delSp modSp add mod">
        <pc:chgData name="Elizabeth Pekas" userId="ef9552ec-aefb-41a8-b5dc-da3bc3517f69" providerId="ADAL" clId="{8D9F692B-63C5-4033-8E34-77BA402B6784}" dt="2025-10-09T17:56:25.497" v="2258"/>
        <pc:sldMkLst>
          <pc:docMk/>
          <pc:sldMk cId="3147682579" sldId="815"/>
        </pc:sldMkLst>
      </pc:sldChg>
      <pc:sldChg chg="modSp add mod">
        <pc:chgData name="Elizabeth Pekas" userId="ef9552ec-aefb-41a8-b5dc-da3bc3517f69" providerId="ADAL" clId="{8D9F692B-63C5-4033-8E34-77BA402B6784}" dt="2025-10-14T19:27:58.612" v="5051" actId="20577"/>
        <pc:sldMkLst>
          <pc:docMk/>
          <pc:sldMk cId="3764470707" sldId="816"/>
        </pc:sldMkLst>
      </pc:sldChg>
    </pc:docChg>
  </pc:docChgLst>
  <pc:docChgLst>
    <pc:chgData name="Elizabeth Pekas" userId="S::epekas@diabetes.org::ef9552ec-aefb-41a8-b5dc-da3bc3517f69" providerId="AD" clId="Web-{29DB7DD5-AD9E-28A7-71C7-40150F7A331A}"/>
    <pc:docChg chg="modSld">
      <pc:chgData name="Elizabeth Pekas" userId="S::epekas@diabetes.org::ef9552ec-aefb-41a8-b5dc-da3bc3517f69" providerId="AD" clId="Web-{29DB7DD5-AD9E-28A7-71C7-40150F7A331A}" dt="2025-10-02T19:21:08.737" v="39" actId="14100"/>
      <pc:docMkLst>
        <pc:docMk/>
      </pc:docMkLst>
      <pc:sldChg chg="modSp">
        <pc:chgData name="Elizabeth Pekas" userId="S::epekas@diabetes.org::ef9552ec-aefb-41a8-b5dc-da3bc3517f69" providerId="AD" clId="Web-{29DB7DD5-AD9E-28A7-71C7-40150F7A331A}" dt="2025-10-02T19:21:08.737" v="39" actId="14100"/>
        <pc:sldMkLst>
          <pc:docMk/>
          <pc:sldMk cId="2643751726" sldId="501"/>
        </pc:sldMkLst>
      </pc:sldChg>
      <pc:sldChg chg="modSp">
        <pc:chgData name="Elizabeth Pekas" userId="S::epekas@diabetes.org::ef9552ec-aefb-41a8-b5dc-da3bc3517f69" providerId="AD" clId="Web-{29DB7DD5-AD9E-28A7-71C7-40150F7A331A}" dt="2025-10-02T19:20:42.580" v="26" actId="20577"/>
        <pc:sldMkLst>
          <pc:docMk/>
          <pc:sldMk cId="507767848" sldId="601"/>
        </pc:sldMkLst>
      </pc:sldChg>
    </pc:docChg>
  </pc:docChgLst>
  <pc:docChgLst>
    <pc:chgData name="Kirthikaa Balapattabi" userId="2529614f-896c-4df0-a355-ce5b915a19ee" providerId="ADAL" clId="{882C5629-C3B2-4C4D-98D4-E0FF5E48A638}"/>
    <pc:docChg chg="undo redo custSel addSld delSld modSld sldOrd">
      <pc:chgData name="Kirthikaa Balapattabi" userId="2529614f-896c-4df0-a355-ce5b915a19ee" providerId="ADAL" clId="{882C5629-C3B2-4C4D-98D4-E0FF5E48A638}" dt="2025-11-25T17:25:59.507" v="3848" actId="1076"/>
      <pc:docMkLst>
        <pc:docMk/>
      </pc:docMkLst>
      <pc:sldChg chg="addSp delSp modSp mod">
        <pc:chgData name="Kirthikaa Balapattabi" userId="2529614f-896c-4df0-a355-ce5b915a19ee" providerId="ADAL" clId="{882C5629-C3B2-4C4D-98D4-E0FF5E48A638}" dt="2025-11-25T17:00:34.157" v="3697" actId="1076"/>
        <pc:sldMkLst>
          <pc:docMk/>
          <pc:sldMk cId="4237650036" sldId="465"/>
        </pc:sldMkLst>
        <pc:spChg chg="mod">
          <ac:chgData name="Kirthikaa Balapattabi" userId="2529614f-896c-4df0-a355-ce5b915a19ee" providerId="ADAL" clId="{882C5629-C3B2-4C4D-98D4-E0FF5E48A638}" dt="2025-11-25T15:02:34.721" v="3084" actId="20577"/>
          <ac:spMkLst>
            <pc:docMk/>
            <pc:sldMk cId="4237650036" sldId="465"/>
            <ac:spMk id="5" creationId="{A9D15B58-5035-AF8F-E826-2338264E46EB}"/>
          </ac:spMkLst>
        </pc:spChg>
      </pc:sldChg>
      <pc:sldChg chg="addSp delSp modSp mod">
        <pc:chgData name="Kirthikaa Balapattabi" userId="2529614f-896c-4df0-a355-ce5b915a19ee" providerId="ADAL" clId="{882C5629-C3B2-4C4D-98D4-E0FF5E48A638}" dt="2025-11-25T17:05:05.859" v="3729" actId="1035"/>
        <pc:sldMkLst>
          <pc:docMk/>
          <pc:sldMk cId="2065871092" sldId="477"/>
        </pc:sldMkLst>
        <pc:picChg chg="add mod">
          <ac:chgData name="Kirthikaa Balapattabi" userId="2529614f-896c-4df0-a355-ce5b915a19ee" providerId="ADAL" clId="{882C5629-C3B2-4C4D-98D4-E0FF5E48A638}" dt="2025-11-25T17:05:05.859" v="3729" actId="1035"/>
          <ac:picMkLst>
            <pc:docMk/>
            <pc:sldMk cId="2065871092" sldId="477"/>
            <ac:picMk id="6" creationId="{F3751F8C-E794-F2DC-97A5-DA7D5A749A69}"/>
          </ac:picMkLst>
        </pc:picChg>
      </pc:sldChg>
      <pc:sldChg chg="addSp delSp modSp mod">
        <pc:chgData name="Kirthikaa Balapattabi" userId="2529614f-896c-4df0-a355-ce5b915a19ee" providerId="ADAL" clId="{882C5629-C3B2-4C4D-98D4-E0FF5E48A638}" dt="2025-11-25T17:07:59.783" v="3742" actId="1076"/>
        <pc:sldMkLst>
          <pc:docMk/>
          <pc:sldMk cId="2322378033" sldId="487"/>
        </pc:sldMkLst>
        <pc:picChg chg="add mod">
          <ac:chgData name="Kirthikaa Balapattabi" userId="2529614f-896c-4df0-a355-ce5b915a19ee" providerId="ADAL" clId="{882C5629-C3B2-4C4D-98D4-E0FF5E48A638}" dt="2025-11-25T17:07:59.783" v="3742" actId="1076"/>
          <ac:picMkLst>
            <pc:docMk/>
            <pc:sldMk cId="2322378033" sldId="487"/>
            <ac:picMk id="7" creationId="{B6C2A9B6-3CF0-0693-31AA-8C7827A8584E}"/>
          </ac:picMkLst>
        </pc:picChg>
      </pc:sldChg>
      <pc:sldChg chg="modSp mod">
        <pc:chgData name="Kirthikaa Balapattabi" userId="2529614f-896c-4df0-a355-ce5b915a19ee" providerId="ADAL" clId="{882C5629-C3B2-4C4D-98D4-E0FF5E48A638}" dt="2025-11-25T15:15:21.803" v="3098" actId="20577"/>
        <pc:sldMkLst>
          <pc:docMk/>
          <pc:sldMk cId="737379426" sldId="548"/>
        </pc:sldMkLst>
      </pc:sldChg>
      <pc:sldChg chg="addSp delSp modSp">
        <pc:chgData name="Kirthikaa Balapattabi" userId="2529614f-896c-4df0-a355-ce5b915a19ee" providerId="ADAL" clId="{882C5629-C3B2-4C4D-98D4-E0FF5E48A638}" dt="2025-11-25T15:16:16.489" v="3100"/>
        <pc:sldMkLst>
          <pc:docMk/>
          <pc:sldMk cId="1569688012" sldId="549"/>
        </pc:sldMkLst>
        <pc:spChg chg="add mod">
          <ac:chgData name="Kirthikaa Balapattabi" userId="2529614f-896c-4df0-a355-ce5b915a19ee" providerId="ADAL" clId="{882C5629-C3B2-4C4D-98D4-E0FF5E48A638}" dt="2025-11-25T15:16:16.489" v="3100"/>
          <ac:spMkLst>
            <pc:docMk/>
            <pc:sldMk cId="1569688012" sldId="549"/>
            <ac:spMk id="2" creationId="{00CE44F7-EAF5-001D-0A9D-C66DAC9E8267}"/>
          </ac:spMkLst>
        </pc:spChg>
      </pc:sldChg>
      <pc:sldChg chg="addSp delSp modSp">
        <pc:chgData name="Kirthikaa Balapattabi" userId="2529614f-896c-4df0-a355-ce5b915a19ee" providerId="ADAL" clId="{882C5629-C3B2-4C4D-98D4-E0FF5E48A638}" dt="2025-11-25T15:16:22.875" v="3102"/>
        <pc:sldMkLst>
          <pc:docMk/>
          <pc:sldMk cId="559658613" sldId="550"/>
        </pc:sldMkLst>
      </pc:sldChg>
      <pc:sldChg chg="addSp delSp modSp">
        <pc:chgData name="Kirthikaa Balapattabi" userId="2529614f-896c-4df0-a355-ce5b915a19ee" providerId="ADAL" clId="{882C5629-C3B2-4C4D-98D4-E0FF5E48A638}" dt="2025-11-25T15:16:52.645" v="3108"/>
        <pc:sldMkLst>
          <pc:docMk/>
          <pc:sldMk cId="3344429454" sldId="551"/>
        </pc:sldMkLst>
      </pc:sldChg>
      <pc:sldChg chg="addSp delSp modSp">
        <pc:chgData name="Kirthikaa Balapattabi" userId="2529614f-896c-4df0-a355-ce5b915a19ee" providerId="ADAL" clId="{882C5629-C3B2-4C4D-98D4-E0FF5E48A638}" dt="2025-11-25T15:17:08.867" v="3114"/>
        <pc:sldMkLst>
          <pc:docMk/>
          <pc:sldMk cId="286799935" sldId="552"/>
        </pc:sldMkLst>
        <pc:spChg chg="add mod">
          <ac:chgData name="Kirthikaa Balapattabi" userId="2529614f-896c-4df0-a355-ce5b915a19ee" providerId="ADAL" clId="{882C5629-C3B2-4C4D-98D4-E0FF5E48A638}" dt="2025-11-25T15:17:08.867" v="3114"/>
          <ac:spMkLst>
            <pc:docMk/>
            <pc:sldMk cId="286799935" sldId="552"/>
            <ac:spMk id="2" creationId="{F7AD0A8C-5740-4BA7-1C10-CCCBA3F5C8CA}"/>
          </ac:spMkLst>
        </pc:spChg>
      </pc:sldChg>
      <pc:sldChg chg="addSp delSp modSp">
        <pc:chgData name="Kirthikaa Balapattabi" userId="2529614f-896c-4df0-a355-ce5b915a19ee" providerId="ADAL" clId="{882C5629-C3B2-4C4D-98D4-E0FF5E48A638}" dt="2025-11-25T15:17:21.959" v="3120"/>
        <pc:sldMkLst>
          <pc:docMk/>
          <pc:sldMk cId="1429564090" sldId="553"/>
        </pc:sldMkLst>
      </pc:sldChg>
      <pc:sldChg chg="addSp delSp modSp">
        <pc:chgData name="Kirthikaa Balapattabi" userId="2529614f-896c-4df0-a355-ce5b915a19ee" providerId="ADAL" clId="{882C5629-C3B2-4C4D-98D4-E0FF5E48A638}" dt="2025-11-25T15:17:33.680" v="3126"/>
        <pc:sldMkLst>
          <pc:docMk/>
          <pc:sldMk cId="609604791" sldId="554"/>
        </pc:sldMkLst>
        <pc:spChg chg="add mod">
          <ac:chgData name="Kirthikaa Balapattabi" userId="2529614f-896c-4df0-a355-ce5b915a19ee" providerId="ADAL" clId="{882C5629-C3B2-4C4D-98D4-E0FF5E48A638}" dt="2025-11-25T15:17:33.680" v="3126"/>
          <ac:spMkLst>
            <pc:docMk/>
            <pc:sldMk cId="609604791" sldId="554"/>
            <ac:spMk id="2" creationId="{36273ECB-A0A9-8709-DA30-B31ADA0A02D1}"/>
          </ac:spMkLst>
        </pc:spChg>
      </pc:sldChg>
      <pc:sldChg chg="addSp delSp modSp">
        <pc:chgData name="Kirthikaa Balapattabi" userId="2529614f-896c-4df0-a355-ce5b915a19ee" providerId="ADAL" clId="{882C5629-C3B2-4C4D-98D4-E0FF5E48A638}" dt="2025-11-25T15:17:42.567" v="3130"/>
        <pc:sldMkLst>
          <pc:docMk/>
          <pc:sldMk cId="1310514606" sldId="555"/>
        </pc:sldMkLst>
      </pc:sldChg>
      <pc:sldChg chg="modSp mod">
        <pc:chgData name="Kirthikaa Balapattabi" userId="2529614f-896c-4df0-a355-ce5b915a19ee" providerId="ADAL" clId="{882C5629-C3B2-4C4D-98D4-E0FF5E48A638}" dt="2025-11-25T16:48:12.253" v="3661" actId="14100"/>
        <pc:sldMkLst>
          <pc:docMk/>
          <pc:sldMk cId="312520991" sldId="572"/>
        </pc:sldMkLst>
        <pc:spChg chg="mod">
          <ac:chgData name="Kirthikaa Balapattabi" userId="2529614f-896c-4df0-a355-ce5b915a19ee" providerId="ADAL" clId="{882C5629-C3B2-4C4D-98D4-E0FF5E48A638}" dt="2025-11-25T16:48:12.253" v="3661" actId="14100"/>
          <ac:spMkLst>
            <pc:docMk/>
            <pc:sldMk cId="312520991" sldId="572"/>
            <ac:spMk id="3" creationId="{6A64E45A-492F-A657-D1B9-76EE94BBC779}"/>
          </ac:spMkLst>
        </pc:spChg>
      </pc:sldChg>
      <pc:sldChg chg="addSp delSp modSp mod">
        <pc:chgData name="Kirthikaa Balapattabi" userId="2529614f-896c-4df0-a355-ce5b915a19ee" providerId="ADAL" clId="{882C5629-C3B2-4C4D-98D4-E0FF5E48A638}" dt="2025-11-25T16:38:27.581" v="3492" actId="14100"/>
        <pc:sldMkLst>
          <pc:docMk/>
          <pc:sldMk cId="2769645043" sldId="573"/>
        </pc:sldMkLst>
        <pc:spChg chg="mod">
          <ac:chgData name="Kirthikaa Balapattabi" userId="2529614f-896c-4df0-a355-ce5b915a19ee" providerId="ADAL" clId="{882C5629-C3B2-4C4D-98D4-E0FF5E48A638}" dt="2025-11-25T15:24:49.428" v="3140" actId="20577"/>
          <ac:spMkLst>
            <pc:docMk/>
            <pc:sldMk cId="2769645043" sldId="573"/>
            <ac:spMk id="8" creationId="{1E05D56D-C2FE-2D44-E3F3-1B9CADAAB106}"/>
          </ac:spMkLst>
        </pc:spChg>
      </pc:sldChg>
      <pc:sldChg chg="modSp mod">
        <pc:chgData name="Kirthikaa Balapattabi" userId="2529614f-896c-4df0-a355-ce5b915a19ee" providerId="ADAL" clId="{882C5629-C3B2-4C4D-98D4-E0FF5E48A638}" dt="2025-10-26T19:16:10.462" v="1273" actId="6549"/>
        <pc:sldMkLst>
          <pc:docMk/>
          <pc:sldMk cId="412935054" sldId="576"/>
        </pc:sldMkLst>
      </pc:sldChg>
      <pc:sldChg chg="modSp mod">
        <pc:chgData name="Kirthikaa Balapattabi" userId="2529614f-896c-4df0-a355-ce5b915a19ee" providerId="ADAL" clId="{882C5629-C3B2-4C4D-98D4-E0FF5E48A638}" dt="2025-10-26T19:21:30.486" v="1364" actId="207"/>
        <pc:sldMkLst>
          <pc:docMk/>
          <pc:sldMk cId="1504941828" sldId="577"/>
        </pc:sldMkLst>
      </pc:sldChg>
      <pc:sldChg chg="modSp mod">
        <pc:chgData name="Kirthikaa Balapattabi" userId="2529614f-896c-4df0-a355-ce5b915a19ee" providerId="ADAL" clId="{882C5629-C3B2-4C4D-98D4-E0FF5E48A638}" dt="2025-10-26T19:25:54.006" v="1461" actId="207"/>
        <pc:sldMkLst>
          <pc:docMk/>
          <pc:sldMk cId="2148342156" sldId="578"/>
        </pc:sldMkLst>
      </pc:sldChg>
      <pc:sldChg chg="modSp mod">
        <pc:chgData name="Kirthikaa Balapattabi" userId="2529614f-896c-4df0-a355-ce5b915a19ee" providerId="ADAL" clId="{882C5629-C3B2-4C4D-98D4-E0FF5E48A638}" dt="2025-10-26T19:27:01.274" v="1500" actId="207"/>
        <pc:sldMkLst>
          <pc:docMk/>
          <pc:sldMk cId="87848121" sldId="579"/>
        </pc:sldMkLst>
      </pc:sldChg>
      <pc:sldChg chg="addSp delSp modSp mod">
        <pc:chgData name="Kirthikaa Balapattabi" userId="2529614f-896c-4df0-a355-ce5b915a19ee" providerId="ADAL" clId="{882C5629-C3B2-4C4D-98D4-E0FF5E48A638}" dt="2025-10-26T19:28:06.953" v="1506" actId="14100"/>
        <pc:sldMkLst>
          <pc:docMk/>
          <pc:sldMk cId="1695068041" sldId="580"/>
        </pc:sldMkLst>
      </pc:sldChg>
      <pc:sldChg chg="modSp mod">
        <pc:chgData name="Kirthikaa Balapattabi" userId="2529614f-896c-4df0-a355-ce5b915a19ee" providerId="ADAL" clId="{882C5629-C3B2-4C4D-98D4-E0FF5E48A638}" dt="2025-10-26T19:31:36.623" v="1589" actId="113"/>
        <pc:sldMkLst>
          <pc:docMk/>
          <pc:sldMk cId="728016434" sldId="581"/>
        </pc:sldMkLst>
      </pc:sldChg>
      <pc:sldChg chg="modSp mod">
        <pc:chgData name="Kirthikaa Balapattabi" userId="2529614f-896c-4df0-a355-ce5b915a19ee" providerId="ADAL" clId="{882C5629-C3B2-4C4D-98D4-E0FF5E48A638}" dt="2025-10-26T19:32:54.022" v="1626" actId="207"/>
        <pc:sldMkLst>
          <pc:docMk/>
          <pc:sldMk cId="3026757685" sldId="582"/>
        </pc:sldMkLst>
      </pc:sldChg>
      <pc:sldChg chg="addSp delSp modSp mod">
        <pc:chgData name="Kirthikaa Balapattabi" userId="2529614f-896c-4df0-a355-ce5b915a19ee" providerId="ADAL" clId="{882C5629-C3B2-4C4D-98D4-E0FF5E48A638}" dt="2025-10-26T19:33:53.125" v="1632" actId="14100"/>
        <pc:sldMkLst>
          <pc:docMk/>
          <pc:sldMk cId="1719177139" sldId="583"/>
        </pc:sldMkLst>
      </pc:sldChg>
      <pc:sldChg chg="addSp delSp modSp mod">
        <pc:chgData name="Kirthikaa Balapattabi" userId="2529614f-896c-4df0-a355-ce5b915a19ee" providerId="ADAL" clId="{882C5629-C3B2-4C4D-98D4-E0FF5E48A638}" dt="2025-10-26T19:34:50.776" v="1638" actId="1076"/>
        <pc:sldMkLst>
          <pc:docMk/>
          <pc:sldMk cId="1038652270" sldId="584"/>
        </pc:sldMkLst>
      </pc:sldChg>
      <pc:sldChg chg="addSp delSp modSp mod">
        <pc:chgData name="Kirthikaa Balapattabi" userId="2529614f-896c-4df0-a355-ce5b915a19ee" providerId="ADAL" clId="{882C5629-C3B2-4C4D-98D4-E0FF5E48A638}" dt="2025-10-26T19:35:37.310" v="1644" actId="1076"/>
        <pc:sldMkLst>
          <pc:docMk/>
          <pc:sldMk cId="665016344" sldId="585"/>
        </pc:sldMkLst>
      </pc:sldChg>
      <pc:sldChg chg="modSp mod">
        <pc:chgData name="Kirthikaa Balapattabi" userId="2529614f-896c-4df0-a355-ce5b915a19ee" providerId="ADAL" clId="{882C5629-C3B2-4C4D-98D4-E0FF5E48A638}" dt="2025-10-26T19:37:46.308" v="1700" actId="207"/>
        <pc:sldMkLst>
          <pc:docMk/>
          <pc:sldMk cId="3634302320" sldId="586"/>
        </pc:sldMkLst>
      </pc:sldChg>
      <pc:sldChg chg="modSp mod">
        <pc:chgData name="Kirthikaa Balapattabi" userId="2529614f-896c-4df0-a355-ce5b915a19ee" providerId="ADAL" clId="{882C5629-C3B2-4C4D-98D4-E0FF5E48A638}" dt="2025-10-26T19:41:50.491" v="1755" actId="1076"/>
        <pc:sldMkLst>
          <pc:docMk/>
          <pc:sldMk cId="2399722531" sldId="587"/>
        </pc:sldMkLst>
      </pc:sldChg>
      <pc:sldChg chg="modSp mod">
        <pc:chgData name="Kirthikaa Balapattabi" userId="2529614f-896c-4df0-a355-ce5b915a19ee" providerId="ADAL" clId="{882C5629-C3B2-4C4D-98D4-E0FF5E48A638}" dt="2025-10-26T19:42:50.721" v="1767" actId="1076"/>
        <pc:sldMkLst>
          <pc:docMk/>
          <pc:sldMk cId="3768784380" sldId="588"/>
        </pc:sldMkLst>
      </pc:sldChg>
      <pc:sldChg chg="modSp mod">
        <pc:chgData name="Kirthikaa Balapattabi" userId="2529614f-896c-4df0-a355-ce5b915a19ee" providerId="ADAL" clId="{882C5629-C3B2-4C4D-98D4-E0FF5E48A638}" dt="2025-10-26T19:43:28.180" v="1781" actId="6549"/>
        <pc:sldMkLst>
          <pc:docMk/>
          <pc:sldMk cId="389600804" sldId="589"/>
        </pc:sldMkLst>
      </pc:sldChg>
      <pc:sldChg chg="modSp mod">
        <pc:chgData name="Kirthikaa Balapattabi" userId="2529614f-896c-4df0-a355-ce5b915a19ee" providerId="ADAL" clId="{882C5629-C3B2-4C4D-98D4-E0FF5E48A638}" dt="2025-10-26T19:45:05.698" v="1823" actId="207"/>
        <pc:sldMkLst>
          <pc:docMk/>
          <pc:sldMk cId="974970309" sldId="590"/>
        </pc:sldMkLst>
      </pc:sldChg>
      <pc:sldChg chg="addSp delSp modSp mod">
        <pc:chgData name="Kirthikaa Balapattabi" userId="2529614f-896c-4df0-a355-ce5b915a19ee" providerId="ADAL" clId="{882C5629-C3B2-4C4D-98D4-E0FF5E48A638}" dt="2025-11-25T17:01:37.892" v="3703" actId="1076"/>
        <pc:sldMkLst>
          <pc:docMk/>
          <pc:sldMk cId="2591891312" sldId="592"/>
        </pc:sldMkLst>
      </pc:sldChg>
      <pc:sldChg chg="addSp delSp modSp mod">
        <pc:chgData name="Kirthikaa Balapattabi" userId="2529614f-896c-4df0-a355-ce5b915a19ee" providerId="ADAL" clId="{882C5629-C3B2-4C4D-98D4-E0FF5E48A638}" dt="2025-11-25T17:24:36.218" v="3839" actId="1076"/>
        <pc:sldMkLst>
          <pc:docMk/>
          <pc:sldMk cId="2848667342" sldId="593"/>
        </pc:sldMkLst>
        <pc:picChg chg="add mod">
          <ac:chgData name="Kirthikaa Balapattabi" userId="2529614f-896c-4df0-a355-ce5b915a19ee" providerId="ADAL" clId="{882C5629-C3B2-4C4D-98D4-E0FF5E48A638}" dt="2025-11-25T17:24:36.218" v="3839" actId="1076"/>
          <ac:picMkLst>
            <pc:docMk/>
            <pc:sldMk cId="2848667342" sldId="593"/>
            <ac:picMk id="7" creationId="{C574BDCA-C146-3385-E41E-DD303B4BAAC9}"/>
          </ac:picMkLst>
        </pc:picChg>
      </pc:sldChg>
      <pc:sldChg chg="addSp delSp modSp mod">
        <pc:chgData name="Kirthikaa Balapattabi" userId="2529614f-896c-4df0-a355-ce5b915a19ee" providerId="ADAL" clId="{882C5629-C3B2-4C4D-98D4-E0FF5E48A638}" dt="2025-11-25T15:35:35.129" v="3160" actId="14100"/>
        <pc:sldMkLst>
          <pc:docMk/>
          <pc:sldMk cId="2524277639" sldId="605"/>
        </pc:sldMkLst>
        <pc:picChg chg="add mod">
          <ac:chgData name="Kirthikaa Balapattabi" userId="2529614f-896c-4df0-a355-ce5b915a19ee" providerId="ADAL" clId="{882C5629-C3B2-4C4D-98D4-E0FF5E48A638}" dt="2025-11-25T15:35:35.129" v="3160" actId="14100"/>
          <ac:picMkLst>
            <pc:docMk/>
            <pc:sldMk cId="2524277639" sldId="605"/>
            <ac:picMk id="7" creationId="{6D6C067E-E8C6-AD87-A3F7-42561706AADB}"/>
          </ac:picMkLst>
        </pc:picChg>
      </pc:sldChg>
      <pc:sldChg chg="modSp mod">
        <pc:chgData name="Kirthikaa Balapattabi" userId="2529614f-896c-4df0-a355-ce5b915a19ee" providerId="ADAL" clId="{882C5629-C3B2-4C4D-98D4-E0FF5E48A638}" dt="2025-11-25T15:41:05.594" v="3288" actId="27636"/>
        <pc:sldMkLst>
          <pc:docMk/>
          <pc:sldMk cId="2462235212" sldId="606"/>
        </pc:sldMkLst>
        <pc:spChg chg="mod">
          <ac:chgData name="Kirthikaa Balapattabi" userId="2529614f-896c-4df0-a355-ce5b915a19ee" providerId="ADAL" clId="{882C5629-C3B2-4C4D-98D4-E0FF5E48A638}" dt="2025-11-25T15:40:54.768" v="3285" actId="1076"/>
          <ac:spMkLst>
            <pc:docMk/>
            <pc:sldMk cId="2462235212" sldId="606"/>
            <ac:spMk id="2" creationId="{0A58DB9F-D8A5-2AF2-33C0-5549C18E80AF}"/>
          </ac:spMkLst>
        </pc:spChg>
        <pc:spChg chg="mod">
          <ac:chgData name="Kirthikaa Balapattabi" userId="2529614f-896c-4df0-a355-ce5b915a19ee" providerId="ADAL" clId="{882C5629-C3B2-4C4D-98D4-E0FF5E48A638}" dt="2025-11-25T15:41:05.594" v="3288" actId="27636"/>
          <ac:spMkLst>
            <pc:docMk/>
            <pc:sldMk cId="2462235212" sldId="606"/>
            <ac:spMk id="3" creationId="{53983B52-1E7B-61E1-E082-F7746B8D6129}"/>
          </ac:spMkLst>
        </pc:spChg>
      </pc:sldChg>
      <pc:sldChg chg="addSp delSp modSp mod ord">
        <pc:chgData name="Kirthikaa Balapattabi" userId="2529614f-896c-4df0-a355-ce5b915a19ee" providerId="ADAL" clId="{882C5629-C3B2-4C4D-98D4-E0FF5E48A638}" dt="2025-11-25T15:34:18.113" v="3155" actId="14100"/>
        <pc:sldMkLst>
          <pc:docMk/>
          <pc:sldMk cId="2796232266" sldId="607"/>
        </pc:sldMkLst>
        <pc:picChg chg="add mod">
          <ac:chgData name="Kirthikaa Balapattabi" userId="2529614f-896c-4df0-a355-ce5b915a19ee" providerId="ADAL" clId="{882C5629-C3B2-4C4D-98D4-E0FF5E48A638}" dt="2025-11-25T15:34:18.113" v="3155" actId="14100"/>
          <ac:picMkLst>
            <pc:docMk/>
            <pc:sldMk cId="2796232266" sldId="607"/>
            <ac:picMk id="6" creationId="{9990B733-8D74-B29D-5CE4-B0E2EC198B96}"/>
          </ac:picMkLst>
        </pc:picChg>
      </pc:sldChg>
      <pc:sldChg chg="modSp mod">
        <pc:chgData name="Kirthikaa Balapattabi" userId="2529614f-896c-4df0-a355-ce5b915a19ee" providerId="ADAL" clId="{882C5629-C3B2-4C4D-98D4-E0FF5E48A638}" dt="2025-11-25T15:42:21.256" v="3289" actId="14100"/>
        <pc:sldMkLst>
          <pc:docMk/>
          <pc:sldMk cId="3489613512" sldId="611"/>
        </pc:sldMkLst>
      </pc:sldChg>
      <pc:sldChg chg="addSp delSp modSp mod">
        <pc:chgData name="Kirthikaa Balapattabi" userId="2529614f-896c-4df0-a355-ce5b915a19ee" providerId="ADAL" clId="{882C5629-C3B2-4C4D-98D4-E0FF5E48A638}" dt="2025-11-25T16:54:56.595" v="3669" actId="14100"/>
        <pc:sldMkLst>
          <pc:docMk/>
          <pc:sldMk cId="2984104764" sldId="626"/>
        </pc:sldMkLst>
      </pc:sldChg>
      <pc:sldChg chg="addSp delSp modSp mod">
        <pc:chgData name="Kirthikaa Balapattabi" userId="2529614f-896c-4df0-a355-ce5b915a19ee" providerId="ADAL" clId="{882C5629-C3B2-4C4D-98D4-E0FF5E48A638}" dt="2025-11-25T15:48:40.277" v="3294" actId="14100"/>
        <pc:sldMkLst>
          <pc:docMk/>
          <pc:sldMk cId="563684892" sldId="627"/>
        </pc:sldMkLst>
      </pc:sldChg>
      <pc:sldChg chg="addSp delSp modSp mod">
        <pc:chgData name="Kirthikaa Balapattabi" userId="2529614f-896c-4df0-a355-ce5b915a19ee" providerId="ADAL" clId="{882C5629-C3B2-4C4D-98D4-E0FF5E48A638}" dt="2025-11-25T15:57:50.006" v="3337" actId="14100"/>
        <pc:sldMkLst>
          <pc:docMk/>
          <pc:sldMk cId="3933097127" sldId="628"/>
        </pc:sldMkLst>
      </pc:sldChg>
      <pc:sldChg chg="addSp delSp modSp mod">
        <pc:chgData name="Kirthikaa Balapattabi" userId="2529614f-896c-4df0-a355-ce5b915a19ee" providerId="ADAL" clId="{882C5629-C3B2-4C4D-98D4-E0FF5E48A638}" dt="2025-11-25T16:57:57.311" v="3687" actId="1076"/>
        <pc:sldMkLst>
          <pc:docMk/>
          <pc:sldMk cId="645898497" sldId="629"/>
        </pc:sldMkLst>
      </pc:sldChg>
      <pc:sldChg chg="modSp mod">
        <pc:chgData name="Kirthikaa Balapattabi" userId="2529614f-896c-4df0-a355-ce5b915a19ee" providerId="ADAL" clId="{882C5629-C3B2-4C4D-98D4-E0FF5E48A638}" dt="2025-11-25T16:58:52.916" v="3692" actId="20577"/>
        <pc:sldMkLst>
          <pc:docMk/>
          <pc:sldMk cId="3374330754" sldId="630"/>
        </pc:sldMkLst>
        <pc:spChg chg="mod">
          <ac:chgData name="Kirthikaa Balapattabi" userId="2529614f-896c-4df0-a355-ce5b915a19ee" providerId="ADAL" clId="{882C5629-C3B2-4C4D-98D4-E0FF5E48A638}" dt="2025-11-25T16:58:52.916" v="3692" actId="20577"/>
          <ac:spMkLst>
            <pc:docMk/>
            <pc:sldMk cId="3374330754" sldId="630"/>
            <ac:spMk id="8" creationId="{C819C32F-D306-54B7-525D-D471CC7B38B5}"/>
          </ac:spMkLst>
        </pc:spChg>
      </pc:sldChg>
      <pc:sldChg chg="addSp delSp modSp mod">
        <pc:chgData name="Kirthikaa Balapattabi" userId="2529614f-896c-4df0-a355-ce5b915a19ee" providerId="ADAL" clId="{882C5629-C3B2-4C4D-98D4-E0FF5E48A638}" dt="2025-11-25T17:09:40.333" v="3748" actId="14100"/>
        <pc:sldMkLst>
          <pc:docMk/>
          <pc:sldMk cId="1586209618" sldId="653"/>
        </pc:sldMkLst>
        <pc:picChg chg="add mod">
          <ac:chgData name="Kirthikaa Balapattabi" userId="2529614f-896c-4df0-a355-ce5b915a19ee" providerId="ADAL" clId="{882C5629-C3B2-4C4D-98D4-E0FF5E48A638}" dt="2025-11-25T17:09:40.333" v="3748" actId="14100"/>
          <ac:picMkLst>
            <pc:docMk/>
            <pc:sldMk cId="1586209618" sldId="653"/>
            <ac:picMk id="6" creationId="{034DE03D-9382-5E24-23F0-3C234B50BCEF}"/>
          </ac:picMkLst>
        </pc:picChg>
      </pc:sldChg>
      <pc:sldChg chg="addSp delSp modSp mod">
        <pc:chgData name="Kirthikaa Balapattabi" userId="2529614f-896c-4df0-a355-ce5b915a19ee" providerId="ADAL" clId="{882C5629-C3B2-4C4D-98D4-E0FF5E48A638}" dt="2025-11-25T17:12:04.407" v="3764" actId="1076"/>
        <pc:sldMkLst>
          <pc:docMk/>
          <pc:sldMk cId="337490" sldId="654"/>
        </pc:sldMkLst>
      </pc:sldChg>
      <pc:sldChg chg="addSp delSp modSp mod">
        <pc:chgData name="Kirthikaa Balapattabi" userId="2529614f-896c-4df0-a355-ce5b915a19ee" providerId="ADAL" clId="{882C5629-C3B2-4C4D-98D4-E0FF5E48A638}" dt="2025-11-25T17:14:32.916" v="3786" actId="1076"/>
        <pc:sldMkLst>
          <pc:docMk/>
          <pc:sldMk cId="2738715554" sldId="655"/>
        </pc:sldMkLst>
      </pc:sldChg>
      <pc:sldChg chg="addSp delSp modSp mod">
        <pc:chgData name="Kirthikaa Balapattabi" userId="2529614f-896c-4df0-a355-ce5b915a19ee" providerId="ADAL" clId="{882C5629-C3B2-4C4D-98D4-E0FF5E48A638}" dt="2025-11-25T17:15:50.242" v="3797" actId="14100"/>
        <pc:sldMkLst>
          <pc:docMk/>
          <pc:sldMk cId="1590272763" sldId="656"/>
        </pc:sldMkLst>
      </pc:sldChg>
      <pc:sldChg chg="addSp delSp modSp mod">
        <pc:chgData name="Kirthikaa Balapattabi" userId="2529614f-896c-4df0-a355-ce5b915a19ee" providerId="ADAL" clId="{882C5629-C3B2-4C4D-98D4-E0FF5E48A638}" dt="2025-11-25T17:18:51.029" v="3818" actId="14100"/>
        <pc:sldMkLst>
          <pc:docMk/>
          <pc:sldMk cId="1238722296" sldId="657"/>
        </pc:sldMkLst>
      </pc:sldChg>
      <pc:sldChg chg="addSp delSp modSp mod">
        <pc:chgData name="Kirthikaa Balapattabi" userId="2529614f-896c-4df0-a355-ce5b915a19ee" providerId="ADAL" clId="{882C5629-C3B2-4C4D-98D4-E0FF5E48A638}" dt="2025-11-25T17:19:40.276" v="3826" actId="14100"/>
        <pc:sldMkLst>
          <pc:docMk/>
          <pc:sldMk cId="2316043398" sldId="658"/>
        </pc:sldMkLst>
      </pc:sldChg>
      <pc:sldChg chg="addSp delSp modSp mod">
        <pc:chgData name="Kirthikaa Balapattabi" userId="2529614f-896c-4df0-a355-ce5b915a19ee" providerId="ADAL" clId="{882C5629-C3B2-4C4D-98D4-E0FF5E48A638}" dt="2025-11-25T17:20:23.401" v="3834" actId="1076"/>
        <pc:sldMkLst>
          <pc:docMk/>
          <pc:sldMk cId="4153290065" sldId="659"/>
        </pc:sldMkLst>
      </pc:sldChg>
      <pc:sldChg chg="addSp delSp modSp mod">
        <pc:chgData name="Kirthikaa Balapattabi" userId="2529614f-896c-4df0-a355-ce5b915a19ee" providerId="ADAL" clId="{882C5629-C3B2-4C4D-98D4-E0FF5E48A638}" dt="2025-11-25T16:34:50.526" v="3486" actId="1076"/>
        <pc:sldMkLst>
          <pc:docMk/>
          <pc:sldMk cId="1499681772" sldId="696"/>
        </pc:sldMkLst>
      </pc:sldChg>
      <pc:sldChg chg="modSp mod">
        <pc:chgData name="Kirthikaa Balapattabi" userId="2529614f-896c-4df0-a355-ce5b915a19ee" providerId="ADAL" clId="{882C5629-C3B2-4C4D-98D4-E0FF5E48A638}" dt="2025-10-29T18:42:26.715" v="1934" actId="207"/>
        <pc:sldMkLst>
          <pc:docMk/>
          <pc:sldMk cId="3472570668" sldId="697"/>
        </pc:sldMkLst>
      </pc:sldChg>
      <pc:sldChg chg="modSp mod">
        <pc:chgData name="Kirthikaa Balapattabi" userId="2529614f-896c-4df0-a355-ce5b915a19ee" providerId="ADAL" clId="{882C5629-C3B2-4C4D-98D4-E0FF5E48A638}" dt="2025-10-29T18:46:05.268" v="2004" actId="207"/>
        <pc:sldMkLst>
          <pc:docMk/>
          <pc:sldMk cId="1410322082" sldId="698"/>
        </pc:sldMkLst>
      </pc:sldChg>
      <pc:sldChg chg="modSp mod">
        <pc:chgData name="Kirthikaa Balapattabi" userId="2529614f-896c-4df0-a355-ce5b915a19ee" providerId="ADAL" clId="{882C5629-C3B2-4C4D-98D4-E0FF5E48A638}" dt="2025-10-29T18:51:09.138" v="2091" actId="113"/>
        <pc:sldMkLst>
          <pc:docMk/>
          <pc:sldMk cId="42268093" sldId="699"/>
        </pc:sldMkLst>
      </pc:sldChg>
      <pc:sldChg chg="modSp mod">
        <pc:chgData name="Kirthikaa Balapattabi" userId="2529614f-896c-4df0-a355-ce5b915a19ee" providerId="ADAL" clId="{882C5629-C3B2-4C4D-98D4-E0FF5E48A638}" dt="2025-10-29T18:53:43.154" v="2152" actId="207"/>
        <pc:sldMkLst>
          <pc:docMk/>
          <pc:sldMk cId="732964748" sldId="700"/>
        </pc:sldMkLst>
      </pc:sldChg>
      <pc:sldChg chg="modSp mod">
        <pc:chgData name="Kirthikaa Balapattabi" userId="2529614f-896c-4df0-a355-ce5b915a19ee" providerId="ADAL" clId="{882C5629-C3B2-4C4D-98D4-E0FF5E48A638}" dt="2025-10-29T18:56:40.831" v="2221" actId="207"/>
        <pc:sldMkLst>
          <pc:docMk/>
          <pc:sldMk cId="3069569231" sldId="701"/>
        </pc:sldMkLst>
      </pc:sldChg>
      <pc:sldChg chg="modSp mod">
        <pc:chgData name="Kirthikaa Balapattabi" userId="2529614f-896c-4df0-a355-ce5b915a19ee" providerId="ADAL" clId="{882C5629-C3B2-4C4D-98D4-E0FF5E48A638}" dt="2025-10-31T18:18:58.199" v="2335" actId="207"/>
        <pc:sldMkLst>
          <pc:docMk/>
          <pc:sldMk cId="2037163768" sldId="702"/>
        </pc:sldMkLst>
      </pc:sldChg>
      <pc:sldChg chg="modSp mod">
        <pc:chgData name="Kirthikaa Balapattabi" userId="2529614f-896c-4df0-a355-ce5b915a19ee" providerId="ADAL" clId="{882C5629-C3B2-4C4D-98D4-E0FF5E48A638}" dt="2025-10-31T18:21:09.237" v="2390" actId="207"/>
        <pc:sldMkLst>
          <pc:docMk/>
          <pc:sldMk cId="3476588250" sldId="703"/>
        </pc:sldMkLst>
      </pc:sldChg>
      <pc:sldChg chg="modSp mod">
        <pc:chgData name="Kirthikaa Balapattabi" userId="2529614f-896c-4df0-a355-ce5b915a19ee" providerId="ADAL" clId="{882C5629-C3B2-4C4D-98D4-E0FF5E48A638}" dt="2025-10-31T18:27:15.379" v="2477" actId="207"/>
        <pc:sldMkLst>
          <pc:docMk/>
          <pc:sldMk cId="1108165970" sldId="715"/>
        </pc:sldMkLst>
      </pc:sldChg>
      <pc:sldChg chg="modSp mod">
        <pc:chgData name="Kirthikaa Balapattabi" userId="2529614f-896c-4df0-a355-ce5b915a19ee" providerId="ADAL" clId="{882C5629-C3B2-4C4D-98D4-E0FF5E48A638}" dt="2025-10-31T18:29:06.304" v="2516" actId="207"/>
        <pc:sldMkLst>
          <pc:docMk/>
          <pc:sldMk cId="2578466940" sldId="716"/>
        </pc:sldMkLst>
      </pc:sldChg>
      <pc:sldChg chg="modSp mod">
        <pc:chgData name="Kirthikaa Balapattabi" userId="2529614f-896c-4df0-a355-ce5b915a19ee" providerId="ADAL" clId="{882C5629-C3B2-4C4D-98D4-E0FF5E48A638}" dt="2025-10-31T18:30:57.001" v="2552" actId="207"/>
        <pc:sldMkLst>
          <pc:docMk/>
          <pc:sldMk cId="1748186887" sldId="717"/>
        </pc:sldMkLst>
      </pc:sldChg>
      <pc:sldChg chg="addSp delSp modSp mod">
        <pc:chgData name="Kirthikaa Balapattabi" userId="2529614f-896c-4df0-a355-ce5b915a19ee" providerId="ADAL" clId="{882C5629-C3B2-4C4D-98D4-E0FF5E48A638}" dt="2025-10-31T18:36:52.619" v="2666" actId="207"/>
        <pc:sldMkLst>
          <pc:docMk/>
          <pc:sldMk cId="1887028717" sldId="718"/>
        </pc:sldMkLst>
      </pc:sldChg>
      <pc:sldChg chg="modSp mod">
        <pc:chgData name="Kirthikaa Balapattabi" userId="2529614f-896c-4df0-a355-ce5b915a19ee" providerId="ADAL" clId="{882C5629-C3B2-4C4D-98D4-E0FF5E48A638}" dt="2025-10-31T18:39:15.122" v="2724" actId="6549"/>
        <pc:sldMkLst>
          <pc:docMk/>
          <pc:sldMk cId="307752034" sldId="719"/>
        </pc:sldMkLst>
      </pc:sldChg>
      <pc:sldChg chg="modSp mod">
        <pc:chgData name="Kirthikaa Balapattabi" userId="2529614f-896c-4df0-a355-ce5b915a19ee" providerId="ADAL" clId="{882C5629-C3B2-4C4D-98D4-E0FF5E48A638}" dt="2025-10-31T18:44:13.739" v="2807" actId="207"/>
        <pc:sldMkLst>
          <pc:docMk/>
          <pc:sldMk cId="1153946817" sldId="720"/>
        </pc:sldMkLst>
      </pc:sldChg>
      <pc:sldChg chg="addSp delSp modSp mod">
        <pc:chgData name="Kirthikaa Balapattabi" userId="2529614f-896c-4df0-a355-ce5b915a19ee" providerId="ADAL" clId="{882C5629-C3B2-4C4D-98D4-E0FF5E48A638}" dt="2025-10-31T18:46:51.768" v="2845" actId="113"/>
        <pc:sldMkLst>
          <pc:docMk/>
          <pc:sldMk cId="1956449024" sldId="721"/>
        </pc:sldMkLst>
      </pc:sldChg>
      <pc:sldChg chg="modSp mod">
        <pc:chgData name="Kirthikaa Balapattabi" userId="2529614f-896c-4df0-a355-ce5b915a19ee" providerId="ADAL" clId="{882C5629-C3B2-4C4D-98D4-E0FF5E48A638}" dt="2025-10-31T18:52:59.844" v="3003" actId="6549"/>
        <pc:sldMkLst>
          <pc:docMk/>
          <pc:sldMk cId="2174072264" sldId="733"/>
        </pc:sldMkLst>
      </pc:sldChg>
      <pc:sldChg chg="modSp mod">
        <pc:chgData name="Kirthikaa Balapattabi" userId="2529614f-896c-4df0-a355-ce5b915a19ee" providerId="ADAL" clId="{882C5629-C3B2-4C4D-98D4-E0FF5E48A638}" dt="2025-10-31T18:55:47.234" v="3061" actId="207"/>
        <pc:sldMkLst>
          <pc:docMk/>
          <pc:sldMk cId="120804041" sldId="734"/>
        </pc:sldMkLst>
      </pc:sldChg>
      <pc:sldChg chg="modSp mod">
        <pc:chgData name="Kirthikaa Balapattabi" userId="2529614f-896c-4df0-a355-ce5b915a19ee" providerId="ADAL" clId="{882C5629-C3B2-4C4D-98D4-E0FF5E48A638}" dt="2025-10-29T18:38:00.195" v="1844" actId="207"/>
        <pc:sldMkLst>
          <pc:docMk/>
          <pc:sldMk cId="2628682995" sldId="735"/>
        </pc:sldMkLst>
      </pc:sldChg>
      <pc:sldChg chg="addSp delSp modSp mod ord">
        <pc:chgData name="Kirthikaa Balapattabi" userId="2529614f-896c-4df0-a355-ce5b915a19ee" providerId="ADAL" clId="{882C5629-C3B2-4C4D-98D4-E0FF5E48A638}" dt="2025-11-25T16:03:16.096" v="3381" actId="14100"/>
        <pc:sldMkLst>
          <pc:docMk/>
          <pc:sldMk cId="1947416068" sldId="737"/>
        </pc:sldMkLst>
      </pc:sldChg>
      <pc:sldChg chg="addSp delSp modSp mod">
        <pc:chgData name="Kirthikaa Balapattabi" userId="2529614f-896c-4df0-a355-ce5b915a19ee" providerId="ADAL" clId="{882C5629-C3B2-4C4D-98D4-E0FF5E48A638}" dt="2025-11-25T17:25:59.507" v="3848" actId="1076"/>
        <pc:sldMkLst>
          <pc:docMk/>
          <pc:sldMk cId="1174420514" sldId="739"/>
        </pc:sldMkLst>
        <pc:picChg chg="add mod">
          <ac:chgData name="Kirthikaa Balapattabi" userId="2529614f-896c-4df0-a355-ce5b915a19ee" providerId="ADAL" clId="{882C5629-C3B2-4C4D-98D4-E0FF5E48A638}" dt="2025-11-25T17:25:59.507" v="3848" actId="1076"/>
          <ac:picMkLst>
            <pc:docMk/>
            <pc:sldMk cId="1174420514" sldId="739"/>
            <ac:picMk id="7" creationId="{743A1C57-57A6-0E97-999E-D3A98ABD7F22}"/>
          </ac:picMkLst>
        </pc:picChg>
      </pc:sldChg>
      <pc:sldChg chg="addSp delSp modSp mod">
        <pc:chgData name="Kirthikaa Balapattabi" userId="2529614f-896c-4df0-a355-ce5b915a19ee" providerId="ADAL" clId="{882C5629-C3B2-4C4D-98D4-E0FF5E48A638}" dt="2025-11-25T17:13:17.881" v="3775" actId="1076"/>
        <pc:sldMkLst>
          <pc:docMk/>
          <pc:sldMk cId="294151252" sldId="772"/>
        </pc:sldMkLst>
      </pc:sldChg>
      <pc:sldChg chg="addSp delSp modSp mod">
        <pc:chgData name="Kirthikaa Balapattabi" userId="2529614f-896c-4df0-a355-ce5b915a19ee" providerId="ADAL" clId="{882C5629-C3B2-4C4D-98D4-E0FF5E48A638}" dt="2025-11-25T17:16:45.148" v="3803" actId="1076"/>
        <pc:sldMkLst>
          <pc:docMk/>
          <pc:sldMk cId="1415108630" sldId="774"/>
        </pc:sldMkLst>
      </pc:sldChg>
      <pc:sldChg chg="addSp delSp modSp mod">
        <pc:chgData name="Kirthikaa Balapattabi" userId="2529614f-896c-4df0-a355-ce5b915a19ee" providerId="ADAL" clId="{882C5629-C3B2-4C4D-98D4-E0FF5E48A638}" dt="2025-11-25T17:17:36.459" v="3807" actId="14100"/>
        <pc:sldMkLst>
          <pc:docMk/>
          <pc:sldMk cId="2180264613" sldId="775"/>
        </pc:sldMkLst>
      </pc:sldChg>
      <pc:sldChg chg="addSp delSp modSp">
        <pc:chgData name="Kirthikaa Balapattabi" userId="2529614f-896c-4df0-a355-ce5b915a19ee" providerId="ADAL" clId="{882C5629-C3B2-4C4D-98D4-E0FF5E48A638}" dt="2025-11-25T15:16:58.373" v="3110"/>
        <pc:sldMkLst>
          <pc:docMk/>
          <pc:sldMk cId="497045536" sldId="777"/>
        </pc:sldMkLst>
      </pc:sldChg>
      <pc:sldChg chg="addSp delSp modSp">
        <pc:chgData name="Kirthikaa Balapattabi" userId="2529614f-896c-4df0-a355-ce5b915a19ee" providerId="ADAL" clId="{882C5629-C3B2-4C4D-98D4-E0FF5E48A638}" dt="2025-11-25T15:17:17.378" v="3118"/>
        <pc:sldMkLst>
          <pc:docMk/>
          <pc:sldMk cId="86585748" sldId="779"/>
        </pc:sldMkLst>
      </pc:sldChg>
      <pc:sldChg chg="addSp delSp modSp">
        <pc:chgData name="Kirthikaa Balapattabi" userId="2529614f-896c-4df0-a355-ce5b915a19ee" providerId="ADAL" clId="{882C5629-C3B2-4C4D-98D4-E0FF5E48A638}" dt="2025-11-25T15:17:13.515" v="3116"/>
        <pc:sldMkLst>
          <pc:docMk/>
          <pc:sldMk cId="156020811" sldId="780"/>
        </pc:sldMkLst>
      </pc:sldChg>
      <pc:sldChg chg="addSp delSp modSp">
        <pc:chgData name="Kirthikaa Balapattabi" userId="2529614f-896c-4df0-a355-ce5b915a19ee" providerId="ADAL" clId="{882C5629-C3B2-4C4D-98D4-E0FF5E48A638}" dt="2025-11-25T15:17:26.328" v="3122"/>
        <pc:sldMkLst>
          <pc:docMk/>
          <pc:sldMk cId="1226718976" sldId="781"/>
        </pc:sldMkLst>
      </pc:sldChg>
      <pc:sldChg chg="addSp delSp modSp">
        <pc:chgData name="Kirthikaa Balapattabi" userId="2529614f-896c-4df0-a355-ce5b915a19ee" providerId="ADAL" clId="{882C5629-C3B2-4C4D-98D4-E0FF5E48A638}" dt="2025-11-25T15:17:37.860" v="3128"/>
        <pc:sldMkLst>
          <pc:docMk/>
          <pc:sldMk cId="3399169953" sldId="783"/>
        </pc:sldMkLst>
      </pc:sldChg>
      <pc:sldChg chg="addSp delSp modSp">
        <pc:chgData name="Kirthikaa Balapattabi" userId="2529614f-896c-4df0-a355-ce5b915a19ee" providerId="ADAL" clId="{882C5629-C3B2-4C4D-98D4-E0FF5E48A638}" dt="2025-11-25T15:17:53.971" v="3134"/>
        <pc:sldMkLst>
          <pc:docMk/>
          <pc:sldMk cId="1996319561" sldId="784"/>
        </pc:sldMkLst>
      </pc:sldChg>
      <pc:sldChg chg="addSp delSp modSp">
        <pc:chgData name="Kirthikaa Balapattabi" userId="2529614f-896c-4df0-a355-ce5b915a19ee" providerId="ADAL" clId="{882C5629-C3B2-4C4D-98D4-E0FF5E48A638}" dt="2025-11-25T15:19:50.298" v="3136"/>
        <pc:sldMkLst>
          <pc:docMk/>
          <pc:sldMk cId="2169105586" sldId="786"/>
        </pc:sldMkLst>
      </pc:sldChg>
      <pc:sldChg chg="addSp delSp modSp mod">
        <pc:chgData name="Kirthikaa Balapattabi" userId="2529614f-896c-4df0-a355-ce5b915a19ee" providerId="ADAL" clId="{882C5629-C3B2-4C4D-98D4-E0FF5E48A638}" dt="2025-11-25T16:57:15.133" v="3681" actId="14100"/>
        <pc:sldMkLst>
          <pc:docMk/>
          <pc:sldMk cId="16225127" sldId="788"/>
        </pc:sldMkLst>
      </pc:sldChg>
      <pc:sldChg chg="del">
        <pc:chgData name="Kirthikaa Balapattabi" userId="2529614f-896c-4df0-a355-ce5b915a19ee" providerId="ADAL" clId="{882C5629-C3B2-4C4D-98D4-E0FF5E48A638}" dt="2025-11-25T16:48:28.899" v="3662" actId="47"/>
        <pc:sldMkLst>
          <pc:docMk/>
          <pc:sldMk cId="1955511585" sldId="789"/>
        </pc:sldMkLst>
      </pc:sldChg>
      <pc:sldChg chg="addSp delSp modSp">
        <pc:chgData name="Kirthikaa Balapattabi" userId="2529614f-896c-4df0-a355-ce5b915a19ee" providerId="ADAL" clId="{882C5629-C3B2-4C4D-98D4-E0FF5E48A638}" dt="2025-11-25T15:16:35.031" v="3104"/>
        <pc:sldMkLst>
          <pc:docMk/>
          <pc:sldMk cId="2017790194" sldId="790"/>
        </pc:sldMkLst>
      </pc:sldChg>
      <pc:sldChg chg="addSp delSp modSp mod">
        <pc:chgData name="Kirthikaa Balapattabi" userId="2529614f-896c-4df0-a355-ce5b915a19ee" providerId="ADAL" clId="{882C5629-C3B2-4C4D-98D4-E0FF5E48A638}" dt="2025-11-25T17:02:20.473" v="3709" actId="1076"/>
        <pc:sldMkLst>
          <pc:docMk/>
          <pc:sldMk cId="1352440313" sldId="792"/>
        </pc:sldMkLst>
      </pc:sldChg>
      <pc:sldChg chg="addSp delSp modSp mod">
        <pc:chgData name="Kirthikaa Balapattabi" userId="2529614f-896c-4df0-a355-ce5b915a19ee" providerId="ADAL" clId="{882C5629-C3B2-4C4D-98D4-E0FF5E48A638}" dt="2025-11-25T17:03:00.681" v="3716" actId="14100"/>
        <pc:sldMkLst>
          <pc:docMk/>
          <pc:sldMk cId="2278063487" sldId="793"/>
        </pc:sldMkLst>
      </pc:sldChg>
      <pc:sldChg chg="addSp delSp modSp mod">
        <pc:chgData name="Kirthikaa Balapattabi" userId="2529614f-896c-4df0-a355-ce5b915a19ee" providerId="ADAL" clId="{882C5629-C3B2-4C4D-98D4-E0FF5E48A638}" dt="2025-11-25T17:14:59.441" v="3791" actId="14100"/>
        <pc:sldMkLst>
          <pc:docMk/>
          <pc:sldMk cId="1384237895" sldId="794"/>
        </pc:sldMkLst>
      </pc:sldChg>
      <pc:sldChg chg="addSp delSp modSp mod">
        <pc:chgData name="Kirthikaa Balapattabi" userId="2529614f-896c-4df0-a355-ce5b915a19ee" providerId="ADAL" clId="{882C5629-C3B2-4C4D-98D4-E0FF5E48A638}" dt="2025-11-25T17:25:11.636" v="3843" actId="14100"/>
        <pc:sldMkLst>
          <pc:docMk/>
          <pc:sldMk cId="1704969205" sldId="796"/>
        </pc:sldMkLst>
        <pc:picChg chg="add mod">
          <ac:chgData name="Kirthikaa Balapattabi" userId="2529614f-896c-4df0-a355-ce5b915a19ee" providerId="ADAL" clId="{882C5629-C3B2-4C4D-98D4-E0FF5E48A638}" dt="2025-11-25T17:25:11.636" v="3843" actId="14100"/>
          <ac:picMkLst>
            <pc:docMk/>
            <pc:sldMk cId="1704969205" sldId="796"/>
            <ac:picMk id="8" creationId="{81224817-5020-461C-2D3F-F9118E96CD37}"/>
          </ac:picMkLst>
        </pc:picChg>
      </pc:sldChg>
      <pc:sldChg chg="addSp delSp modSp">
        <pc:chgData name="Kirthikaa Balapattabi" userId="2529614f-896c-4df0-a355-ce5b915a19ee" providerId="ADAL" clId="{882C5629-C3B2-4C4D-98D4-E0FF5E48A638}" dt="2025-11-25T15:16:40.590" v="3106"/>
        <pc:sldMkLst>
          <pc:docMk/>
          <pc:sldMk cId="2552552011" sldId="797"/>
        </pc:sldMkLst>
      </pc:sldChg>
      <pc:sldChg chg="addSp delSp modSp">
        <pc:chgData name="Kirthikaa Balapattabi" userId="2529614f-896c-4df0-a355-ce5b915a19ee" providerId="ADAL" clId="{882C5629-C3B2-4C4D-98D4-E0FF5E48A638}" dt="2025-11-25T15:17:04.321" v="3112"/>
        <pc:sldMkLst>
          <pc:docMk/>
          <pc:sldMk cId="2585693325" sldId="798"/>
        </pc:sldMkLst>
      </pc:sldChg>
      <pc:sldChg chg="addSp delSp modSp">
        <pc:chgData name="Kirthikaa Balapattabi" userId="2529614f-896c-4df0-a355-ce5b915a19ee" providerId="ADAL" clId="{882C5629-C3B2-4C4D-98D4-E0FF5E48A638}" dt="2025-11-25T15:17:29.880" v="3124"/>
        <pc:sldMkLst>
          <pc:docMk/>
          <pc:sldMk cId="1470992906" sldId="799"/>
        </pc:sldMkLst>
      </pc:sldChg>
      <pc:sldChg chg="addSp delSp modSp">
        <pc:chgData name="Kirthikaa Balapattabi" userId="2529614f-896c-4df0-a355-ce5b915a19ee" providerId="ADAL" clId="{882C5629-C3B2-4C4D-98D4-E0FF5E48A638}" dt="2025-11-25T15:17:47.401" v="3132"/>
        <pc:sldMkLst>
          <pc:docMk/>
          <pc:sldMk cId="544483504" sldId="800"/>
        </pc:sldMkLst>
      </pc:sldChg>
      <pc:sldChg chg="addSp delSp modSp mod">
        <pc:chgData name="Kirthikaa Balapattabi" userId="2529614f-896c-4df0-a355-ce5b915a19ee" providerId="ADAL" clId="{882C5629-C3B2-4C4D-98D4-E0FF5E48A638}" dt="2025-11-25T16:55:52.244" v="3676" actId="14100"/>
        <pc:sldMkLst>
          <pc:docMk/>
          <pc:sldMk cId="2114730951" sldId="802"/>
        </pc:sldMkLst>
      </pc:sldChg>
      <pc:sldChg chg="addSp delSp modSp mod">
        <pc:chgData name="Kirthikaa Balapattabi" userId="2529614f-896c-4df0-a355-ce5b915a19ee" providerId="ADAL" clId="{882C5629-C3B2-4C4D-98D4-E0FF5E48A638}" dt="2025-11-25T16:00:16.217" v="3351" actId="1076"/>
        <pc:sldMkLst>
          <pc:docMk/>
          <pc:sldMk cId="561333145" sldId="803"/>
        </pc:sldMkLst>
      </pc:sldChg>
      <pc:sldChg chg="addSp delSp modSp mod ord">
        <pc:chgData name="Kirthikaa Balapattabi" userId="2529614f-896c-4df0-a355-ce5b915a19ee" providerId="ADAL" clId="{882C5629-C3B2-4C4D-98D4-E0FF5E48A638}" dt="2025-11-25T16:05:07.510" v="3385" actId="14100"/>
        <pc:sldMkLst>
          <pc:docMk/>
          <pc:sldMk cId="3898468124" sldId="805"/>
        </pc:sldMkLst>
      </pc:sldChg>
      <pc:sldChg chg="addSp delSp modSp mod ord">
        <pc:chgData name="Kirthikaa Balapattabi" userId="2529614f-896c-4df0-a355-ce5b915a19ee" providerId="ADAL" clId="{882C5629-C3B2-4C4D-98D4-E0FF5E48A638}" dt="2025-10-31T19:02:54.020" v="3078" actId="14100"/>
        <pc:sldMkLst>
          <pc:docMk/>
          <pc:sldMk cId="1917713891" sldId="806"/>
        </pc:sldMkLst>
      </pc:sldChg>
      <pc:sldChg chg="addSp delSp modSp mod">
        <pc:chgData name="Kirthikaa Balapattabi" userId="2529614f-896c-4df0-a355-ce5b915a19ee" providerId="ADAL" clId="{882C5629-C3B2-4C4D-98D4-E0FF5E48A638}" dt="2025-11-25T17:10:18.625" v="3754" actId="1076"/>
        <pc:sldMkLst>
          <pc:docMk/>
          <pc:sldMk cId="3731817169" sldId="807"/>
        </pc:sldMkLst>
        <pc:picChg chg="add mod">
          <ac:chgData name="Kirthikaa Balapattabi" userId="2529614f-896c-4df0-a355-ce5b915a19ee" providerId="ADAL" clId="{882C5629-C3B2-4C4D-98D4-E0FF5E48A638}" dt="2025-11-25T17:10:18.625" v="3754" actId="1076"/>
          <ac:picMkLst>
            <pc:docMk/>
            <pc:sldMk cId="3731817169" sldId="807"/>
            <ac:picMk id="7" creationId="{BA1DF197-F540-9A77-7039-19B62A1651F6}"/>
          </ac:picMkLst>
        </pc:picChg>
      </pc:sldChg>
      <pc:sldChg chg="addSp delSp modSp mod">
        <pc:chgData name="Kirthikaa Balapattabi" userId="2529614f-896c-4df0-a355-ce5b915a19ee" providerId="ADAL" clId="{882C5629-C3B2-4C4D-98D4-E0FF5E48A638}" dt="2025-11-25T17:06:00.472" v="3735" actId="1076"/>
        <pc:sldMkLst>
          <pc:docMk/>
          <pc:sldMk cId="3166223025" sldId="808"/>
        </pc:sldMkLst>
        <pc:picChg chg="add mod">
          <ac:chgData name="Kirthikaa Balapattabi" userId="2529614f-896c-4df0-a355-ce5b915a19ee" providerId="ADAL" clId="{882C5629-C3B2-4C4D-98D4-E0FF5E48A638}" dt="2025-11-25T17:06:00.472" v="3735" actId="1076"/>
          <ac:picMkLst>
            <pc:docMk/>
            <pc:sldMk cId="3166223025" sldId="808"/>
            <ac:picMk id="8" creationId="{AA3F4FD2-B9C9-A7B2-5378-71DD9911E648}"/>
          </ac:picMkLst>
        </pc:picChg>
      </pc:sldChg>
      <pc:sldChg chg="addSp delSp modSp mod">
        <pc:chgData name="Kirthikaa Balapattabi" userId="2529614f-896c-4df0-a355-ce5b915a19ee" providerId="ADAL" clId="{882C5629-C3B2-4C4D-98D4-E0FF5E48A638}" dt="2025-11-25T16:39:56.921" v="3498" actId="1076"/>
        <pc:sldMkLst>
          <pc:docMk/>
          <pc:sldMk cId="2920286966" sldId="809"/>
        </pc:sldMkLst>
      </pc:sldChg>
      <pc:sldChg chg="addSp delSp modSp mod">
        <pc:chgData name="Kirthikaa Balapattabi" userId="2529614f-896c-4df0-a355-ce5b915a19ee" providerId="ADAL" clId="{882C5629-C3B2-4C4D-98D4-E0FF5E48A638}" dt="2025-11-25T16:40:43.870" v="3503" actId="1076"/>
        <pc:sldMkLst>
          <pc:docMk/>
          <pc:sldMk cId="553499470" sldId="812"/>
        </pc:sldMkLst>
      </pc:sldChg>
      <pc:sldChg chg="addSp delSp modSp mod">
        <pc:chgData name="Kirthikaa Balapattabi" userId="2529614f-896c-4df0-a355-ce5b915a19ee" providerId="ADAL" clId="{882C5629-C3B2-4C4D-98D4-E0FF5E48A638}" dt="2025-11-25T16:41:32.084" v="3508" actId="1076"/>
        <pc:sldMkLst>
          <pc:docMk/>
          <pc:sldMk cId="3582963542" sldId="813"/>
        </pc:sldMkLst>
      </pc:sldChg>
      <pc:sldChg chg="addSp delSp modSp mod">
        <pc:chgData name="Kirthikaa Balapattabi" userId="2529614f-896c-4df0-a355-ce5b915a19ee" providerId="ADAL" clId="{882C5629-C3B2-4C4D-98D4-E0FF5E48A638}" dt="2025-11-25T17:18:11.706" v="3813" actId="1076"/>
        <pc:sldMkLst>
          <pc:docMk/>
          <pc:sldMk cId="3166284122" sldId="817"/>
        </pc:sldMkLst>
      </pc:sldChg>
      <pc:sldChg chg="addSp delSp modSp mod">
        <pc:chgData name="Kirthikaa Balapattabi" userId="2529614f-896c-4df0-a355-ce5b915a19ee" providerId="ADAL" clId="{882C5629-C3B2-4C4D-98D4-E0FF5E48A638}" dt="2025-11-25T15:56:47.030" v="3333" actId="14100"/>
        <pc:sldMkLst>
          <pc:docMk/>
          <pc:sldMk cId="3884862789" sldId="828"/>
        </pc:sldMkLst>
      </pc:sldChg>
      <pc:sldChg chg="addSp delSp modSp mod">
        <pc:chgData name="Kirthikaa Balapattabi" userId="2529614f-896c-4df0-a355-ce5b915a19ee" providerId="ADAL" clId="{882C5629-C3B2-4C4D-98D4-E0FF5E48A638}" dt="2025-11-25T15:50:24.086" v="3301" actId="1076"/>
        <pc:sldMkLst>
          <pc:docMk/>
          <pc:sldMk cId="2082430340" sldId="829"/>
        </pc:sldMkLst>
      </pc:sldChg>
      <pc:sldChg chg="addSp delSp modSp mod">
        <pc:chgData name="Kirthikaa Balapattabi" userId="2529614f-896c-4df0-a355-ce5b915a19ee" providerId="ADAL" clId="{882C5629-C3B2-4C4D-98D4-E0FF5E48A638}" dt="2025-11-25T15:51:44.120" v="3308" actId="14100"/>
        <pc:sldMkLst>
          <pc:docMk/>
          <pc:sldMk cId="4008447859" sldId="830"/>
        </pc:sldMkLst>
      </pc:sldChg>
      <pc:sldChg chg="addSp delSp modSp mod">
        <pc:chgData name="Kirthikaa Balapattabi" userId="2529614f-896c-4df0-a355-ce5b915a19ee" providerId="ADAL" clId="{882C5629-C3B2-4C4D-98D4-E0FF5E48A638}" dt="2025-11-25T15:52:35.987" v="3314" actId="1076"/>
        <pc:sldMkLst>
          <pc:docMk/>
          <pc:sldMk cId="4181982482" sldId="831"/>
        </pc:sldMkLst>
      </pc:sldChg>
      <pc:sldChg chg="modSp add mod">
        <pc:chgData name="Kirthikaa Balapattabi" userId="2529614f-896c-4df0-a355-ce5b915a19ee" providerId="ADAL" clId="{882C5629-C3B2-4C4D-98D4-E0FF5E48A638}" dt="2025-10-26T19:22:13.686" v="1379" actId="113"/>
        <pc:sldMkLst>
          <pc:docMk/>
          <pc:sldMk cId="3625362200" sldId="832"/>
        </pc:sldMkLst>
      </pc:sldChg>
      <pc:sldChg chg="addSp delSp modSp add mod">
        <pc:chgData name="Kirthikaa Balapattabi" userId="2529614f-896c-4df0-a355-ce5b915a19ee" providerId="ADAL" clId="{882C5629-C3B2-4C4D-98D4-E0FF5E48A638}" dt="2025-11-25T16:11:04.079" v="3427" actId="21"/>
        <pc:sldMkLst>
          <pc:docMk/>
          <pc:sldMk cId="2028706386" sldId="833"/>
        </pc:sldMkLst>
        <pc:picChg chg="add mod">
          <ac:chgData name="Kirthikaa Balapattabi" userId="2529614f-896c-4df0-a355-ce5b915a19ee" providerId="ADAL" clId="{882C5629-C3B2-4C4D-98D4-E0FF5E48A638}" dt="2025-11-25T16:10:48.358" v="3422" actId="1035"/>
          <ac:picMkLst>
            <pc:docMk/>
            <pc:sldMk cId="2028706386" sldId="833"/>
            <ac:picMk id="9" creationId="{6384D351-3427-482B-CB6D-8171A2540C1E}"/>
          </ac:picMkLst>
        </pc:picChg>
      </pc:sldChg>
      <pc:sldChg chg="addSp delSp modSp add mod">
        <pc:chgData name="Kirthikaa Balapattabi" userId="2529614f-896c-4df0-a355-ce5b915a19ee" providerId="ADAL" clId="{882C5629-C3B2-4C4D-98D4-E0FF5E48A638}" dt="2025-11-25T15:36:27.387" v="3165" actId="1076"/>
        <pc:sldMkLst>
          <pc:docMk/>
          <pc:sldMk cId="2804537411" sldId="837"/>
        </pc:sldMkLst>
        <pc:picChg chg="add mod">
          <ac:chgData name="Kirthikaa Balapattabi" userId="2529614f-896c-4df0-a355-ce5b915a19ee" providerId="ADAL" clId="{882C5629-C3B2-4C4D-98D4-E0FF5E48A638}" dt="2025-11-25T15:36:27.387" v="3165" actId="1076"/>
          <ac:picMkLst>
            <pc:docMk/>
            <pc:sldMk cId="2804537411" sldId="837"/>
            <ac:picMk id="7" creationId="{0097C088-9396-FD3C-15DF-11802BCC701C}"/>
          </ac:picMkLst>
        </pc:picChg>
      </pc:sldChg>
      <pc:sldChg chg="addSp delSp modSp add mod">
        <pc:chgData name="Kirthikaa Balapattabi" userId="2529614f-896c-4df0-a355-ce5b915a19ee" providerId="ADAL" clId="{882C5629-C3B2-4C4D-98D4-E0FF5E48A638}" dt="2025-11-25T16:11:44.530" v="3436" actId="1076"/>
        <pc:sldMkLst>
          <pc:docMk/>
          <pc:sldMk cId="1748938549" sldId="838"/>
        </pc:sldMkLst>
      </pc:sldChg>
      <pc:sldChg chg="addSp delSp modSp add mod">
        <pc:chgData name="Kirthikaa Balapattabi" userId="2529614f-896c-4df0-a355-ce5b915a19ee" providerId="ADAL" clId="{882C5629-C3B2-4C4D-98D4-E0FF5E48A638}" dt="2025-11-25T16:13:01.978" v="3445"/>
        <pc:sldMkLst>
          <pc:docMk/>
          <pc:sldMk cId="671461154" sldId="839"/>
        </pc:sldMkLst>
        <pc:picChg chg="add mod">
          <ac:chgData name="Kirthikaa Balapattabi" userId="2529614f-896c-4df0-a355-ce5b915a19ee" providerId="ADAL" clId="{882C5629-C3B2-4C4D-98D4-E0FF5E48A638}" dt="2025-11-25T16:13:01.978" v="3445"/>
          <ac:picMkLst>
            <pc:docMk/>
            <pc:sldMk cId="671461154" sldId="839"/>
            <ac:picMk id="8" creationId="{40626707-0671-CDFF-69B0-E0030FBD897F}"/>
          </ac:picMkLst>
        </pc:picChg>
      </pc:sldChg>
      <pc:sldChg chg="addSp delSp modSp add mod">
        <pc:chgData name="Kirthikaa Balapattabi" userId="2529614f-896c-4df0-a355-ce5b915a19ee" providerId="ADAL" clId="{882C5629-C3B2-4C4D-98D4-E0FF5E48A638}" dt="2025-11-25T16:15:58.913" v="3455" actId="22"/>
        <pc:sldMkLst>
          <pc:docMk/>
          <pc:sldMk cId="2413135210" sldId="840"/>
        </pc:sldMkLst>
      </pc:sldChg>
      <pc:sldChg chg="addSp delSp modSp add mod">
        <pc:chgData name="Kirthikaa Balapattabi" userId="2529614f-896c-4df0-a355-ce5b915a19ee" providerId="ADAL" clId="{882C5629-C3B2-4C4D-98D4-E0FF5E48A638}" dt="2025-11-25T16:18:05.642" v="3463" actId="1076"/>
        <pc:sldMkLst>
          <pc:docMk/>
          <pc:sldMk cId="2101951800" sldId="841"/>
        </pc:sldMkLst>
        <pc:picChg chg="add mod">
          <ac:chgData name="Kirthikaa Balapattabi" userId="2529614f-896c-4df0-a355-ce5b915a19ee" providerId="ADAL" clId="{882C5629-C3B2-4C4D-98D4-E0FF5E48A638}" dt="2025-11-25T16:17:52.392" v="3459"/>
          <ac:picMkLst>
            <pc:docMk/>
            <pc:sldMk cId="2101951800" sldId="841"/>
            <ac:picMk id="9" creationId="{C51034A0-143A-A862-43E1-0EC9E12AB860}"/>
          </ac:picMkLst>
        </pc:picChg>
      </pc:sldChg>
      <pc:sldChg chg="addSp delSp modSp add mod">
        <pc:chgData name="Kirthikaa Balapattabi" userId="2529614f-896c-4df0-a355-ce5b915a19ee" providerId="ADAL" clId="{882C5629-C3B2-4C4D-98D4-E0FF5E48A638}" dt="2025-11-25T16:21:50.122" v="3470" actId="1076"/>
        <pc:sldMkLst>
          <pc:docMk/>
          <pc:sldMk cId="3196652015" sldId="842"/>
        </pc:sldMkLst>
      </pc:sldChg>
    </pc:docChg>
  </pc:docChgLst>
  <pc:docChgLst>
    <pc:chgData name="Allison Bennett" userId="9e43444e-4072-4b3b-bb5e-184e9d274669" providerId="ADAL" clId="{82689D22-3623-4FD9-8CF9-018883754BD6}"/>
    <pc:docChg chg="custSel addSld modSld">
      <pc:chgData name="Allison Bennett" userId="9e43444e-4072-4b3b-bb5e-184e9d274669" providerId="ADAL" clId="{82689D22-3623-4FD9-8CF9-018883754BD6}" dt="2025-10-24T22:04:38.926" v="152" actId="20577"/>
      <pc:docMkLst>
        <pc:docMk/>
      </pc:docMkLst>
      <pc:sldChg chg="addSp delSp modSp mod">
        <pc:chgData name="Allison Bennett" userId="9e43444e-4072-4b3b-bb5e-184e9d274669" providerId="ADAL" clId="{82689D22-3623-4FD9-8CF9-018883754BD6}" dt="2025-10-24T21:32:17.148" v="51" actId="1076"/>
        <pc:sldMkLst>
          <pc:docMk/>
          <pc:sldMk cId="154964324" sldId="476"/>
        </pc:sldMkLst>
      </pc:sldChg>
      <pc:sldChg chg="modNotesTx">
        <pc:chgData name="Allison Bennett" userId="9e43444e-4072-4b3b-bb5e-184e9d274669" providerId="ADAL" clId="{82689D22-3623-4FD9-8CF9-018883754BD6}" dt="2025-10-24T21:33:20.295" v="53" actId="20577"/>
        <pc:sldMkLst>
          <pc:docMk/>
          <pc:sldMk cId="2065871092" sldId="477"/>
        </pc:sldMkLst>
      </pc:sldChg>
      <pc:sldChg chg="addSp delSp modSp mod">
        <pc:chgData name="Allison Bennett" userId="9e43444e-4072-4b3b-bb5e-184e9d274669" providerId="ADAL" clId="{82689D22-3623-4FD9-8CF9-018883754BD6}" dt="2025-10-24T21:36:02.198" v="58" actId="1076"/>
        <pc:sldMkLst>
          <pc:docMk/>
          <pc:sldMk cId="372288956" sldId="479"/>
        </pc:sldMkLst>
      </pc:sldChg>
      <pc:sldChg chg="addSp delSp modSp mod">
        <pc:chgData name="Allison Bennett" userId="9e43444e-4072-4b3b-bb5e-184e9d274669" providerId="ADAL" clId="{82689D22-3623-4FD9-8CF9-018883754BD6}" dt="2025-10-24T21:40:10.902" v="63" actId="14100"/>
        <pc:sldMkLst>
          <pc:docMk/>
          <pc:sldMk cId="2322378033" sldId="487"/>
        </pc:sldMkLst>
      </pc:sldChg>
      <pc:sldChg chg="addSp delSp modSp mod">
        <pc:chgData name="Allison Bennett" userId="9e43444e-4072-4b3b-bb5e-184e9d274669" providerId="ADAL" clId="{82689D22-3623-4FD9-8CF9-018883754BD6}" dt="2025-10-24T21:44:23.931" v="67" actId="1076"/>
        <pc:sldMkLst>
          <pc:docMk/>
          <pc:sldMk cId="1649243158" sldId="491"/>
        </pc:sldMkLst>
      </pc:sldChg>
      <pc:sldChg chg="modSp mod">
        <pc:chgData name="Allison Bennett" userId="9e43444e-4072-4b3b-bb5e-184e9d274669" providerId="ADAL" clId="{82689D22-3623-4FD9-8CF9-018883754BD6}" dt="2025-10-24T22:04:10.647" v="134" actId="20577"/>
        <pc:sldMkLst>
          <pc:docMk/>
          <pc:sldMk cId="2386683764" sldId="625"/>
        </pc:sldMkLst>
      </pc:sldChg>
      <pc:sldChg chg="addSp delSp modSp mod">
        <pc:chgData name="Allison Bennett" userId="9e43444e-4072-4b3b-bb5e-184e9d274669" providerId="ADAL" clId="{82689D22-3623-4FD9-8CF9-018883754BD6}" dt="2025-10-24T21:52:24.958" v="89" actId="1076"/>
        <pc:sldMkLst>
          <pc:docMk/>
          <pc:sldMk cId="2984104764" sldId="626"/>
        </pc:sldMkLst>
      </pc:sldChg>
      <pc:sldChg chg="modSp mod">
        <pc:chgData name="Allison Bennett" userId="9e43444e-4072-4b3b-bb5e-184e9d274669" providerId="ADAL" clId="{82689D22-3623-4FD9-8CF9-018883754BD6}" dt="2025-10-24T21:55:00.323" v="99" actId="20577"/>
        <pc:sldMkLst>
          <pc:docMk/>
          <pc:sldMk cId="645898497" sldId="629"/>
        </pc:sldMkLst>
      </pc:sldChg>
      <pc:sldChg chg="modSp mod">
        <pc:chgData name="Allison Bennett" userId="9e43444e-4072-4b3b-bb5e-184e9d274669" providerId="ADAL" clId="{82689D22-3623-4FD9-8CF9-018883754BD6}" dt="2025-10-24T22:04:38.926" v="152" actId="20577"/>
        <pc:sldMkLst>
          <pc:docMk/>
          <pc:sldMk cId="3374330754" sldId="630"/>
        </pc:sldMkLst>
      </pc:sldChg>
      <pc:sldChg chg="addSp delSp modSp mod">
        <pc:chgData name="Allison Bennett" userId="9e43444e-4072-4b3b-bb5e-184e9d274669" providerId="ADAL" clId="{82689D22-3623-4FD9-8CF9-018883754BD6}" dt="2025-10-24T21:54:57.077" v="97" actId="1076"/>
        <pc:sldMkLst>
          <pc:docMk/>
          <pc:sldMk cId="16225127" sldId="788"/>
        </pc:sldMkLst>
      </pc:sldChg>
      <pc:sldChg chg="addSp delSp modSp mod">
        <pc:chgData name="Allison Bennett" userId="9e43444e-4072-4b3b-bb5e-184e9d274669" providerId="ADAL" clId="{82689D22-3623-4FD9-8CF9-018883754BD6}" dt="2025-10-24T21:55:26.253" v="106" actId="1076"/>
        <pc:sldMkLst>
          <pc:docMk/>
          <pc:sldMk cId="2114730951" sldId="802"/>
        </pc:sldMkLst>
      </pc:sldChg>
      <pc:sldChg chg="addSp delSp modSp mod">
        <pc:chgData name="Allison Bennett" userId="9e43444e-4072-4b3b-bb5e-184e9d274669" providerId="ADAL" clId="{82689D22-3623-4FD9-8CF9-018883754BD6}" dt="2025-10-24T21:55:05.197" v="101" actId="20577"/>
        <pc:sldMkLst>
          <pc:docMk/>
          <pc:sldMk cId="561333145" sldId="803"/>
        </pc:sldMkLst>
      </pc:sldChg>
      <pc:sldChg chg="modNotesTx">
        <pc:chgData name="Allison Bennett" userId="9e43444e-4072-4b3b-bb5e-184e9d274669" providerId="ADAL" clId="{82689D22-3623-4FD9-8CF9-018883754BD6}" dt="2025-10-24T21:33:31.376" v="55" actId="20577"/>
        <pc:sldMkLst>
          <pc:docMk/>
          <pc:sldMk cId="3166223025" sldId="808"/>
        </pc:sldMkLst>
      </pc:sldChg>
      <pc:sldChg chg="modSp mod">
        <pc:chgData name="Allison Bennett" userId="9e43444e-4072-4b3b-bb5e-184e9d274669" providerId="ADAL" clId="{82689D22-3623-4FD9-8CF9-018883754BD6}" dt="2025-10-24T21:24:50.408" v="44" actId="20577"/>
        <pc:sldMkLst>
          <pc:docMk/>
          <pc:sldMk cId="1994125503" sldId="818"/>
        </pc:sldMkLst>
      </pc:sldChg>
      <pc:sldChg chg="addSp delSp modSp add mod">
        <pc:chgData name="Allison Bennett" userId="9e43444e-4072-4b3b-bb5e-184e9d274669" providerId="ADAL" clId="{82689D22-3623-4FD9-8CF9-018883754BD6}" dt="2025-10-24T21:50:08.611" v="80"/>
        <pc:sldMkLst>
          <pc:docMk/>
          <pc:sldMk cId="3884862789" sldId="828"/>
        </pc:sldMkLst>
      </pc:sldChg>
      <pc:sldChg chg="addSp delSp modSp add mod">
        <pc:chgData name="Allison Bennett" userId="9e43444e-4072-4b3b-bb5e-184e9d274669" providerId="ADAL" clId="{82689D22-3623-4FD9-8CF9-018883754BD6}" dt="2025-10-24T21:59:51.567" v="119"/>
        <pc:sldMkLst>
          <pc:docMk/>
          <pc:sldMk cId="2082430340" sldId="829"/>
        </pc:sldMkLst>
      </pc:sldChg>
      <pc:sldChg chg="addSp delSp modSp add mod">
        <pc:chgData name="Allison Bennett" userId="9e43444e-4072-4b3b-bb5e-184e9d274669" providerId="ADAL" clId="{82689D22-3623-4FD9-8CF9-018883754BD6}" dt="2025-10-24T22:00:29.727" v="129" actId="1076"/>
        <pc:sldMkLst>
          <pc:docMk/>
          <pc:sldMk cId="4008447859" sldId="830"/>
        </pc:sldMkLst>
      </pc:sldChg>
      <pc:sldChg chg="addSp delSp modSp add mod">
        <pc:chgData name="Allison Bennett" userId="9e43444e-4072-4b3b-bb5e-184e9d274669" providerId="ADAL" clId="{82689D22-3623-4FD9-8CF9-018883754BD6}" dt="2025-10-24T22:00:54.924" v="133" actId="1076"/>
        <pc:sldMkLst>
          <pc:docMk/>
          <pc:sldMk cId="4181982482" sldId="831"/>
        </pc:sldMkLst>
      </pc:sldChg>
    </pc:docChg>
  </pc:docChgLst>
  <pc:docChgLst>
    <pc:chgData name="Sathya Challa" userId="2a547e2a-f399-49db-88d2-848fc1361477" providerId="ADAL" clId="{39CF65F4-E886-41D2-89B5-97E7B8BB373F}"/>
    <pc:docChg chg="undo custSel addSld delSld modSld sldOrd">
      <pc:chgData name="Sathya Challa" userId="2a547e2a-f399-49db-88d2-848fc1361477" providerId="ADAL" clId="{39CF65F4-E886-41D2-89B5-97E7B8BB373F}" dt="2025-11-17T20:13:27.490" v="1846" actId="1076"/>
      <pc:docMkLst>
        <pc:docMk/>
      </pc:docMkLst>
      <pc:sldChg chg="modSp mod">
        <pc:chgData name="Sathya Challa" userId="2a547e2a-f399-49db-88d2-848fc1361477" providerId="ADAL" clId="{39CF65F4-E886-41D2-89B5-97E7B8BB373F}" dt="2025-10-22T14:13:19.476" v="89" actId="20577"/>
        <pc:sldMkLst>
          <pc:docMk/>
          <pc:sldMk cId="2129570007" sldId="399"/>
        </pc:sldMkLst>
      </pc:sldChg>
      <pc:sldChg chg="modSp mod">
        <pc:chgData name="Sathya Challa" userId="2a547e2a-f399-49db-88d2-848fc1361477" providerId="ADAL" clId="{39CF65F4-E886-41D2-89B5-97E7B8BB373F}" dt="2025-10-22T14:17:13.322" v="169" actId="113"/>
        <pc:sldMkLst>
          <pc:docMk/>
          <pc:sldMk cId="500723335" sldId="466"/>
        </pc:sldMkLst>
      </pc:sldChg>
      <pc:sldChg chg="modSp mod">
        <pc:chgData name="Sathya Challa" userId="2a547e2a-f399-49db-88d2-848fc1361477" providerId="ADAL" clId="{39CF65F4-E886-41D2-89B5-97E7B8BB373F}" dt="2025-10-22T19:47:25.382" v="873" actId="6549"/>
        <pc:sldMkLst>
          <pc:docMk/>
          <pc:sldMk cId="118406101" sldId="556"/>
        </pc:sldMkLst>
      </pc:sldChg>
      <pc:sldChg chg="modSp mod">
        <pc:chgData name="Sathya Challa" userId="2a547e2a-f399-49db-88d2-848fc1361477" providerId="ADAL" clId="{39CF65F4-E886-41D2-89B5-97E7B8BB373F}" dt="2025-10-22T19:49:51.449" v="931" actId="6549"/>
        <pc:sldMkLst>
          <pc:docMk/>
          <pc:sldMk cId="2026940061" sldId="557"/>
        </pc:sldMkLst>
      </pc:sldChg>
      <pc:sldChg chg="modSp mod">
        <pc:chgData name="Sathya Challa" userId="2a547e2a-f399-49db-88d2-848fc1361477" providerId="ADAL" clId="{39CF65F4-E886-41D2-89B5-97E7B8BB373F}" dt="2025-10-22T19:51:29.763" v="967" actId="113"/>
        <pc:sldMkLst>
          <pc:docMk/>
          <pc:sldMk cId="2868166305" sldId="558"/>
        </pc:sldMkLst>
      </pc:sldChg>
      <pc:sldChg chg="modSp mod">
        <pc:chgData name="Sathya Challa" userId="2a547e2a-f399-49db-88d2-848fc1361477" providerId="ADAL" clId="{39CF65F4-E886-41D2-89B5-97E7B8BB373F}" dt="2025-10-22T19:55:41.302" v="1101" actId="20577"/>
        <pc:sldMkLst>
          <pc:docMk/>
          <pc:sldMk cId="2361179050" sldId="559"/>
        </pc:sldMkLst>
      </pc:sldChg>
      <pc:sldChg chg="modSp mod">
        <pc:chgData name="Sathya Challa" userId="2a547e2a-f399-49db-88d2-848fc1361477" providerId="ADAL" clId="{39CF65F4-E886-41D2-89B5-97E7B8BB373F}" dt="2025-10-22T20:18:49.461" v="1494" actId="113"/>
        <pc:sldMkLst>
          <pc:docMk/>
          <pc:sldMk cId="1952708094" sldId="560"/>
        </pc:sldMkLst>
      </pc:sldChg>
      <pc:sldChg chg="addSp delSp modSp mod">
        <pc:chgData name="Sathya Challa" userId="2a547e2a-f399-49db-88d2-848fc1361477" providerId="ADAL" clId="{39CF65F4-E886-41D2-89B5-97E7B8BB373F}" dt="2025-10-22T20:24:26.150" v="1682" actId="1076"/>
        <pc:sldMkLst>
          <pc:docMk/>
          <pc:sldMk cId="672243730" sldId="562"/>
        </pc:sldMkLst>
      </pc:sldChg>
      <pc:sldChg chg="addSp delSp modSp mod">
        <pc:chgData name="Sathya Challa" userId="2a547e2a-f399-49db-88d2-848fc1361477" providerId="ADAL" clId="{39CF65F4-E886-41D2-89B5-97E7B8BB373F}" dt="2025-11-17T20:12:57.052" v="1840" actId="14100"/>
        <pc:sldMkLst>
          <pc:docMk/>
          <pc:sldMk cId="497297437" sldId="563"/>
        </pc:sldMkLst>
      </pc:sldChg>
      <pc:sldChg chg="addSp delSp modSp mod">
        <pc:chgData name="Sathya Challa" userId="2a547e2a-f399-49db-88d2-848fc1361477" providerId="ADAL" clId="{39CF65F4-E886-41D2-89B5-97E7B8BB373F}" dt="2025-10-22T20:26:39.895" v="1692" actId="1076"/>
        <pc:sldMkLst>
          <pc:docMk/>
          <pc:sldMk cId="3205102978" sldId="565"/>
        </pc:sldMkLst>
      </pc:sldChg>
      <pc:sldChg chg="modSp mod">
        <pc:chgData name="Sathya Challa" userId="2a547e2a-f399-49db-88d2-848fc1361477" providerId="ADAL" clId="{39CF65F4-E886-41D2-89B5-97E7B8BB373F}" dt="2025-11-13T17:34:29.538" v="1723" actId="20577"/>
        <pc:sldMkLst>
          <pc:docMk/>
          <pc:sldMk cId="2769645043" sldId="573"/>
        </pc:sldMkLst>
        <pc:spChg chg="mod">
          <ac:chgData name="Sathya Challa" userId="2a547e2a-f399-49db-88d2-848fc1361477" providerId="ADAL" clId="{39CF65F4-E886-41D2-89B5-97E7B8BB373F}" dt="2025-11-13T17:34:29.538" v="1723" actId="20577"/>
          <ac:spMkLst>
            <pc:docMk/>
            <pc:sldMk cId="2769645043" sldId="573"/>
            <ac:spMk id="8" creationId="{1E05D56D-C2FE-2D44-E3F3-1B9CADAAB106}"/>
          </ac:spMkLst>
        </pc:spChg>
      </pc:sldChg>
      <pc:sldChg chg="addSp delSp modSp mod">
        <pc:chgData name="Sathya Challa" userId="2a547e2a-f399-49db-88d2-848fc1361477" providerId="ADAL" clId="{39CF65F4-E886-41D2-89B5-97E7B8BB373F}" dt="2025-10-22T14:18:25.675" v="181" actId="20577"/>
        <pc:sldMkLst>
          <pc:docMk/>
          <pc:sldMk cId="2591891312" sldId="592"/>
        </pc:sldMkLst>
      </pc:sldChg>
      <pc:sldChg chg="modSp mod">
        <pc:chgData name="Sathya Challa" userId="2a547e2a-f399-49db-88d2-848fc1361477" providerId="ADAL" clId="{39CF65F4-E886-41D2-89B5-97E7B8BB373F}" dt="2025-10-22T14:21:25.024" v="218" actId="113"/>
        <pc:sldMkLst>
          <pc:docMk/>
          <pc:sldMk cId="3054880575" sldId="632"/>
        </pc:sldMkLst>
      </pc:sldChg>
      <pc:sldChg chg="modSp mod">
        <pc:chgData name="Sathya Challa" userId="2a547e2a-f399-49db-88d2-848fc1361477" providerId="ADAL" clId="{39CF65F4-E886-41D2-89B5-97E7B8BB373F}" dt="2025-10-22T14:26:01.377" v="302" actId="113"/>
        <pc:sldMkLst>
          <pc:docMk/>
          <pc:sldMk cId="3817248895" sldId="637"/>
        </pc:sldMkLst>
      </pc:sldChg>
      <pc:sldChg chg="modSp mod">
        <pc:chgData name="Sathya Challa" userId="2a547e2a-f399-49db-88d2-848fc1361477" providerId="ADAL" clId="{39CF65F4-E886-41D2-89B5-97E7B8BB373F}" dt="2025-10-22T14:26:34.569" v="316" actId="113"/>
        <pc:sldMkLst>
          <pc:docMk/>
          <pc:sldMk cId="1808061460" sldId="638"/>
        </pc:sldMkLst>
      </pc:sldChg>
      <pc:sldChg chg="modSp mod">
        <pc:chgData name="Sathya Challa" userId="2a547e2a-f399-49db-88d2-848fc1361477" providerId="ADAL" clId="{39CF65F4-E886-41D2-89B5-97E7B8BB373F}" dt="2025-10-22T14:49:00.913" v="479" actId="20577"/>
        <pc:sldMkLst>
          <pc:docMk/>
          <pc:sldMk cId="3700596383" sldId="642"/>
        </pc:sldMkLst>
      </pc:sldChg>
      <pc:sldChg chg="modSp mod">
        <pc:chgData name="Sathya Challa" userId="2a547e2a-f399-49db-88d2-848fc1361477" providerId="ADAL" clId="{39CF65F4-E886-41D2-89B5-97E7B8BB373F}" dt="2025-10-22T14:52:36.984" v="540" actId="404"/>
        <pc:sldMkLst>
          <pc:docMk/>
          <pc:sldMk cId="3811342714" sldId="646"/>
        </pc:sldMkLst>
      </pc:sldChg>
      <pc:sldChg chg="del">
        <pc:chgData name="Sathya Challa" userId="2a547e2a-f399-49db-88d2-848fc1361477" providerId="ADAL" clId="{39CF65F4-E886-41D2-89B5-97E7B8BB373F}" dt="2025-10-22T14:52:55.394" v="541" actId="47"/>
        <pc:sldMkLst>
          <pc:docMk/>
          <pc:sldMk cId="1571255902" sldId="647"/>
        </pc:sldMkLst>
      </pc:sldChg>
      <pc:sldChg chg="modSp mod">
        <pc:chgData name="Sathya Challa" userId="2a547e2a-f399-49db-88d2-848fc1361477" providerId="ADAL" clId="{39CF65F4-E886-41D2-89B5-97E7B8BB373F}" dt="2025-10-22T14:53:15.601" v="578" actId="6549"/>
        <pc:sldMkLst>
          <pc:docMk/>
          <pc:sldMk cId="567289283" sldId="648"/>
        </pc:sldMkLst>
      </pc:sldChg>
      <pc:sldChg chg="modSp mod">
        <pc:chgData name="Sathya Challa" userId="2a547e2a-f399-49db-88d2-848fc1361477" providerId="ADAL" clId="{39CF65F4-E886-41D2-89B5-97E7B8BB373F}" dt="2025-10-22T16:29:22.028" v="693" actId="113"/>
        <pc:sldMkLst>
          <pc:docMk/>
          <pc:sldMk cId="154353321" sldId="650"/>
        </pc:sldMkLst>
      </pc:sldChg>
      <pc:sldChg chg="modSp mod">
        <pc:chgData name="Sathya Challa" userId="2a547e2a-f399-49db-88d2-848fc1361477" providerId="ADAL" clId="{39CF65F4-E886-41D2-89B5-97E7B8BB373F}" dt="2025-10-22T16:31:50.569" v="762" actId="113"/>
        <pc:sldMkLst>
          <pc:docMk/>
          <pc:sldMk cId="2668118002" sldId="651"/>
        </pc:sldMkLst>
      </pc:sldChg>
      <pc:sldChg chg="modSp mod">
        <pc:chgData name="Sathya Challa" userId="2a547e2a-f399-49db-88d2-848fc1361477" providerId="ADAL" clId="{39CF65F4-E886-41D2-89B5-97E7B8BB373F}" dt="2025-10-22T16:35:11.022" v="822" actId="113"/>
        <pc:sldMkLst>
          <pc:docMk/>
          <pc:sldMk cId="2161542250" sldId="652"/>
        </pc:sldMkLst>
      </pc:sldChg>
      <pc:sldChg chg="addSp delSp modSp mod">
        <pc:chgData name="Sathya Challa" userId="2a547e2a-f399-49db-88d2-848fc1361477" providerId="ADAL" clId="{39CF65F4-E886-41D2-89B5-97E7B8BB373F}" dt="2025-11-17T19:54:18.742" v="1758" actId="1076"/>
        <pc:sldMkLst>
          <pc:docMk/>
          <pc:sldMk cId="1586209618" sldId="653"/>
        </pc:sldMkLst>
      </pc:sldChg>
      <pc:sldChg chg="addSp delSp modSp mod">
        <pc:chgData name="Sathya Challa" userId="2a547e2a-f399-49db-88d2-848fc1361477" providerId="ADAL" clId="{39CF65F4-E886-41D2-89B5-97E7B8BB373F}" dt="2025-11-17T19:58:34.881" v="1793" actId="1076"/>
        <pc:sldMkLst>
          <pc:docMk/>
          <pc:sldMk cId="337490" sldId="654"/>
        </pc:sldMkLst>
      </pc:sldChg>
      <pc:sldChg chg="addSp delSp modSp mod">
        <pc:chgData name="Sathya Challa" userId="2a547e2a-f399-49db-88d2-848fc1361477" providerId="ADAL" clId="{39CF65F4-E886-41D2-89B5-97E7B8BB373F}" dt="2025-11-17T20:00:25.740" v="1818" actId="14100"/>
        <pc:sldMkLst>
          <pc:docMk/>
          <pc:sldMk cId="2738715554" sldId="655"/>
        </pc:sldMkLst>
      </pc:sldChg>
      <pc:sldChg chg="addSp delSp modSp mod">
        <pc:chgData name="Sathya Challa" userId="2a547e2a-f399-49db-88d2-848fc1361477" providerId="ADAL" clId="{39CF65F4-E886-41D2-89B5-97E7B8BB373F}" dt="2025-10-22T14:38:23.817" v="379" actId="20577"/>
        <pc:sldMkLst>
          <pc:docMk/>
          <pc:sldMk cId="1590272763" sldId="656"/>
        </pc:sldMkLst>
      </pc:sldChg>
      <pc:sldChg chg="addSp delSp modSp mod">
        <pc:chgData name="Sathya Challa" userId="2a547e2a-f399-49db-88d2-848fc1361477" providerId="ADAL" clId="{39CF65F4-E886-41D2-89B5-97E7B8BB373F}" dt="2025-10-22T14:54:44.202" v="585" actId="1076"/>
        <pc:sldMkLst>
          <pc:docMk/>
          <pc:sldMk cId="1238722296" sldId="657"/>
        </pc:sldMkLst>
      </pc:sldChg>
      <pc:sldChg chg="addSp delSp modSp mod">
        <pc:chgData name="Sathya Challa" userId="2a547e2a-f399-49db-88d2-848fc1361477" providerId="ADAL" clId="{39CF65F4-E886-41D2-89B5-97E7B8BB373F}" dt="2025-11-17T20:04:48.133" v="1832" actId="1076"/>
        <pc:sldMkLst>
          <pc:docMk/>
          <pc:sldMk cId="2316043398" sldId="658"/>
        </pc:sldMkLst>
      </pc:sldChg>
      <pc:sldChg chg="addSp delSp modSp mod">
        <pc:chgData name="Sathya Challa" userId="2a547e2a-f399-49db-88d2-848fc1361477" providerId="ADAL" clId="{39CF65F4-E886-41D2-89B5-97E7B8BB373F}" dt="2025-11-17T20:06:06.353" v="1837" actId="1076"/>
        <pc:sldMkLst>
          <pc:docMk/>
          <pc:sldMk cId="4153290065" sldId="659"/>
        </pc:sldMkLst>
      </pc:sldChg>
      <pc:sldChg chg="modSp mod">
        <pc:chgData name="Sathya Challa" userId="2a547e2a-f399-49db-88d2-848fc1361477" providerId="ADAL" clId="{39CF65F4-E886-41D2-89B5-97E7B8BB373F}" dt="2025-11-13T17:37:32.475" v="1751" actId="20577"/>
        <pc:sldMkLst>
          <pc:docMk/>
          <pc:sldMk cId="1499681772" sldId="696"/>
        </pc:sldMkLst>
        <pc:spChg chg="mod">
          <ac:chgData name="Sathya Challa" userId="2a547e2a-f399-49db-88d2-848fc1361477" providerId="ADAL" clId="{39CF65F4-E886-41D2-89B5-97E7B8BB373F}" dt="2025-11-13T17:37:32.475" v="1751" actId="20577"/>
          <ac:spMkLst>
            <pc:docMk/>
            <pc:sldMk cId="1499681772" sldId="696"/>
            <ac:spMk id="2" creationId="{5E4C6FA2-146D-DAF1-4375-2B36C5AE8687}"/>
          </ac:spMkLst>
        </pc:spChg>
      </pc:sldChg>
      <pc:sldChg chg="modSp mod">
        <pc:chgData name="Sathya Challa" userId="2a547e2a-f399-49db-88d2-848fc1361477" providerId="ADAL" clId="{39CF65F4-E886-41D2-89B5-97E7B8BB373F}" dt="2025-11-07T15:46:10.594" v="1695" actId="1036"/>
        <pc:sldMkLst>
          <pc:docMk/>
          <pc:sldMk cId="1108165970" sldId="715"/>
        </pc:sldMkLst>
      </pc:sldChg>
      <pc:sldChg chg="modSp mod">
        <pc:chgData name="Sathya Challa" userId="2a547e2a-f399-49db-88d2-848fc1361477" providerId="ADAL" clId="{39CF65F4-E886-41D2-89B5-97E7B8BB373F}" dt="2025-11-06T18:26:50.652" v="1694" actId="207"/>
        <pc:sldMkLst>
          <pc:docMk/>
          <pc:sldMk cId="1887028717" sldId="718"/>
        </pc:sldMkLst>
      </pc:sldChg>
      <pc:sldChg chg="modSp mod">
        <pc:chgData name="Sathya Challa" userId="2a547e2a-f399-49db-88d2-848fc1361477" providerId="ADAL" clId="{39CF65F4-E886-41D2-89B5-97E7B8BB373F}" dt="2025-11-13T17:36:16.994" v="1737" actId="20577"/>
        <pc:sldMkLst>
          <pc:docMk/>
          <pc:sldMk cId="2973510394" sldId="769"/>
        </pc:sldMkLst>
      </pc:sldChg>
      <pc:sldChg chg="addSp delSp modSp mod">
        <pc:chgData name="Sathya Challa" userId="2a547e2a-f399-49db-88d2-848fc1361477" providerId="ADAL" clId="{39CF65F4-E886-41D2-89B5-97E7B8BB373F}" dt="2025-11-17T19:59:46.339" v="1810" actId="1076"/>
        <pc:sldMkLst>
          <pc:docMk/>
          <pc:sldMk cId="294151252" sldId="772"/>
        </pc:sldMkLst>
      </pc:sldChg>
      <pc:sldChg chg="delSp del mod">
        <pc:chgData name="Sathya Challa" userId="2a547e2a-f399-49db-88d2-848fc1361477" providerId="ADAL" clId="{39CF65F4-E886-41D2-89B5-97E7B8BB373F}" dt="2025-10-22T14:34:44.056" v="363" actId="47"/>
        <pc:sldMkLst>
          <pc:docMk/>
          <pc:sldMk cId="2317293511" sldId="773"/>
        </pc:sldMkLst>
      </pc:sldChg>
      <pc:sldChg chg="addSp delSp modSp mod">
        <pc:chgData name="Sathya Challa" userId="2a547e2a-f399-49db-88d2-848fc1361477" providerId="ADAL" clId="{39CF65F4-E886-41D2-89B5-97E7B8BB373F}" dt="2025-10-22T14:39:00.962" v="391" actId="1035"/>
        <pc:sldMkLst>
          <pc:docMk/>
          <pc:sldMk cId="1415108630" sldId="774"/>
        </pc:sldMkLst>
      </pc:sldChg>
      <pc:sldChg chg="addSp delSp modSp mod">
        <pc:chgData name="Sathya Challa" userId="2a547e2a-f399-49db-88d2-848fc1361477" providerId="ADAL" clId="{39CF65F4-E886-41D2-89B5-97E7B8BB373F}" dt="2025-10-22T14:41:03.149" v="412" actId="14100"/>
        <pc:sldMkLst>
          <pc:docMk/>
          <pc:sldMk cId="2180264613" sldId="775"/>
        </pc:sldMkLst>
      </pc:sldChg>
      <pc:sldChg chg="addSp delSp modSp mod">
        <pc:chgData name="Sathya Challa" userId="2a547e2a-f399-49db-88d2-848fc1361477" providerId="ADAL" clId="{39CF65F4-E886-41D2-89B5-97E7B8BB373F}" dt="2025-11-17T20:13:27.490" v="1846" actId="1076"/>
        <pc:sldMkLst>
          <pc:docMk/>
          <pc:sldMk cId="2903446937" sldId="787"/>
        </pc:sldMkLst>
      </pc:sldChg>
      <pc:sldChg chg="addSp delSp modSp mod">
        <pc:chgData name="Sathya Challa" userId="2a547e2a-f399-49db-88d2-848fc1361477" providerId="ADAL" clId="{39CF65F4-E886-41D2-89B5-97E7B8BB373F}" dt="2025-10-22T14:19:13.787" v="188" actId="20577"/>
        <pc:sldMkLst>
          <pc:docMk/>
          <pc:sldMk cId="1352440313" sldId="792"/>
        </pc:sldMkLst>
      </pc:sldChg>
      <pc:sldChg chg="addSp delSp modSp mod">
        <pc:chgData name="Sathya Challa" userId="2a547e2a-f399-49db-88d2-848fc1361477" providerId="ADAL" clId="{39CF65F4-E886-41D2-89B5-97E7B8BB373F}" dt="2025-10-22T14:19:55.202" v="196" actId="20577"/>
        <pc:sldMkLst>
          <pc:docMk/>
          <pc:sldMk cId="2278063487" sldId="793"/>
        </pc:sldMkLst>
      </pc:sldChg>
      <pc:sldChg chg="addSp delSp modSp mod">
        <pc:chgData name="Sathya Challa" userId="2a547e2a-f399-49db-88d2-848fc1361477" providerId="ADAL" clId="{39CF65F4-E886-41D2-89B5-97E7B8BB373F}" dt="2025-11-17T20:00:56.078" v="1824" actId="14100"/>
        <pc:sldMkLst>
          <pc:docMk/>
          <pc:sldMk cId="1384237895" sldId="794"/>
        </pc:sldMkLst>
      </pc:sldChg>
      <pc:sldChg chg="addSp delSp modSp mod">
        <pc:chgData name="Sathya Challa" userId="2a547e2a-f399-49db-88d2-848fc1361477" providerId="ADAL" clId="{39CF65F4-E886-41D2-89B5-97E7B8BB373F}" dt="2025-11-17T19:55:42.244" v="1770" actId="1076"/>
        <pc:sldMkLst>
          <pc:docMk/>
          <pc:sldMk cId="3731817169" sldId="807"/>
        </pc:sldMkLst>
      </pc:sldChg>
      <pc:sldChg chg="modSp mod">
        <pc:chgData name="Sathya Challa" userId="2a547e2a-f399-49db-88d2-848fc1361477" providerId="ADAL" clId="{39CF65F4-E886-41D2-89B5-97E7B8BB373F}" dt="2025-11-13T17:34:17.369" v="1717" actId="20577"/>
        <pc:sldMkLst>
          <pc:docMk/>
          <pc:sldMk cId="2920286966" sldId="809"/>
        </pc:sldMkLst>
      </pc:sldChg>
      <pc:sldChg chg="addSp delSp modSp new mod">
        <pc:chgData name="Sathya Challa" userId="2a547e2a-f399-49db-88d2-848fc1361477" providerId="ADAL" clId="{39CF65F4-E886-41D2-89B5-97E7B8BB373F}" dt="2025-10-22T14:41:11.899" v="414" actId="1076"/>
        <pc:sldMkLst>
          <pc:docMk/>
          <pc:sldMk cId="3166284122" sldId="817"/>
        </pc:sldMkLst>
      </pc:sldChg>
      <pc:sldChg chg="addSp delSp modSp new mod ord">
        <pc:chgData name="Sathya Challa" userId="2a547e2a-f399-49db-88d2-848fc1361477" providerId="ADAL" clId="{39CF65F4-E886-41D2-89B5-97E7B8BB373F}" dt="2025-10-22T19:50:41.538" v="933" actId="113"/>
        <pc:sldMkLst>
          <pc:docMk/>
          <pc:sldMk cId="1023955746" sldId="821"/>
        </pc:sldMkLst>
      </pc:sldChg>
      <pc:sldChg chg="addSp modSp new mod">
        <pc:chgData name="Sathya Challa" userId="2a547e2a-f399-49db-88d2-848fc1361477" providerId="ADAL" clId="{39CF65F4-E886-41D2-89B5-97E7B8BB373F}" dt="2025-10-22T20:05:15.854" v="1172" actId="20577"/>
        <pc:sldMkLst>
          <pc:docMk/>
          <pc:sldMk cId="3418577256" sldId="822"/>
        </pc:sldMkLst>
      </pc:sldChg>
      <pc:sldChg chg="addSp modSp new mod">
        <pc:chgData name="Sathya Challa" userId="2a547e2a-f399-49db-88d2-848fc1361477" providerId="ADAL" clId="{39CF65F4-E886-41D2-89B5-97E7B8BB373F}" dt="2025-10-22T20:14:57.624" v="1380" actId="113"/>
        <pc:sldMkLst>
          <pc:docMk/>
          <pc:sldMk cId="468803483" sldId="823"/>
        </pc:sldMkLst>
      </pc:sldChg>
      <pc:sldChg chg="modSp add mod">
        <pc:chgData name="Sathya Challa" userId="2a547e2a-f399-49db-88d2-848fc1361477" providerId="ADAL" clId="{39CF65F4-E886-41D2-89B5-97E7B8BB373F}" dt="2025-10-22T20:07:20.979" v="1262" actId="113"/>
        <pc:sldMkLst>
          <pc:docMk/>
          <pc:sldMk cId="1362930957" sldId="824"/>
        </pc:sldMkLst>
      </pc:sldChg>
      <pc:sldChg chg="modSp add mod">
        <pc:chgData name="Sathya Challa" userId="2a547e2a-f399-49db-88d2-848fc1361477" providerId="ADAL" clId="{39CF65F4-E886-41D2-89B5-97E7B8BB373F}" dt="2025-10-22T20:16:48.454" v="1417" actId="20577"/>
        <pc:sldMkLst>
          <pc:docMk/>
          <pc:sldMk cId="2586609902" sldId="825"/>
        </pc:sldMkLst>
      </pc:sldChg>
      <pc:sldChg chg="modSp add mod">
        <pc:chgData name="Sathya Challa" userId="2a547e2a-f399-49db-88d2-848fc1361477" providerId="ADAL" clId="{39CF65F4-E886-41D2-89B5-97E7B8BB373F}" dt="2025-10-22T20:21:46.256" v="1632" actId="1076"/>
        <pc:sldMkLst>
          <pc:docMk/>
          <pc:sldMk cId="3281804275" sldId="826"/>
        </pc:sldMkLst>
      </pc:sldChg>
      <pc:sldChg chg="modSp add mod">
        <pc:chgData name="Sathya Challa" userId="2a547e2a-f399-49db-88d2-848fc1361477" providerId="ADAL" clId="{39CF65F4-E886-41D2-89B5-97E7B8BB373F}" dt="2025-10-22T20:23:16.845" v="1674" actId="113"/>
        <pc:sldMkLst>
          <pc:docMk/>
          <pc:sldMk cId="343572106" sldId="827"/>
        </pc:sldMkLst>
      </pc:sldChg>
    </pc:docChg>
  </pc:docChgLst>
  <pc:docChgLst>
    <pc:chgData name="Elizabeth Pekas" userId="ef9552ec-aefb-41a8-b5dc-da3bc3517f69" providerId="ADAL" clId="{7CD7C12B-68E4-4A25-9F18-6632B75161E9}"/>
    <pc:docChg chg="undo custSel modSld">
      <pc:chgData name="Elizabeth Pekas" userId="ef9552ec-aefb-41a8-b5dc-da3bc3517f69" providerId="ADAL" clId="{7CD7C12B-68E4-4A25-9F18-6632B75161E9}" dt="2025-09-11T12:49:37.116" v="33" actId="20577"/>
      <pc:docMkLst>
        <pc:docMk/>
      </pc:docMkLst>
      <pc:sldChg chg="modSp mod">
        <pc:chgData name="Elizabeth Pekas" userId="ef9552ec-aefb-41a8-b5dc-da3bc3517f69" providerId="ADAL" clId="{7CD7C12B-68E4-4A25-9F18-6632B75161E9}" dt="2025-09-11T12:46:16.436" v="0" actId="20577"/>
        <pc:sldMkLst>
          <pc:docMk/>
          <pc:sldMk cId="2763967067" sldId="256"/>
        </pc:sldMkLst>
      </pc:sldChg>
      <pc:sldChg chg="modSp mod">
        <pc:chgData name="Elizabeth Pekas" userId="ef9552ec-aefb-41a8-b5dc-da3bc3517f69" providerId="ADAL" clId="{7CD7C12B-68E4-4A25-9F18-6632B75161E9}" dt="2025-09-11T12:47:35.072" v="8" actId="20577"/>
        <pc:sldMkLst>
          <pc:docMk/>
          <pc:sldMk cId="1734997010" sldId="403"/>
        </pc:sldMkLst>
      </pc:sldChg>
      <pc:sldChg chg="addSp delSp modSp mod">
        <pc:chgData name="Elizabeth Pekas" userId="ef9552ec-aefb-41a8-b5dc-da3bc3517f69" providerId="ADAL" clId="{7CD7C12B-68E4-4A25-9F18-6632B75161E9}" dt="2025-09-11T12:46:32.762" v="6" actId="478"/>
        <pc:sldMkLst>
          <pc:docMk/>
          <pc:sldMk cId="3886851874" sldId="461"/>
        </pc:sldMkLst>
      </pc:sldChg>
      <pc:sldChg chg="modSp mod">
        <pc:chgData name="Elizabeth Pekas" userId="ef9552ec-aefb-41a8-b5dc-da3bc3517f69" providerId="ADAL" clId="{7CD7C12B-68E4-4A25-9F18-6632B75161E9}" dt="2025-09-11T12:46:25.891" v="4" actId="20577"/>
        <pc:sldMkLst>
          <pc:docMk/>
          <pc:sldMk cId="1460526897" sldId="462"/>
        </pc:sldMkLst>
      </pc:sldChg>
      <pc:sldChg chg="modSp mod">
        <pc:chgData name="Elizabeth Pekas" userId="ef9552ec-aefb-41a8-b5dc-da3bc3517f69" providerId="ADAL" clId="{7CD7C12B-68E4-4A25-9F18-6632B75161E9}" dt="2025-09-11T12:47:41.217" v="9" actId="20577"/>
        <pc:sldMkLst>
          <pc:docMk/>
          <pc:sldMk cId="2171298030" sldId="469"/>
        </pc:sldMkLst>
      </pc:sldChg>
      <pc:sldChg chg="modSp mod">
        <pc:chgData name="Elizabeth Pekas" userId="ef9552ec-aefb-41a8-b5dc-da3bc3517f69" providerId="ADAL" clId="{7CD7C12B-68E4-4A25-9F18-6632B75161E9}" dt="2025-09-11T12:47:50.937" v="10" actId="20577"/>
        <pc:sldMkLst>
          <pc:docMk/>
          <pc:sldMk cId="1115958970" sldId="492"/>
        </pc:sldMkLst>
      </pc:sldChg>
      <pc:sldChg chg="modSp mod">
        <pc:chgData name="Elizabeth Pekas" userId="ef9552ec-aefb-41a8-b5dc-da3bc3517f69" providerId="ADAL" clId="{7CD7C12B-68E4-4A25-9F18-6632B75161E9}" dt="2025-09-11T12:47:55.819" v="11" actId="20577"/>
        <pc:sldMkLst>
          <pc:docMk/>
          <pc:sldMk cId="2004763864" sldId="499"/>
        </pc:sldMkLst>
      </pc:sldChg>
      <pc:sldChg chg="modSp mod">
        <pc:chgData name="Elizabeth Pekas" userId="ef9552ec-aefb-41a8-b5dc-da3bc3517f69" providerId="ADAL" clId="{7CD7C12B-68E4-4A25-9F18-6632B75161E9}" dt="2025-09-11T12:48:08.971" v="14" actId="20577"/>
        <pc:sldMkLst>
          <pc:docMk/>
          <pc:sldMk cId="1250198635" sldId="500"/>
        </pc:sldMkLst>
      </pc:sldChg>
      <pc:sldChg chg="modSp mod">
        <pc:chgData name="Elizabeth Pekas" userId="ef9552ec-aefb-41a8-b5dc-da3bc3517f69" providerId="ADAL" clId="{7CD7C12B-68E4-4A25-9F18-6632B75161E9}" dt="2025-09-11T12:48:17.041" v="15" actId="20577"/>
        <pc:sldMkLst>
          <pc:docMk/>
          <pc:sldMk cId="2643751726" sldId="501"/>
        </pc:sldMkLst>
      </pc:sldChg>
      <pc:sldChg chg="modSp mod">
        <pc:chgData name="Elizabeth Pekas" userId="ef9552ec-aefb-41a8-b5dc-da3bc3517f69" providerId="ADAL" clId="{7CD7C12B-68E4-4A25-9F18-6632B75161E9}" dt="2025-09-11T12:48:22.172" v="16" actId="20577"/>
        <pc:sldMkLst>
          <pc:docMk/>
          <pc:sldMk cId="3110696185" sldId="502"/>
        </pc:sldMkLst>
      </pc:sldChg>
      <pc:sldChg chg="modSp mod">
        <pc:chgData name="Elizabeth Pekas" userId="ef9552ec-aefb-41a8-b5dc-da3bc3517f69" providerId="ADAL" clId="{7CD7C12B-68E4-4A25-9F18-6632B75161E9}" dt="2025-09-11T12:48:51.048" v="26" actId="6549"/>
        <pc:sldMkLst>
          <pc:docMk/>
          <pc:sldMk cId="1043245337" sldId="503"/>
        </pc:sldMkLst>
      </pc:sldChg>
      <pc:sldChg chg="modSp mod">
        <pc:chgData name="Elizabeth Pekas" userId="ef9552ec-aefb-41a8-b5dc-da3bc3517f69" providerId="ADAL" clId="{7CD7C12B-68E4-4A25-9F18-6632B75161E9}" dt="2025-09-11T12:48:31.474" v="18" actId="20577"/>
        <pc:sldMkLst>
          <pc:docMk/>
          <pc:sldMk cId="976060221" sldId="504"/>
        </pc:sldMkLst>
      </pc:sldChg>
      <pc:sldChg chg="modSp mod">
        <pc:chgData name="Elizabeth Pekas" userId="ef9552ec-aefb-41a8-b5dc-da3bc3517f69" providerId="ADAL" clId="{7CD7C12B-68E4-4A25-9F18-6632B75161E9}" dt="2025-09-11T12:48:40.567" v="19" actId="20577"/>
        <pc:sldMkLst>
          <pc:docMk/>
          <pc:sldMk cId="822580254" sldId="505"/>
        </pc:sldMkLst>
      </pc:sldChg>
      <pc:sldChg chg="modSp mod">
        <pc:chgData name="Elizabeth Pekas" userId="ef9552ec-aefb-41a8-b5dc-da3bc3517f69" providerId="ADAL" clId="{7CD7C12B-68E4-4A25-9F18-6632B75161E9}" dt="2025-09-11T12:49:05.031" v="27" actId="20577"/>
        <pc:sldMkLst>
          <pc:docMk/>
          <pc:sldMk cId="1612121808" sldId="506"/>
        </pc:sldMkLst>
      </pc:sldChg>
      <pc:sldChg chg="modSp mod">
        <pc:chgData name="Elizabeth Pekas" userId="ef9552ec-aefb-41a8-b5dc-da3bc3517f69" providerId="ADAL" clId="{7CD7C12B-68E4-4A25-9F18-6632B75161E9}" dt="2025-09-11T12:49:09.465" v="28" actId="20577"/>
        <pc:sldMkLst>
          <pc:docMk/>
          <pc:sldMk cId="1639568657" sldId="507"/>
        </pc:sldMkLst>
      </pc:sldChg>
      <pc:sldChg chg="modSp mod">
        <pc:chgData name="Elizabeth Pekas" userId="ef9552ec-aefb-41a8-b5dc-da3bc3517f69" providerId="ADAL" clId="{7CD7C12B-68E4-4A25-9F18-6632B75161E9}" dt="2025-09-11T12:49:14.855" v="30" actId="6549"/>
        <pc:sldMkLst>
          <pc:docMk/>
          <pc:sldMk cId="3589610698" sldId="508"/>
        </pc:sldMkLst>
      </pc:sldChg>
      <pc:sldChg chg="modSp mod">
        <pc:chgData name="Elizabeth Pekas" userId="ef9552ec-aefb-41a8-b5dc-da3bc3517f69" providerId="ADAL" clId="{7CD7C12B-68E4-4A25-9F18-6632B75161E9}" dt="2025-09-11T12:49:20.654" v="31" actId="20577"/>
        <pc:sldMkLst>
          <pc:docMk/>
          <pc:sldMk cId="4097596757" sldId="509"/>
        </pc:sldMkLst>
      </pc:sldChg>
      <pc:sldChg chg="modSp mod">
        <pc:chgData name="Elizabeth Pekas" userId="ef9552ec-aefb-41a8-b5dc-da3bc3517f69" providerId="ADAL" clId="{7CD7C12B-68E4-4A25-9F18-6632B75161E9}" dt="2025-09-11T12:49:30.841" v="32" actId="20577"/>
        <pc:sldMkLst>
          <pc:docMk/>
          <pc:sldMk cId="403018295" sldId="511"/>
        </pc:sldMkLst>
      </pc:sldChg>
      <pc:sldChg chg="modSp mod">
        <pc:chgData name="Elizabeth Pekas" userId="ef9552ec-aefb-41a8-b5dc-da3bc3517f69" providerId="ADAL" clId="{7CD7C12B-68E4-4A25-9F18-6632B75161E9}" dt="2025-09-11T12:49:37.116" v="33" actId="20577"/>
        <pc:sldMkLst>
          <pc:docMk/>
          <pc:sldMk cId="1970179772" sldId="512"/>
        </pc:sldMkLst>
      </pc:sldChg>
      <pc:sldChg chg="modSp mod">
        <pc:chgData name="Elizabeth Pekas" userId="ef9552ec-aefb-41a8-b5dc-da3bc3517f69" providerId="ADAL" clId="{7CD7C12B-68E4-4A25-9F18-6632B75161E9}" dt="2025-09-11T12:47:26.679" v="7" actId="20577"/>
        <pc:sldMkLst>
          <pc:docMk/>
          <pc:sldMk cId="507767848" sldId="601"/>
        </pc:sldMkLst>
      </pc:sldChg>
    </pc:docChg>
  </pc:docChgLst>
  <pc:docChgLst>
    <pc:chgData name="Elizabeth Pekas" userId="ef9552ec-aefb-41a8-b5dc-da3bc3517f69" providerId="ADAL" clId="{E58305E9-5A8C-4BD2-BC25-1BDFBD205165}"/>
    <pc:docChg chg="undo redo custSel addSld delSld modSld sldOrd">
      <pc:chgData name="Elizabeth Pekas" userId="ef9552ec-aefb-41a8-b5dc-da3bc3517f69" providerId="ADAL" clId="{E58305E9-5A8C-4BD2-BC25-1BDFBD205165}" dt="2025-12-08T13:12:54.670" v="6594" actId="20577"/>
      <pc:docMkLst>
        <pc:docMk/>
      </pc:docMkLst>
      <pc:sldChg chg="modSp mod">
        <pc:chgData name="Elizabeth Pekas" userId="ef9552ec-aefb-41a8-b5dc-da3bc3517f69" providerId="ADAL" clId="{E58305E9-5A8C-4BD2-BC25-1BDFBD205165}" dt="2025-12-08T13:12:54.670" v="6594" actId="20577"/>
        <pc:sldMkLst>
          <pc:docMk/>
          <pc:sldMk cId="2763967067" sldId="256"/>
        </pc:sldMkLst>
        <pc:spChg chg="mod">
          <ac:chgData name="Elizabeth Pekas" userId="ef9552ec-aefb-41a8-b5dc-da3bc3517f69" providerId="ADAL" clId="{E58305E9-5A8C-4BD2-BC25-1BDFBD205165}" dt="2025-12-08T13:12:54.670" v="6594" actId="20577"/>
          <ac:spMkLst>
            <pc:docMk/>
            <pc:sldMk cId="2763967067" sldId="256"/>
            <ac:spMk id="5" creationId="{AF8C0142-3333-7ABA-1DC0-96D711EEF78F}"/>
          </ac:spMkLst>
        </pc:spChg>
      </pc:sldChg>
      <pc:sldChg chg="modSp mod">
        <pc:chgData name="Elizabeth Pekas" userId="ef9552ec-aefb-41a8-b5dc-da3bc3517f69" providerId="ADAL" clId="{E58305E9-5A8C-4BD2-BC25-1BDFBD205165}" dt="2025-11-24T18:33:20.373" v="4203" actId="20577"/>
        <pc:sldMkLst>
          <pc:docMk/>
          <pc:sldMk cId="2129570007" sldId="399"/>
        </pc:sldMkLst>
        <pc:spChg chg="mod">
          <ac:chgData name="Elizabeth Pekas" userId="ef9552ec-aefb-41a8-b5dc-da3bc3517f69" providerId="ADAL" clId="{E58305E9-5A8C-4BD2-BC25-1BDFBD205165}" dt="2025-11-24T18:33:20.373" v="4203" actId="20577"/>
          <ac:spMkLst>
            <pc:docMk/>
            <pc:sldMk cId="2129570007" sldId="399"/>
            <ac:spMk id="3" creationId="{07403D56-33B9-E9EF-6835-795ECB5BD4C3}"/>
          </ac:spMkLst>
        </pc:spChg>
      </pc:sldChg>
      <pc:sldChg chg="addSp delSp modSp mod">
        <pc:chgData name="Elizabeth Pekas" userId="ef9552ec-aefb-41a8-b5dc-da3bc3517f69" providerId="ADAL" clId="{E58305E9-5A8C-4BD2-BC25-1BDFBD205165}" dt="2025-11-25T18:15:25.332" v="5010" actId="1076"/>
        <pc:sldMkLst>
          <pc:docMk/>
          <pc:sldMk cId="3886851874" sldId="461"/>
        </pc:sldMkLst>
        <pc:picChg chg="add mod">
          <ac:chgData name="Elizabeth Pekas" userId="ef9552ec-aefb-41a8-b5dc-da3bc3517f69" providerId="ADAL" clId="{E58305E9-5A8C-4BD2-BC25-1BDFBD205165}" dt="2025-11-25T18:15:25.332" v="5010" actId="1076"/>
          <ac:picMkLst>
            <pc:docMk/>
            <pc:sldMk cId="3886851874" sldId="461"/>
            <ac:picMk id="3" creationId="{F8BA3CA4-4BD1-3ED3-8700-88F0F9721D8C}"/>
          </ac:picMkLst>
        </pc:picChg>
      </pc:sldChg>
      <pc:sldChg chg="addSp delSp modSp mod">
        <pc:chgData name="Elizabeth Pekas" userId="ef9552ec-aefb-41a8-b5dc-da3bc3517f69" providerId="ADAL" clId="{E58305E9-5A8C-4BD2-BC25-1BDFBD205165}" dt="2025-11-25T18:15:29.536" v="5012"/>
        <pc:sldMkLst>
          <pc:docMk/>
          <pc:sldMk cId="1460526897" sldId="462"/>
        </pc:sldMkLst>
        <pc:picChg chg="add mod">
          <ac:chgData name="Elizabeth Pekas" userId="ef9552ec-aefb-41a8-b5dc-da3bc3517f69" providerId="ADAL" clId="{E58305E9-5A8C-4BD2-BC25-1BDFBD205165}" dt="2025-11-25T18:15:29.536" v="5012"/>
          <ac:picMkLst>
            <pc:docMk/>
            <pc:sldMk cId="1460526897" sldId="462"/>
            <ac:picMk id="4" creationId="{55FF9C9D-5F8C-A544-4D7A-9F7154F13A9B}"/>
          </ac:picMkLst>
        </pc:picChg>
      </pc:sldChg>
      <pc:sldChg chg="modSp mod">
        <pc:chgData name="Elizabeth Pekas" userId="ef9552ec-aefb-41a8-b5dc-da3bc3517f69" providerId="ADAL" clId="{E58305E9-5A8C-4BD2-BC25-1BDFBD205165}" dt="2025-11-24T18:33:01.055" v="4185" actId="20577"/>
        <pc:sldMkLst>
          <pc:docMk/>
          <pc:sldMk cId="1713390103" sldId="463"/>
        </pc:sldMkLst>
        <pc:spChg chg="mod">
          <ac:chgData name="Elizabeth Pekas" userId="ef9552ec-aefb-41a8-b5dc-da3bc3517f69" providerId="ADAL" clId="{E58305E9-5A8C-4BD2-BC25-1BDFBD205165}" dt="2025-11-24T18:33:01.055" v="4185" actId="20577"/>
          <ac:spMkLst>
            <pc:docMk/>
            <pc:sldMk cId="1713390103" sldId="463"/>
            <ac:spMk id="10" creationId="{35EA5ABF-1DE8-9768-5B87-CD47E1EC033D}"/>
          </ac:spMkLst>
        </pc:spChg>
      </pc:sldChg>
      <pc:sldChg chg="addSp delSp modSp mod">
        <pc:chgData name="Elizabeth Pekas" userId="ef9552ec-aefb-41a8-b5dc-da3bc3517f69" providerId="ADAL" clId="{E58305E9-5A8C-4BD2-BC25-1BDFBD205165}" dt="2025-11-25T17:46:07.664" v="4584" actId="14100"/>
        <pc:sldMkLst>
          <pc:docMk/>
          <pc:sldMk cId="4237650036" sldId="465"/>
        </pc:sldMkLst>
        <pc:picChg chg="add mod">
          <ac:chgData name="Elizabeth Pekas" userId="ef9552ec-aefb-41a8-b5dc-da3bc3517f69" providerId="ADAL" clId="{E58305E9-5A8C-4BD2-BC25-1BDFBD205165}" dt="2025-11-25T17:46:07.664" v="4584" actId="14100"/>
          <ac:picMkLst>
            <pc:docMk/>
            <pc:sldMk cId="4237650036" sldId="465"/>
            <ac:picMk id="9" creationId="{503EC9EC-01B2-B22E-2E65-C4A1C8E23FD2}"/>
          </ac:picMkLst>
        </pc:picChg>
      </pc:sldChg>
      <pc:sldChg chg="modSp mod">
        <pc:chgData name="Elizabeth Pekas" userId="ef9552ec-aefb-41a8-b5dc-da3bc3517f69" providerId="ADAL" clId="{E58305E9-5A8C-4BD2-BC25-1BDFBD205165}" dt="2025-11-24T18:33:39.846" v="4222" actId="20577"/>
        <pc:sldMkLst>
          <pc:docMk/>
          <pc:sldMk cId="500723335" sldId="466"/>
        </pc:sldMkLst>
        <pc:spChg chg="mod">
          <ac:chgData name="Elizabeth Pekas" userId="ef9552ec-aefb-41a8-b5dc-da3bc3517f69" providerId="ADAL" clId="{E58305E9-5A8C-4BD2-BC25-1BDFBD205165}" dt="2025-11-24T18:33:39.846" v="4222" actId="20577"/>
          <ac:spMkLst>
            <pc:docMk/>
            <pc:sldMk cId="500723335" sldId="466"/>
            <ac:spMk id="3" creationId="{16DF2D36-E9E3-B793-0532-786406382FC4}"/>
          </ac:spMkLst>
        </pc:spChg>
      </pc:sldChg>
      <pc:sldChg chg="modSp mod">
        <pc:chgData name="Elizabeth Pekas" userId="ef9552ec-aefb-41a8-b5dc-da3bc3517f69" providerId="ADAL" clId="{E58305E9-5A8C-4BD2-BC25-1BDFBD205165}" dt="2025-11-06T17:21:41.770" v="2313" actId="20577"/>
        <pc:sldMkLst>
          <pc:docMk/>
          <pc:sldMk cId="3486374270" sldId="468"/>
        </pc:sldMkLst>
      </pc:sldChg>
      <pc:sldChg chg="addSp delSp modSp mod">
        <pc:chgData name="Elizabeth Pekas" userId="ef9552ec-aefb-41a8-b5dc-da3bc3517f69" providerId="ADAL" clId="{E58305E9-5A8C-4BD2-BC25-1BDFBD205165}" dt="2025-11-25T19:43:06.077" v="5082" actId="1035"/>
        <pc:sldMkLst>
          <pc:docMk/>
          <pc:sldMk cId="3784692774" sldId="470"/>
        </pc:sldMkLst>
        <pc:spChg chg="add del mod">
          <ac:chgData name="Elizabeth Pekas" userId="ef9552ec-aefb-41a8-b5dc-da3bc3517f69" providerId="ADAL" clId="{E58305E9-5A8C-4BD2-BC25-1BDFBD205165}" dt="2025-11-25T19:43:06.077" v="5082" actId="1035"/>
          <ac:spMkLst>
            <pc:docMk/>
            <pc:sldMk cId="3784692774" sldId="470"/>
            <ac:spMk id="3" creationId="{9C3A835B-06B5-E978-0927-A85205A8B34E}"/>
          </ac:spMkLst>
        </pc:spChg>
        <pc:picChg chg="mod">
          <ac:chgData name="Elizabeth Pekas" userId="ef9552ec-aefb-41a8-b5dc-da3bc3517f69" providerId="ADAL" clId="{E58305E9-5A8C-4BD2-BC25-1BDFBD205165}" dt="2025-11-25T19:42:57.755" v="5058" actId="1035"/>
          <ac:picMkLst>
            <pc:docMk/>
            <pc:sldMk cId="3784692774" sldId="470"/>
            <ac:picMk id="5" creationId="{0A953374-C4AD-889E-8525-AF2D013396E6}"/>
          </ac:picMkLst>
        </pc:picChg>
      </pc:sldChg>
      <pc:sldChg chg="modSp mod">
        <pc:chgData name="Elizabeth Pekas" userId="ef9552ec-aefb-41a8-b5dc-da3bc3517f69" providerId="ADAL" clId="{E58305E9-5A8C-4BD2-BC25-1BDFBD205165}" dt="2025-11-06T17:22:01.780" v="2319" actId="20577"/>
        <pc:sldMkLst>
          <pc:docMk/>
          <pc:sldMk cId="244313599" sldId="471"/>
        </pc:sldMkLst>
      </pc:sldChg>
      <pc:sldChg chg="modSp mod">
        <pc:chgData name="Elizabeth Pekas" userId="ef9552ec-aefb-41a8-b5dc-da3bc3517f69" providerId="ADAL" clId="{E58305E9-5A8C-4BD2-BC25-1BDFBD205165}" dt="2025-10-22T14:42:38.627" v="108" actId="20577"/>
        <pc:sldMkLst>
          <pc:docMk/>
          <pc:sldMk cId="2294511879" sldId="473"/>
        </pc:sldMkLst>
      </pc:sldChg>
      <pc:sldChg chg="modSp mod">
        <pc:chgData name="Elizabeth Pekas" userId="ef9552ec-aefb-41a8-b5dc-da3bc3517f69" providerId="ADAL" clId="{E58305E9-5A8C-4BD2-BC25-1BDFBD205165}" dt="2025-10-22T14:43:35.627" v="153" actId="20577"/>
        <pc:sldMkLst>
          <pc:docMk/>
          <pc:sldMk cId="864501745" sldId="474"/>
        </pc:sldMkLst>
      </pc:sldChg>
      <pc:sldChg chg="modSp mod">
        <pc:chgData name="Elizabeth Pekas" userId="ef9552ec-aefb-41a8-b5dc-da3bc3517f69" providerId="ADAL" clId="{E58305E9-5A8C-4BD2-BC25-1BDFBD205165}" dt="2025-11-07T13:38:23.918" v="3789" actId="20577"/>
        <pc:sldMkLst>
          <pc:docMk/>
          <pc:sldMk cId="1142333302" sldId="475"/>
        </pc:sldMkLst>
      </pc:sldChg>
      <pc:sldChg chg="addSp delSp modSp mod">
        <pc:chgData name="Elizabeth Pekas" userId="ef9552ec-aefb-41a8-b5dc-da3bc3517f69" providerId="ADAL" clId="{E58305E9-5A8C-4BD2-BC25-1BDFBD205165}" dt="2025-11-25T19:43:27.972" v="5101" actId="20577"/>
        <pc:sldMkLst>
          <pc:docMk/>
          <pc:sldMk cId="154964324" sldId="476"/>
        </pc:sldMkLst>
        <pc:spChg chg="add mod">
          <ac:chgData name="Elizabeth Pekas" userId="ef9552ec-aefb-41a8-b5dc-da3bc3517f69" providerId="ADAL" clId="{E58305E9-5A8C-4BD2-BC25-1BDFBD205165}" dt="2025-11-25T19:43:27.972" v="5101" actId="20577"/>
          <ac:spMkLst>
            <pc:docMk/>
            <pc:sldMk cId="154964324" sldId="476"/>
            <ac:spMk id="3" creationId="{B2EC8395-A6C8-BCC5-5722-0AC2F783792E}"/>
          </ac:spMkLst>
        </pc:spChg>
        <pc:picChg chg="mod">
          <ac:chgData name="Elizabeth Pekas" userId="ef9552ec-aefb-41a8-b5dc-da3bc3517f69" providerId="ADAL" clId="{E58305E9-5A8C-4BD2-BC25-1BDFBD205165}" dt="2025-11-25T19:43:24.721" v="5098" actId="1038"/>
          <ac:picMkLst>
            <pc:docMk/>
            <pc:sldMk cId="154964324" sldId="476"/>
            <ac:picMk id="6" creationId="{8114EF21-5708-C3DC-3513-BEB9D01BF934}"/>
          </ac:picMkLst>
        </pc:picChg>
      </pc:sldChg>
      <pc:sldChg chg="addSp delSp modSp mod">
        <pc:chgData name="Elizabeth Pekas" userId="ef9552ec-aefb-41a8-b5dc-da3bc3517f69" providerId="ADAL" clId="{E58305E9-5A8C-4BD2-BC25-1BDFBD205165}" dt="2025-11-25T19:43:34.972" v="5122" actId="20577"/>
        <pc:sldMkLst>
          <pc:docMk/>
          <pc:sldMk cId="2065871092" sldId="477"/>
        </pc:sldMkLst>
        <pc:spChg chg="add mod">
          <ac:chgData name="Elizabeth Pekas" userId="ef9552ec-aefb-41a8-b5dc-da3bc3517f69" providerId="ADAL" clId="{E58305E9-5A8C-4BD2-BC25-1BDFBD205165}" dt="2025-11-25T19:43:34.972" v="5122" actId="20577"/>
          <ac:spMkLst>
            <pc:docMk/>
            <pc:sldMk cId="2065871092" sldId="477"/>
            <ac:spMk id="3" creationId="{6277571D-052A-2C73-C8B4-77D03B66D937}"/>
          </ac:spMkLst>
        </pc:spChg>
      </pc:sldChg>
      <pc:sldChg chg="modSp mod">
        <pc:chgData name="Elizabeth Pekas" userId="ef9552ec-aefb-41a8-b5dc-da3bc3517f69" providerId="ADAL" clId="{E58305E9-5A8C-4BD2-BC25-1BDFBD205165}" dt="2025-11-07T13:40:45.356" v="3791" actId="6549"/>
        <pc:sldMkLst>
          <pc:docMk/>
          <pc:sldMk cId="348791475" sldId="478"/>
        </pc:sldMkLst>
      </pc:sldChg>
      <pc:sldChg chg="addSp delSp modSp mod">
        <pc:chgData name="Elizabeth Pekas" userId="ef9552ec-aefb-41a8-b5dc-da3bc3517f69" providerId="ADAL" clId="{E58305E9-5A8C-4BD2-BC25-1BDFBD205165}" dt="2025-11-25T19:43:51.848" v="5150" actId="20577"/>
        <pc:sldMkLst>
          <pc:docMk/>
          <pc:sldMk cId="372288956" sldId="479"/>
        </pc:sldMkLst>
        <pc:spChg chg="add mod">
          <ac:chgData name="Elizabeth Pekas" userId="ef9552ec-aefb-41a8-b5dc-da3bc3517f69" providerId="ADAL" clId="{E58305E9-5A8C-4BD2-BC25-1BDFBD205165}" dt="2025-11-25T19:43:51.848" v="5150" actId="20577"/>
          <ac:spMkLst>
            <pc:docMk/>
            <pc:sldMk cId="372288956" sldId="479"/>
            <ac:spMk id="3" creationId="{08049C22-CBD9-7C03-D2FE-3257CF7AD6E4}"/>
          </ac:spMkLst>
        </pc:spChg>
      </pc:sldChg>
      <pc:sldChg chg="addSp delSp modSp mod">
        <pc:chgData name="Elizabeth Pekas" userId="ef9552ec-aefb-41a8-b5dc-da3bc3517f69" providerId="ADAL" clId="{E58305E9-5A8C-4BD2-BC25-1BDFBD205165}" dt="2025-11-25T19:43:57.864" v="5171" actId="20577"/>
        <pc:sldMkLst>
          <pc:docMk/>
          <pc:sldMk cId="911477214" sldId="480"/>
        </pc:sldMkLst>
        <pc:spChg chg="add mod">
          <ac:chgData name="Elizabeth Pekas" userId="ef9552ec-aefb-41a8-b5dc-da3bc3517f69" providerId="ADAL" clId="{E58305E9-5A8C-4BD2-BC25-1BDFBD205165}" dt="2025-11-25T19:43:57.864" v="5171" actId="20577"/>
          <ac:spMkLst>
            <pc:docMk/>
            <pc:sldMk cId="911477214" sldId="480"/>
            <ac:spMk id="3" creationId="{97FACE4B-14FA-55CC-6E7C-D74819E75B4D}"/>
          </ac:spMkLst>
        </pc:spChg>
      </pc:sldChg>
      <pc:sldChg chg="modSp mod">
        <pc:chgData name="Elizabeth Pekas" userId="ef9552ec-aefb-41a8-b5dc-da3bc3517f69" providerId="ADAL" clId="{E58305E9-5A8C-4BD2-BC25-1BDFBD205165}" dt="2025-11-06T17:25:20.909" v="2325" actId="20577"/>
        <pc:sldMkLst>
          <pc:docMk/>
          <pc:sldMk cId="311301060" sldId="481"/>
        </pc:sldMkLst>
      </pc:sldChg>
      <pc:sldChg chg="del">
        <pc:chgData name="Elizabeth Pekas" userId="ef9552ec-aefb-41a8-b5dc-da3bc3517f69" providerId="ADAL" clId="{E58305E9-5A8C-4BD2-BC25-1BDFBD205165}" dt="2025-10-22T15:06:12.452" v="913" actId="47"/>
        <pc:sldMkLst>
          <pc:docMk/>
          <pc:sldMk cId="3712493086" sldId="482"/>
        </pc:sldMkLst>
      </pc:sldChg>
      <pc:sldChg chg="modSp mod">
        <pc:chgData name="Elizabeth Pekas" userId="ef9552ec-aefb-41a8-b5dc-da3bc3517f69" providerId="ADAL" clId="{E58305E9-5A8C-4BD2-BC25-1BDFBD205165}" dt="2025-10-22T14:58:25.336" v="667" actId="20577"/>
        <pc:sldMkLst>
          <pc:docMk/>
          <pc:sldMk cId="540360653" sldId="483"/>
        </pc:sldMkLst>
      </pc:sldChg>
      <pc:sldChg chg="modSp mod">
        <pc:chgData name="Elizabeth Pekas" userId="ef9552ec-aefb-41a8-b5dc-da3bc3517f69" providerId="ADAL" clId="{E58305E9-5A8C-4BD2-BC25-1BDFBD205165}" dt="2025-11-07T13:50:29.336" v="3795" actId="20577"/>
        <pc:sldMkLst>
          <pc:docMk/>
          <pc:sldMk cId="2731705320" sldId="484"/>
        </pc:sldMkLst>
      </pc:sldChg>
      <pc:sldChg chg="modSp mod">
        <pc:chgData name="Elizabeth Pekas" userId="ef9552ec-aefb-41a8-b5dc-da3bc3517f69" providerId="ADAL" clId="{E58305E9-5A8C-4BD2-BC25-1BDFBD205165}" dt="2025-11-06T17:28:09.587" v="2327" actId="20577"/>
        <pc:sldMkLst>
          <pc:docMk/>
          <pc:sldMk cId="2531074627" sldId="485"/>
        </pc:sldMkLst>
      </pc:sldChg>
      <pc:sldChg chg="modSp mod">
        <pc:chgData name="Elizabeth Pekas" userId="ef9552ec-aefb-41a8-b5dc-da3bc3517f69" providerId="ADAL" clId="{E58305E9-5A8C-4BD2-BC25-1BDFBD205165}" dt="2025-11-06T17:28:44.376" v="2329" actId="20577"/>
        <pc:sldMkLst>
          <pc:docMk/>
          <pc:sldMk cId="1240080366" sldId="486"/>
        </pc:sldMkLst>
      </pc:sldChg>
      <pc:sldChg chg="addSp delSp modSp mod">
        <pc:chgData name="Elizabeth Pekas" userId="ef9552ec-aefb-41a8-b5dc-da3bc3517f69" providerId="ADAL" clId="{E58305E9-5A8C-4BD2-BC25-1BDFBD205165}" dt="2025-11-25T19:44:11.743" v="5179" actId="20577"/>
        <pc:sldMkLst>
          <pc:docMk/>
          <pc:sldMk cId="2322378033" sldId="487"/>
        </pc:sldMkLst>
        <pc:spChg chg="add mod">
          <ac:chgData name="Elizabeth Pekas" userId="ef9552ec-aefb-41a8-b5dc-da3bc3517f69" providerId="ADAL" clId="{E58305E9-5A8C-4BD2-BC25-1BDFBD205165}" dt="2025-11-25T19:44:11.743" v="5179" actId="20577"/>
          <ac:spMkLst>
            <pc:docMk/>
            <pc:sldMk cId="2322378033" sldId="487"/>
            <ac:spMk id="3" creationId="{0AAC0426-6923-840D-584D-5B7F1C66A4DA}"/>
          </ac:spMkLst>
        </pc:spChg>
      </pc:sldChg>
      <pc:sldChg chg="modSp mod">
        <pc:chgData name="Elizabeth Pekas" userId="ef9552ec-aefb-41a8-b5dc-da3bc3517f69" providerId="ADAL" clId="{E58305E9-5A8C-4BD2-BC25-1BDFBD205165}" dt="2025-10-22T15:02:15.200" v="800" actId="20577"/>
        <pc:sldMkLst>
          <pc:docMk/>
          <pc:sldMk cId="3445038506" sldId="488"/>
        </pc:sldMkLst>
      </pc:sldChg>
      <pc:sldChg chg="modSp mod">
        <pc:chgData name="Elizabeth Pekas" userId="ef9552ec-aefb-41a8-b5dc-da3bc3517f69" providerId="ADAL" clId="{E58305E9-5A8C-4BD2-BC25-1BDFBD205165}" dt="2025-11-06T17:29:13.155" v="2347" actId="20577"/>
        <pc:sldMkLst>
          <pc:docMk/>
          <pc:sldMk cId="3696825321" sldId="489"/>
        </pc:sldMkLst>
      </pc:sldChg>
      <pc:sldChg chg="addSp delSp modSp mod">
        <pc:chgData name="Elizabeth Pekas" userId="ef9552ec-aefb-41a8-b5dc-da3bc3517f69" providerId="ADAL" clId="{E58305E9-5A8C-4BD2-BC25-1BDFBD205165}" dt="2025-11-25T19:44:24.251" v="5189" actId="1035"/>
        <pc:sldMkLst>
          <pc:docMk/>
          <pc:sldMk cId="1649243158" sldId="491"/>
        </pc:sldMkLst>
        <pc:spChg chg="add mod">
          <ac:chgData name="Elizabeth Pekas" userId="ef9552ec-aefb-41a8-b5dc-da3bc3517f69" providerId="ADAL" clId="{E58305E9-5A8C-4BD2-BC25-1BDFBD205165}" dt="2025-11-25T19:44:19.715" v="5183" actId="20577"/>
          <ac:spMkLst>
            <pc:docMk/>
            <pc:sldMk cId="1649243158" sldId="491"/>
            <ac:spMk id="5" creationId="{3E2D2DF0-282E-CB6E-F0FC-AE391ED4DA34}"/>
          </ac:spMkLst>
        </pc:spChg>
        <pc:picChg chg="mod">
          <ac:chgData name="Elizabeth Pekas" userId="ef9552ec-aefb-41a8-b5dc-da3bc3517f69" providerId="ADAL" clId="{E58305E9-5A8C-4BD2-BC25-1BDFBD205165}" dt="2025-11-25T19:44:24.251" v="5189" actId="1035"/>
          <ac:picMkLst>
            <pc:docMk/>
            <pc:sldMk cId="1649243158" sldId="491"/>
            <ac:picMk id="6" creationId="{AEF77B6C-C9C1-A382-ADD1-3359ADEB7223}"/>
          </ac:picMkLst>
        </pc:picChg>
      </pc:sldChg>
      <pc:sldChg chg="modSp mod">
        <pc:chgData name="Elizabeth Pekas" userId="ef9552ec-aefb-41a8-b5dc-da3bc3517f69" providerId="ADAL" clId="{E58305E9-5A8C-4BD2-BC25-1BDFBD205165}" dt="2025-10-22T15:07:30.417" v="936" actId="20577"/>
        <pc:sldMkLst>
          <pc:docMk/>
          <pc:sldMk cId="2376668023" sldId="493"/>
        </pc:sldMkLst>
      </pc:sldChg>
      <pc:sldChg chg="modSp mod">
        <pc:chgData name="Elizabeth Pekas" userId="ef9552ec-aefb-41a8-b5dc-da3bc3517f69" providerId="ADAL" clId="{E58305E9-5A8C-4BD2-BC25-1BDFBD205165}" dt="2025-11-06T17:30:36.835" v="2361" actId="20577"/>
        <pc:sldMkLst>
          <pc:docMk/>
          <pc:sldMk cId="1787471479" sldId="494"/>
        </pc:sldMkLst>
      </pc:sldChg>
      <pc:sldChg chg="modSp mod">
        <pc:chgData name="Elizabeth Pekas" userId="ef9552ec-aefb-41a8-b5dc-da3bc3517f69" providerId="ADAL" clId="{E58305E9-5A8C-4BD2-BC25-1BDFBD205165}" dt="2025-11-06T17:31:01.660" v="2373" actId="20577"/>
        <pc:sldMkLst>
          <pc:docMk/>
          <pc:sldMk cId="1328612065" sldId="495"/>
        </pc:sldMkLst>
      </pc:sldChg>
      <pc:sldChg chg="modSp mod">
        <pc:chgData name="Elizabeth Pekas" userId="ef9552ec-aefb-41a8-b5dc-da3bc3517f69" providerId="ADAL" clId="{E58305E9-5A8C-4BD2-BC25-1BDFBD205165}" dt="2025-11-06T17:31:39.314" v="2387" actId="20577"/>
        <pc:sldMkLst>
          <pc:docMk/>
          <pc:sldMk cId="1461127153" sldId="496"/>
        </pc:sldMkLst>
      </pc:sldChg>
      <pc:sldChg chg="modSp mod">
        <pc:chgData name="Elizabeth Pekas" userId="ef9552ec-aefb-41a8-b5dc-da3bc3517f69" providerId="ADAL" clId="{E58305E9-5A8C-4BD2-BC25-1BDFBD205165}" dt="2025-11-06T17:32:03.909" v="2401" actId="20577"/>
        <pc:sldMkLst>
          <pc:docMk/>
          <pc:sldMk cId="1794335214" sldId="497"/>
        </pc:sldMkLst>
      </pc:sldChg>
      <pc:sldChg chg="modSp mod">
        <pc:chgData name="Elizabeth Pekas" userId="ef9552ec-aefb-41a8-b5dc-da3bc3517f69" providerId="ADAL" clId="{E58305E9-5A8C-4BD2-BC25-1BDFBD205165}" dt="2025-10-22T15:14:24.237" v="1173" actId="20577"/>
        <pc:sldMkLst>
          <pc:docMk/>
          <pc:sldMk cId="1887205856" sldId="498"/>
        </pc:sldMkLst>
      </pc:sldChg>
      <pc:sldChg chg="modSp mod">
        <pc:chgData name="Elizabeth Pekas" userId="ef9552ec-aefb-41a8-b5dc-da3bc3517f69" providerId="ADAL" clId="{E58305E9-5A8C-4BD2-BC25-1BDFBD205165}" dt="2025-10-22T15:45:23.555" v="1800" actId="20577"/>
        <pc:sldMkLst>
          <pc:docMk/>
          <pc:sldMk cId="4166265219" sldId="510"/>
        </pc:sldMkLst>
      </pc:sldChg>
      <pc:sldChg chg="modSp mod">
        <pc:chgData name="Elizabeth Pekas" userId="ef9552ec-aefb-41a8-b5dc-da3bc3517f69" providerId="ADAL" clId="{E58305E9-5A8C-4BD2-BC25-1BDFBD205165}" dt="2025-12-05T22:57:10.341" v="6586" actId="20577"/>
        <pc:sldMkLst>
          <pc:docMk/>
          <pc:sldMk cId="23456558" sldId="514"/>
        </pc:sldMkLst>
        <pc:spChg chg="mod">
          <ac:chgData name="Elizabeth Pekas" userId="ef9552ec-aefb-41a8-b5dc-da3bc3517f69" providerId="ADAL" clId="{E58305E9-5A8C-4BD2-BC25-1BDFBD205165}" dt="2025-12-05T22:57:10.341" v="6586" actId="20577"/>
          <ac:spMkLst>
            <pc:docMk/>
            <pc:sldMk cId="23456558" sldId="514"/>
            <ac:spMk id="3" creationId="{6862FDAE-2F11-6C33-B8A4-DF4937CDDCB7}"/>
          </ac:spMkLst>
        </pc:spChg>
      </pc:sldChg>
      <pc:sldChg chg="modSp mod">
        <pc:chgData name="Elizabeth Pekas" userId="ef9552ec-aefb-41a8-b5dc-da3bc3517f69" providerId="ADAL" clId="{E58305E9-5A8C-4BD2-BC25-1BDFBD205165}" dt="2025-11-10T14:05:57.867" v="3811" actId="6549"/>
        <pc:sldMkLst>
          <pc:docMk/>
          <pc:sldMk cId="3741536562" sldId="515"/>
        </pc:sldMkLst>
        <pc:spChg chg="mod">
          <ac:chgData name="Elizabeth Pekas" userId="ef9552ec-aefb-41a8-b5dc-da3bc3517f69" providerId="ADAL" clId="{E58305E9-5A8C-4BD2-BC25-1BDFBD205165}" dt="2025-11-10T14:05:57.867" v="3811" actId="6549"/>
          <ac:spMkLst>
            <pc:docMk/>
            <pc:sldMk cId="3741536562" sldId="515"/>
            <ac:spMk id="3" creationId="{8D065789-92D3-2AEF-F247-F1CB8566DFC3}"/>
          </ac:spMkLst>
        </pc:spChg>
      </pc:sldChg>
      <pc:sldChg chg="modSp mod">
        <pc:chgData name="Elizabeth Pekas" userId="ef9552ec-aefb-41a8-b5dc-da3bc3517f69" providerId="ADAL" clId="{E58305E9-5A8C-4BD2-BC25-1BDFBD205165}" dt="2025-11-10T14:08:01.994" v="3812" actId="6549"/>
        <pc:sldMkLst>
          <pc:docMk/>
          <pc:sldMk cId="3051729107" sldId="516"/>
        </pc:sldMkLst>
        <pc:spChg chg="mod">
          <ac:chgData name="Elizabeth Pekas" userId="ef9552ec-aefb-41a8-b5dc-da3bc3517f69" providerId="ADAL" clId="{E58305E9-5A8C-4BD2-BC25-1BDFBD205165}" dt="2025-11-10T14:08:01.994" v="3812" actId="6549"/>
          <ac:spMkLst>
            <pc:docMk/>
            <pc:sldMk cId="3051729107" sldId="516"/>
            <ac:spMk id="3" creationId="{4D4306B6-19FC-D8E3-B028-1B0816F0047E}"/>
          </ac:spMkLst>
        </pc:spChg>
      </pc:sldChg>
      <pc:sldChg chg="modSp mod">
        <pc:chgData name="Elizabeth Pekas" userId="ef9552ec-aefb-41a8-b5dc-da3bc3517f69" providerId="ADAL" clId="{E58305E9-5A8C-4BD2-BC25-1BDFBD205165}" dt="2025-12-05T22:58:13.158" v="6593" actId="20577"/>
        <pc:sldMkLst>
          <pc:docMk/>
          <pc:sldMk cId="2345058387" sldId="520"/>
        </pc:sldMkLst>
        <pc:spChg chg="mod">
          <ac:chgData name="Elizabeth Pekas" userId="ef9552ec-aefb-41a8-b5dc-da3bc3517f69" providerId="ADAL" clId="{E58305E9-5A8C-4BD2-BC25-1BDFBD205165}" dt="2025-12-05T22:58:13.158" v="6593" actId="20577"/>
          <ac:spMkLst>
            <pc:docMk/>
            <pc:sldMk cId="2345058387" sldId="520"/>
            <ac:spMk id="3" creationId="{C85C2741-7A43-522F-8F89-CF62D6568A60}"/>
          </ac:spMkLst>
        </pc:spChg>
      </pc:sldChg>
      <pc:sldChg chg="modSp mod">
        <pc:chgData name="Elizabeth Pekas" userId="ef9552ec-aefb-41a8-b5dc-da3bc3517f69" providerId="ADAL" clId="{E58305E9-5A8C-4BD2-BC25-1BDFBD205165}" dt="2025-11-06T18:26:45.498" v="2475" actId="20577"/>
        <pc:sldMkLst>
          <pc:docMk/>
          <pc:sldMk cId="2204171157" sldId="521"/>
        </pc:sldMkLst>
      </pc:sldChg>
      <pc:sldChg chg="modSp mod">
        <pc:chgData name="Elizabeth Pekas" userId="ef9552ec-aefb-41a8-b5dc-da3bc3517f69" providerId="ADAL" clId="{E58305E9-5A8C-4BD2-BC25-1BDFBD205165}" dt="2025-11-06T18:26:58.400" v="2496" actId="20577"/>
        <pc:sldMkLst>
          <pc:docMk/>
          <pc:sldMk cId="517892082" sldId="522"/>
        </pc:sldMkLst>
      </pc:sldChg>
      <pc:sldChg chg="modSp mod">
        <pc:chgData name="Elizabeth Pekas" userId="ef9552ec-aefb-41a8-b5dc-da3bc3517f69" providerId="ADAL" clId="{E58305E9-5A8C-4BD2-BC25-1BDFBD205165}" dt="2025-11-06T18:27:32.968" v="2498" actId="20577"/>
        <pc:sldMkLst>
          <pc:docMk/>
          <pc:sldMk cId="333768294" sldId="524"/>
        </pc:sldMkLst>
      </pc:sldChg>
      <pc:sldChg chg="addSp delSp modSp mod">
        <pc:chgData name="Elizabeth Pekas" userId="ef9552ec-aefb-41a8-b5dc-da3bc3517f69" providerId="ADAL" clId="{E58305E9-5A8C-4BD2-BC25-1BDFBD205165}" dt="2025-11-25T19:56:53.854" v="6227" actId="1035"/>
        <pc:sldMkLst>
          <pc:docMk/>
          <pc:sldMk cId="1622151044" sldId="527"/>
        </pc:sldMkLst>
        <pc:spChg chg="mod">
          <ac:chgData name="Elizabeth Pekas" userId="ef9552ec-aefb-41a8-b5dc-da3bc3517f69" providerId="ADAL" clId="{E58305E9-5A8C-4BD2-BC25-1BDFBD205165}" dt="2025-11-25T19:56:53.854" v="6227" actId="1035"/>
          <ac:spMkLst>
            <pc:docMk/>
            <pc:sldMk cId="1622151044" sldId="527"/>
            <ac:spMk id="2" creationId="{323EC9A6-8C10-DC8F-EF07-8A07729D98EB}"/>
          </ac:spMkLst>
        </pc:spChg>
        <pc:picChg chg="add mod">
          <ac:chgData name="Elizabeth Pekas" userId="ef9552ec-aefb-41a8-b5dc-da3bc3517f69" providerId="ADAL" clId="{E58305E9-5A8C-4BD2-BC25-1BDFBD205165}" dt="2025-11-25T18:01:06.787" v="4862" actId="14100"/>
          <ac:picMkLst>
            <pc:docMk/>
            <pc:sldMk cId="1622151044" sldId="527"/>
            <ac:picMk id="6" creationId="{26D6C874-CF4B-9BE4-1929-23B409941AF4}"/>
          </ac:picMkLst>
        </pc:picChg>
      </pc:sldChg>
      <pc:sldChg chg="modSp mod">
        <pc:chgData name="Elizabeth Pekas" userId="ef9552ec-aefb-41a8-b5dc-da3bc3517f69" providerId="ADAL" clId="{E58305E9-5A8C-4BD2-BC25-1BDFBD205165}" dt="2025-11-06T17:55:23.915" v="2440" actId="20577"/>
        <pc:sldMkLst>
          <pc:docMk/>
          <pc:sldMk cId="1530807645" sldId="530"/>
        </pc:sldMkLst>
      </pc:sldChg>
      <pc:sldChg chg="modSp mod">
        <pc:chgData name="Elizabeth Pekas" userId="ef9552ec-aefb-41a8-b5dc-da3bc3517f69" providerId="ADAL" clId="{E58305E9-5A8C-4BD2-BC25-1BDFBD205165}" dt="2025-12-05T22:57:27.035" v="6589" actId="20577"/>
        <pc:sldMkLst>
          <pc:docMk/>
          <pc:sldMk cId="1010556308" sldId="532"/>
        </pc:sldMkLst>
        <pc:spChg chg="mod">
          <ac:chgData name="Elizabeth Pekas" userId="ef9552ec-aefb-41a8-b5dc-da3bc3517f69" providerId="ADAL" clId="{E58305E9-5A8C-4BD2-BC25-1BDFBD205165}" dt="2025-12-05T22:57:27.035" v="6589" actId="20577"/>
          <ac:spMkLst>
            <pc:docMk/>
            <pc:sldMk cId="1010556308" sldId="532"/>
            <ac:spMk id="3" creationId="{24CC03B2-025D-9349-DC01-1FC6EAACA714}"/>
          </ac:spMkLst>
        </pc:spChg>
      </pc:sldChg>
      <pc:sldChg chg="addSp delSp modSp mod">
        <pc:chgData name="Elizabeth Pekas" userId="ef9552ec-aefb-41a8-b5dc-da3bc3517f69" providerId="ADAL" clId="{E58305E9-5A8C-4BD2-BC25-1BDFBD205165}" dt="2025-11-25T19:43:14.825" v="5089" actId="20577"/>
        <pc:sldMkLst>
          <pc:docMk/>
          <pc:sldMk cId="3016213423" sldId="536"/>
        </pc:sldMkLst>
        <pc:spChg chg="add mod">
          <ac:chgData name="Elizabeth Pekas" userId="ef9552ec-aefb-41a8-b5dc-da3bc3517f69" providerId="ADAL" clId="{E58305E9-5A8C-4BD2-BC25-1BDFBD205165}" dt="2025-11-25T19:43:14.825" v="5089" actId="20577"/>
          <ac:spMkLst>
            <pc:docMk/>
            <pc:sldMk cId="3016213423" sldId="536"/>
            <ac:spMk id="7" creationId="{EF8C84DE-D53F-C335-AB14-539C589A52D2}"/>
          </ac:spMkLst>
        </pc:spChg>
      </pc:sldChg>
      <pc:sldChg chg="del">
        <pc:chgData name="Elizabeth Pekas" userId="ef9552ec-aefb-41a8-b5dc-da3bc3517f69" providerId="ADAL" clId="{E58305E9-5A8C-4BD2-BC25-1BDFBD205165}" dt="2025-11-06T18:37:10.562" v="2544" actId="47"/>
        <pc:sldMkLst>
          <pc:docMk/>
          <pc:sldMk cId="829964493" sldId="537"/>
        </pc:sldMkLst>
      </pc:sldChg>
      <pc:sldChg chg="modSp mod">
        <pc:chgData name="Elizabeth Pekas" userId="ef9552ec-aefb-41a8-b5dc-da3bc3517f69" providerId="ADAL" clId="{E58305E9-5A8C-4BD2-BC25-1BDFBD205165}" dt="2025-11-06T18:36:48.953" v="2543" actId="20577"/>
        <pc:sldMkLst>
          <pc:docMk/>
          <pc:sldMk cId="1928292656" sldId="538"/>
        </pc:sldMkLst>
      </pc:sldChg>
      <pc:sldChg chg="modSp mod">
        <pc:chgData name="Elizabeth Pekas" userId="ef9552ec-aefb-41a8-b5dc-da3bc3517f69" providerId="ADAL" clId="{E58305E9-5A8C-4BD2-BC25-1BDFBD205165}" dt="2025-11-10T14:18:31.430" v="3815" actId="6549"/>
        <pc:sldMkLst>
          <pc:docMk/>
          <pc:sldMk cId="2934363735" sldId="539"/>
        </pc:sldMkLst>
        <pc:spChg chg="mod">
          <ac:chgData name="Elizabeth Pekas" userId="ef9552ec-aefb-41a8-b5dc-da3bc3517f69" providerId="ADAL" clId="{E58305E9-5A8C-4BD2-BC25-1BDFBD205165}" dt="2025-11-10T14:18:31.430" v="3815" actId="6549"/>
          <ac:spMkLst>
            <pc:docMk/>
            <pc:sldMk cId="2934363735" sldId="539"/>
            <ac:spMk id="3" creationId="{13B44B4F-E5B1-93D2-8ECB-2BFC8A9C4500}"/>
          </ac:spMkLst>
        </pc:spChg>
      </pc:sldChg>
      <pc:sldChg chg="modSp mod">
        <pc:chgData name="Elizabeth Pekas" userId="ef9552ec-aefb-41a8-b5dc-da3bc3517f69" providerId="ADAL" clId="{E58305E9-5A8C-4BD2-BC25-1BDFBD205165}" dt="2025-11-06T19:08:18.400" v="3784" actId="113"/>
        <pc:sldMkLst>
          <pc:docMk/>
          <pc:sldMk cId="2674606687" sldId="540"/>
        </pc:sldMkLst>
      </pc:sldChg>
      <pc:sldChg chg="modSp mod">
        <pc:chgData name="Elizabeth Pekas" userId="ef9552ec-aefb-41a8-b5dc-da3bc3517f69" providerId="ADAL" clId="{E58305E9-5A8C-4BD2-BC25-1BDFBD205165}" dt="2025-11-10T14:21:36.466" v="3820" actId="20577"/>
        <pc:sldMkLst>
          <pc:docMk/>
          <pc:sldMk cId="3636757815" sldId="541"/>
        </pc:sldMkLst>
        <pc:spChg chg="mod">
          <ac:chgData name="Elizabeth Pekas" userId="ef9552ec-aefb-41a8-b5dc-da3bc3517f69" providerId="ADAL" clId="{E58305E9-5A8C-4BD2-BC25-1BDFBD205165}" dt="2025-11-10T14:21:36.466" v="3820" actId="20577"/>
          <ac:spMkLst>
            <pc:docMk/>
            <pc:sldMk cId="3636757815" sldId="541"/>
            <ac:spMk id="3" creationId="{31FC9280-3E0B-522B-EDEF-84201CFE41BC}"/>
          </ac:spMkLst>
        </pc:spChg>
      </pc:sldChg>
      <pc:sldChg chg="modSp mod">
        <pc:chgData name="Elizabeth Pekas" userId="ef9552ec-aefb-41a8-b5dc-da3bc3517f69" providerId="ADAL" clId="{E58305E9-5A8C-4BD2-BC25-1BDFBD205165}" dt="2025-11-06T18:51:42.769" v="3032" actId="6549"/>
        <pc:sldMkLst>
          <pc:docMk/>
          <pc:sldMk cId="1978250787" sldId="542"/>
        </pc:sldMkLst>
      </pc:sldChg>
      <pc:sldChg chg="modSp mod">
        <pc:chgData name="Elizabeth Pekas" userId="ef9552ec-aefb-41a8-b5dc-da3bc3517f69" providerId="ADAL" clId="{E58305E9-5A8C-4BD2-BC25-1BDFBD205165}" dt="2025-11-06T18:52:50.249" v="3103" actId="20577"/>
        <pc:sldMkLst>
          <pc:docMk/>
          <pc:sldMk cId="4072775269" sldId="543"/>
        </pc:sldMkLst>
      </pc:sldChg>
      <pc:sldChg chg="modSp mod">
        <pc:chgData name="Elizabeth Pekas" userId="ef9552ec-aefb-41a8-b5dc-da3bc3517f69" providerId="ADAL" clId="{E58305E9-5A8C-4BD2-BC25-1BDFBD205165}" dt="2025-11-06T18:53:24.201" v="3147" actId="20577"/>
        <pc:sldMkLst>
          <pc:docMk/>
          <pc:sldMk cId="3872370763" sldId="544"/>
        </pc:sldMkLst>
      </pc:sldChg>
      <pc:sldChg chg="modSp mod">
        <pc:chgData name="Elizabeth Pekas" userId="ef9552ec-aefb-41a8-b5dc-da3bc3517f69" providerId="ADAL" clId="{E58305E9-5A8C-4BD2-BC25-1BDFBD205165}" dt="2025-12-05T22:57:45.261" v="6591" actId="6549"/>
        <pc:sldMkLst>
          <pc:docMk/>
          <pc:sldMk cId="1756872308" sldId="545"/>
        </pc:sldMkLst>
        <pc:spChg chg="mod">
          <ac:chgData name="Elizabeth Pekas" userId="ef9552ec-aefb-41a8-b5dc-da3bc3517f69" providerId="ADAL" clId="{E58305E9-5A8C-4BD2-BC25-1BDFBD205165}" dt="2025-12-05T22:57:45.261" v="6591" actId="6549"/>
          <ac:spMkLst>
            <pc:docMk/>
            <pc:sldMk cId="1756872308" sldId="545"/>
            <ac:spMk id="3" creationId="{193C8DE1-FCFC-7622-49C5-01438E53699E}"/>
          </ac:spMkLst>
        </pc:spChg>
      </pc:sldChg>
      <pc:sldChg chg="modSp mod">
        <pc:chgData name="Elizabeth Pekas" userId="ef9552ec-aefb-41a8-b5dc-da3bc3517f69" providerId="ADAL" clId="{E58305E9-5A8C-4BD2-BC25-1BDFBD205165}" dt="2025-11-06T18:59:22.849" v="3400" actId="20577"/>
        <pc:sldMkLst>
          <pc:docMk/>
          <pc:sldMk cId="628020107" sldId="546"/>
        </pc:sldMkLst>
      </pc:sldChg>
      <pc:sldChg chg="modSp mod">
        <pc:chgData name="Elizabeth Pekas" userId="ef9552ec-aefb-41a8-b5dc-da3bc3517f69" providerId="ADAL" clId="{E58305E9-5A8C-4BD2-BC25-1BDFBD205165}" dt="2025-11-06T19:01:36.893" v="3498" actId="20577"/>
        <pc:sldMkLst>
          <pc:docMk/>
          <pc:sldMk cId="1839988651" sldId="547"/>
        </pc:sldMkLst>
      </pc:sldChg>
      <pc:sldChg chg="addSp delSp modSp mod ord">
        <pc:chgData name="Elizabeth Pekas" userId="ef9552ec-aefb-41a8-b5dc-da3bc3517f69" providerId="ADAL" clId="{E58305E9-5A8C-4BD2-BC25-1BDFBD205165}" dt="2025-11-25T19:51:27.372" v="5749" actId="20577"/>
        <pc:sldMkLst>
          <pc:docMk/>
          <pc:sldMk cId="737379426" sldId="548"/>
        </pc:sldMkLst>
        <pc:spChg chg="add mod">
          <ac:chgData name="Elizabeth Pekas" userId="ef9552ec-aefb-41a8-b5dc-da3bc3517f69" providerId="ADAL" clId="{E58305E9-5A8C-4BD2-BC25-1BDFBD205165}" dt="2025-11-25T19:51:27.372" v="5749" actId="20577"/>
          <ac:spMkLst>
            <pc:docMk/>
            <pc:sldMk cId="737379426" sldId="548"/>
            <ac:spMk id="11" creationId="{C395CB7B-AC9B-3C83-8BF9-2DBA8E96DFCC}"/>
          </ac:spMkLst>
        </pc:spChg>
        <pc:picChg chg="add mod">
          <ac:chgData name="Elizabeth Pekas" userId="ef9552ec-aefb-41a8-b5dc-da3bc3517f69" providerId="ADAL" clId="{E58305E9-5A8C-4BD2-BC25-1BDFBD205165}" dt="2025-11-25T17:07:43.577" v="4324" actId="1076"/>
          <ac:picMkLst>
            <pc:docMk/>
            <pc:sldMk cId="737379426" sldId="548"/>
            <ac:picMk id="10" creationId="{F28C22D1-F4FE-1B01-FFAD-E84824C3021A}"/>
          </ac:picMkLst>
        </pc:picChg>
      </pc:sldChg>
      <pc:sldChg chg="addSp delSp modSp mod">
        <pc:chgData name="Elizabeth Pekas" userId="ef9552ec-aefb-41a8-b5dc-da3bc3517f69" providerId="ADAL" clId="{E58305E9-5A8C-4BD2-BC25-1BDFBD205165}" dt="2025-11-25T19:51:04.285" v="5720" actId="1036"/>
        <pc:sldMkLst>
          <pc:docMk/>
          <pc:sldMk cId="1569688012" sldId="549"/>
        </pc:sldMkLst>
        <pc:spChg chg="mod">
          <ac:chgData name="Elizabeth Pekas" userId="ef9552ec-aefb-41a8-b5dc-da3bc3517f69" providerId="ADAL" clId="{E58305E9-5A8C-4BD2-BC25-1BDFBD205165}" dt="2025-11-25T19:51:04.285" v="5720" actId="1036"/>
          <ac:spMkLst>
            <pc:docMk/>
            <pc:sldMk cId="1569688012" sldId="549"/>
            <ac:spMk id="2" creationId="{00CE44F7-EAF5-001D-0A9D-C66DAC9E8267}"/>
          </ac:spMkLst>
        </pc:spChg>
        <pc:picChg chg="add mod">
          <ac:chgData name="Elizabeth Pekas" userId="ef9552ec-aefb-41a8-b5dc-da3bc3517f69" providerId="ADAL" clId="{E58305E9-5A8C-4BD2-BC25-1BDFBD205165}" dt="2025-11-25T17:08:08.437" v="4329" actId="14100"/>
          <ac:picMkLst>
            <pc:docMk/>
            <pc:sldMk cId="1569688012" sldId="549"/>
            <ac:picMk id="8" creationId="{B647DEE0-01DB-3DD2-645D-0E6FD7FFDB0F}"/>
          </ac:picMkLst>
        </pc:picChg>
      </pc:sldChg>
      <pc:sldChg chg="addSp delSp modSp mod">
        <pc:chgData name="Elizabeth Pekas" userId="ef9552ec-aefb-41a8-b5dc-da3bc3517f69" providerId="ADAL" clId="{E58305E9-5A8C-4BD2-BC25-1BDFBD205165}" dt="2025-11-25T19:51:33.241" v="5764" actId="20577"/>
        <pc:sldMkLst>
          <pc:docMk/>
          <pc:sldMk cId="559658613" sldId="550"/>
        </pc:sldMkLst>
        <pc:spChg chg="add mod">
          <ac:chgData name="Elizabeth Pekas" userId="ef9552ec-aefb-41a8-b5dc-da3bc3517f69" providerId="ADAL" clId="{E58305E9-5A8C-4BD2-BC25-1BDFBD205165}" dt="2025-11-25T19:51:33.241" v="5764" actId="20577"/>
          <ac:spMkLst>
            <pc:docMk/>
            <pc:sldMk cId="559658613" sldId="550"/>
            <ac:spMk id="9" creationId="{C046F278-D71E-6942-7270-BAB11EF701E3}"/>
          </ac:spMkLst>
        </pc:spChg>
        <pc:picChg chg="add mod">
          <ac:chgData name="Elizabeth Pekas" userId="ef9552ec-aefb-41a8-b5dc-da3bc3517f69" providerId="ADAL" clId="{E58305E9-5A8C-4BD2-BC25-1BDFBD205165}" dt="2025-11-25T17:09:34.940" v="4349" actId="1076"/>
          <ac:picMkLst>
            <pc:docMk/>
            <pc:sldMk cId="559658613" sldId="550"/>
            <ac:picMk id="7" creationId="{6EE19B23-7E46-FE42-9379-31C2508EA1B7}"/>
          </ac:picMkLst>
        </pc:picChg>
      </pc:sldChg>
      <pc:sldChg chg="addSp delSp modSp mod">
        <pc:chgData name="Elizabeth Pekas" userId="ef9552ec-aefb-41a8-b5dc-da3bc3517f69" providerId="ADAL" clId="{E58305E9-5A8C-4BD2-BC25-1BDFBD205165}" dt="2025-11-25T19:52:06.330" v="5805" actId="20577"/>
        <pc:sldMkLst>
          <pc:docMk/>
          <pc:sldMk cId="3344429454" sldId="551"/>
        </pc:sldMkLst>
        <pc:spChg chg="add mod">
          <ac:chgData name="Elizabeth Pekas" userId="ef9552ec-aefb-41a8-b5dc-da3bc3517f69" providerId="ADAL" clId="{E58305E9-5A8C-4BD2-BC25-1BDFBD205165}" dt="2025-11-25T19:52:06.330" v="5805" actId="20577"/>
          <ac:spMkLst>
            <pc:docMk/>
            <pc:sldMk cId="3344429454" sldId="551"/>
            <ac:spMk id="9" creationId="{132872A1-C9D5-8B56-F6C9-C4DD300BF990}"/>
          </ac:spMkLst>
        </pc:spChg>
        <pc:picChg chg="add mod">
          <ac:chgData name="Elizabeth Pekas" userId="ef9552ec-aefb-41a8-b5dc-da3bc3517f69" providerId="ADAL" clId="{E58305E9-5A8C-4BD2-BC25-1BDFBD205165}" dt="2025-11-25T17:11:52.869" v="4368" actId="14100"/>
          <ac:picMkLst>
            <pc:docMk/>
            <pc:sldMk cId="3344429454" sldId="551"/>
            <ac:picMk id="8" creationId="{AC10DA10-2159-0D94-B841-F84EFB4AE9ED}"/>
          </ac:picMkLst>
        </pc:picChg>
      </pc:sldChg>
      <pc:sldChg chg="addSp delSp modSp mod">
        <pc:chgData name="Elizabeth Pekas" userId="ef9552ec-aefb-41a8-b5dc-da3bc3517f69" providerId="ADAL" clId="{E58305E9-5A8C-4BD2-BC25-1BDFBD205165}" dt="2025-11-25T19:52:40.011" v="5852" actId="1035"/>
        <pc:sldMkLst>
          <pc:docMk/>
          <pc:sldMk cId="286799935" sldId="552"/>
        </pc:sldMkLst>
        <pc:spChg chg="mod">
          <ac:chgData name="Elizabeth Pekas" userId="ef9552ec-aefb-41a8-b5dc-da3bc3517f69" providerId="ADAL" clId="{E58305E9-5A8C-4BD2-BC25-1BDFBD205165}" dt="2025-11-25T19:52:40.011" v="5852" actId="1035"/>
          <ac:spMkLst>
            <pc:docMk/>
            <pc:sldMk cId="286799935" sldId="552"/>
            <ac:spMk id="2" creationId="{F7AD0A8C-5740-4BA7-1C10-CCCBA3F5C8CA}"/>
          </ac:spMkLst>
        </pc:spChg>
        <pc:picChg chg="add mod">
          <ac:chgData name="Elizabeth Pekas" userId="ef9552ec-aefb-41a8-b5dc-da3bc3517f69" providerId="ADAL" clId="{E58305E9-5A8C-4BD2-BC25-1BDFBD205165}" dt="2025-11-25T17:14:02.323" v="4391" actId="1076"/>
          <ac:picMkLst>
            <pc:docMk/>
            <pc:sldMk cId="286799935" sldId="552"/>
            <ac:picMk id="8" creationId="{BA50153C-157A-98D2-733B-AB49A166F04A}"/>
          </ac:picMkLst>
        </pc:picChg>
      </pc:sldChg>
      <pc:sldChg chg="addSp delSp modSp mod">
        <pc:chgData name="Elizabeth Pekas" userId="ef9552ec-aefb-41a8-b5dc-da3bc3517f69" providerId="ADAL" clId="{E58305E9-5A8C-4BD2-BC25-1BDFBD205165}" dt="2025-11-25T19:53:21.036" v="5900" actId="20577"/>
        <pc:sldMkLst>
          <pc:docMk/>
          <pc:sldMk cId="1429564090" sldId="553"/>
        </pc:sldMkLst>
        <pc:spChg chg="add mod">
          <ac:chgData name="Elizabeth Pekas" userId="ef9552ec-aefb-41a8-b5dc-da3bc3517f69" providerId="ADAL" clId="{E58305E9-5A8C-4BD2-BC25-1BDFBD205165}" dt="2025-11-25T19:53:21.036" v="5900" actId="20577"/>
          <ac:spMkLst>
            <pc:docMk/>
            <pc:sldMk cId="1429564090" sldId="553"/>
            <ac:spMk id="11" creationId="{9A095A9D-4D05-256D-6503-848DA6E988ED}"/>
          </ac:spMkLst>
        </pc:spChg>
        <pc:picChg chg="add del mod">
          <ac:chgData name="Elizabeth Pekas" userId="ef9552ec-aefb-41a8-b5dc-da3bc3517f69" providerId="ADAL" clId="{E58305E9-5A8C-4BD2-BC25-1BDFBD205165}" dt="2025-11-25T17:59:09.064" v="4796" actId="478"/>
          <ac:picMkLst>
            <pc:docMk/>
            <pc:sldMk cId="1429564090" sldId="553"/>
            <ac:picMk id="7" creationId="{2750732E-44AB-9E1D-FEC4-3CEB7323FF71}"/>
          </ac:picMkLst>
        </pc:picChg>
      </pc:sldChg>
      <pc:sldChg chg="addSp delSp modSp mod">
        <pc:chgData name="Elizabeth Pekas" userId="ef9552ec-aefb-41a8-b5dc-da3bc3517f69" providerId="ADAL" clId="{E58305E9-5A8C-4BD2-BC25-1BDFBD205165}" dt="2025-11-25T19:54:02.035" v="5945" actId="1036"/>
        <pc:sldMkLst>
          <pc:docMk/>
          <pc:sldMk cId="609604791" sldId="554"/>
        </pc:sldMkLst>
        <pc:spChg chg="mod">
          <ac:chgData name="Elizabeth Pekas" userId="ef9552ec-aefb-41a8-b5dc-da3bc3517f69" providerId="ADAL" clId="{E58305E9-5A8C-4BD2-BC25-1BDFBD205165}" dt="2025-11-25T19:54:02.035" v="5945" actId="1036"/>
          <ac:spMkLst>
            <pc:docMk/>
            <pc:sldMk cId="609604791" sldId="554"/>
            <ac:spMk id="2" creationId="{36273ECB-A0A9-8709-DA30-B31ADA0A02D1}"/>
          </ac:spMkLst>
        </pc:spChg>
        <pc:picChg chg="add mod">
          <ac:chgData name="Elizabeth Pekas" userId="ef9552ec-aefb-41a8-b5dc-da3bc3517f69" providerId="ADAL" clId="{E58305E9-5A8C-4BD2-BC25-1BDFBD205165}" dt="2025-11-25T17:19:04.488" v="4443" actId="1076"/>
          <ac:picMkLst>
            <pc:docMk/>
            <pc:sldMk cId="609604791" sldId="554"/>
            <ac:picMk id="10" creationId="{E60B79EB-66A2-650A-6FC9-BD2564F8C1B7}"/>
          </ac:picMkLst>
        </pc:picChg>
      </pc:sldChg>
      <pc:sldChg chg="addSp delSp modSp mod">
        <pc:chgData name="Elizabeth Pekas" userId="ef9552ec-aefb-41a8-b5dc-da3bc3517f69" providerId="ADAL" clId="{E58305E9-5A8C-4BD2-BC25-1BDFBD205165}" dt="2025-11-25T19:54:18.882" v="5966" actId="20577"/>
        <pc:sldMkLst>
          <pc:docMk/>
          <pc:sldMk cId="1310514606" sldId="555"/>
        </pc:sldMkLst>
        <pc:spChg chg="add mod">
          <ac:chgData name="Elizabeth Pekas" userId="ef9552ec-aefb-41a8-b5dc-da3bc3517f69" providerId="ADAL" clId="{E58305E9-5A8C-4BD2-BC25-1BDFBD205165}" dt="2025-11-25T19:54:18.882" v="5966" actId="20577"/>
          <ac:spMkLst>
            <pc:docMk/>
            <pc:sldMk cId="1310514606" sldId="555"/>
            <ac:spMk id="8" creationId="{FA9F46C9-896C-CE94-90B3-0DD571A24547}"/>
          </ac:spMkLst>
        </pc:spChg>
        <pc:picChg chg="add mod">
          <ac:chgData name="Elizabeth Pekas" userId="ef9552ec-aefb-41a8-b5dc-da3bc3517f69" providerId="ADAL" clId="{E58305E9-5A8C-4BD2-BC25-1BDFBD205165}" dt="2025-11-25T17:19:42.579" v="4454" actId="14100"/>
          <ac:picMkLst>
            <pc:docMk/>
            <pc:sldMk cId="1310514606" sldId="555"/>
            <ac:picMk id="7" creationId="{88AFF0A6-A870-F016-6CBA-650BC8C38911}"/>
          </ac:picMkLst>
        </pc:picChg>
      </pc:sldChg>
      <pc:sldChg chg="modSp mod">
        <pc:chgData name="Elizabeth Pekas" userId="ef9552ec-aefb-41a8-b5dc-da3bc3517f69" providerId="ADAL" clId="{E58305E9-5A8C-4BD2-BC25-1BDFBD205165}" dt="2025-11-06T18:04:34.520" v="2455" actId="113"/>
        <pc:sldMkLst>
          <pc:docMk/>
          <pc:sldMk cId="118406101" sldId="556"/>
        </pc:sldMkLst>
      </pc:sldChg>
      <pc:sldChg chg="modSp mod">
        <pc:chgData name="Elizabeth Pekas" userId="ef9552ec-aefb-41a8-b5dc-da3bc3517f69" providerId="ADAL" clId="{E58305E9-5A8C-4BD2-BC25-1BDFBD205165}" dt="2025-11-06T18:16:46.660" v="2465" actId="20577"/>
        <pc:sldMkLst>
          <pc:docMk/>
          <pc:sldMk cId="2026940061" sldId="557"/>
        </pc:sldMkLst>
      </pc:sldChg>
      <pc:sldChg chg="modSp mod">
        <pc:chgData name="Elizabeth Pekas" userId="ef9552ec-aefb-41a8-b5dc-da3bc3517f69" providerId="ADAL" clId="{E58305E9-5A8C-4BD2-BC25-1BDFBD205165}" dt="2025-11-06T18:06:27.365" v="2456" actId="113"/>
        <pc:sldMkLst>
          <pc:docMk/>
          <pc:sldMk cId="2868166305" sldId="558"/>
        </pc:sldMkLst>
      </pc:sldChg>
      <pc:sldChg chg="modSp mod">
        <pc:chgData name="Elizabeth Pekas" userId="ef9552ec-aefb-41a8-b5dc-da3bc3517f69" providerId="ADAL" clId="{E58305E9-5A8C-4BD2-BC25-1BDFBD205165}" dt="2025-11-06T18:18:03.942" v="2466" actId="947"/>
        <pc:sldMkLst>
          <pc:docMk/>
          <pc:sldMk cId="2361179050" sldId="559"/>
        </pc:sldMkLst>
      </pc:sldChg>
      <pc:sldChg chg="addSp delSp modSp mod">
        <pc:chgData name="Elizabeth Pekas" userId="ef9552ec-aefb-41a8-b5dc-da3bc3517f69" providerId="ADAL" clId="{E58305E9-5A8C-4BD2-BC25-1BDFBD205165}" dt="2025-11-25T19:56:12.183" v="6156" actId="1035"/>
        <pc:sldMkLst>
          <pc:docMk/>
          <pc:sldMk cId="3511176927" sldId="561"/>
        </pc:sldMkLst>
        <pc:spChg chg="mod">
          <ac:chgData name="Elizabeth Pekas" userId="ef9552ec-aefb-41a8-b5dc-da3bc3517f69" providerId="ADAL" clId="{E58305E9-5A8C-4BD2-BC25-1BDFBD205165}" dt="2025-11-25T19:56:12.183" v="6156" actId="1035"/>
          <ac:spMkLst>
            <pc:docMk/>
            <pc:sldMk cId="3511176927" sldId="561"/>
            <ac:spMk id="2" creationId="{440CE83A-4AB4-B182-671D-6C7F35739F9C}"/>
          </ac:spMkLst>
        </pc:spChg>
        <pc:picChg chg="add mod">
          <ac:chgData name="Elizabeth Pekas" userId="ef9552ec-aefb-41a8-b5dc-da3bc3517f69" providerId="ADAL" clId="{E58305E9-5A8C-4BD2-BC25-1BDFBD205165}" dt="2025-11-25T19:56:06.269" v="6132" actId="1035"/>
          <ac:picMkLst>
            <pc:docMk/>
            <pc:sldMk cId="3511176927" sldId="561"/>
            <ac:picMk id="6" creationId="{6D9AFD86-FCAE-1E2D-1B8F-6861F2CB800E}"/>
          </ac:picMkLst>
        </pc:picChg>
      </pc:sldChg>
      <pc:sldChg chg="addSp delSp modSp mod">
        <pc:chgData name="Elizabeth Pekas" userId="ef9552ec-aefb-41a8-b5dc-da3bc3517f69" providerId="ADAL" clId="{E58305E9-5A8C-4BD2-BC25-1BDFBD205165}" dt="2025-11-25T19:56:33.666" v="6190" actId="20577"/>
        <pc:sldMkLst>
          <pc:docMk/>
          <pc:sldMk cId="672243730" sldId="562"/>
        </pc:sldMkLst>
        <pc:spChg chg="add mod">
          <ac:chgData name="Elizabeth Pekas" userId="ef9552ec-aefb-41a8-b5dc-da3bc3517f69" providerId="ADAL" clId="{E58305E9-5A8C-4BD2-BC25-1BDFBD205165}" dt="2025-11-25T19:56:33.666" v="6190" actId="20577"/>
          <ac:spMkLst>
            <pc:docMk/>
            <pc:sldMk cId="672243730" sldId="562"/>
            <ac:spMk id="8" creationId="{DFF76B76-D51E-3480-44A6-8BC1FE49BE8A}"/>
          </ac:spMkLst>
        </pc:spChg>
        <pc:picChg chg="add mod">
          <ac:chgData name="Elizabeth Pekas" userId="ef9552ec-aefb-41a8-b5dc-da3bc3517f69" providerId="ADAL" clId="{E58305E9-5A8C-4BD2-BC25-1BDFBD205165}" dt="2025-11-25T17:35:24.113" v="4531" actId="1076"/>
          <ac:picMkLst>
            <pc:docMk/>
            <pc:sldMk cId="672243730" sldId="562"/>
            <ac:picMk id="6" creationId="{3838ED39-F442-CD29-21E3-E6A4E3A9BA1D}"/>
          </ac:picMkLst>
        </pc:picChg>
      </pc:sldChg>
      <pc:sldChg chg="addSp delSp modSp mod">
        <pc:chgData name="Elizabeth Pekas" userId="ef9552ec-aefb-41a8-b5dc-da3bc3517f69" providerId="ADAL" clId="{E58305E9-5A8C-4BD2-BC25-1BDFBD205165}" dt="2025-11-25T19:56:19.193" v="6162" actId="20577"/>
        <pc:sldMkLst>
          <pc:docMk/>
          <pc:sldMk cId="497297437" sldId="563"/>
        </pc:sldMkLst>
        <pc:spChg chg="add mod">
          <ac:chgData name="Elizabeth Pekas" userId="ef9552ec-aefb-41a8-b5dc-da3bc3517f69" providerId="ADAL" clId="{E58305E9-5A8C-4BD2-BC25-1BDFBD205165}" dt="2025-11-25T19:56:19.193" v="6162" actId="20577"/>
          <ac:spMkLst>
            <pc:docMk/>
            <pc:sldMk cId="497297437" sldId="563"/>
            <ac:spMk id="8" creationId="{58A180A6-4BD4-10B4-74CF-98C630852A32}"/>
          </ac:spMkLst>
        </pc:spChg>
        <pc:picChg chg="add mod">
          <ac:chgData name="Elizabeth Pekas" userId="ef9552ec-aefb-41a8-b5dc-da3bc3517f69" providerId="ADAL" clId="{E58305E9-5A8C-4BD2-BC25-1BDFBD205165}" dt="2025-11-25T17:36:31.596" v="4543" actId="1076"/>
          <ac:picMkLst>
            <pc:docMk/>
            <pc:sldMk cId="497297437" sldId="563"/>
            <ac:picMk id="7" creationId="{F336FD9B-723B-A5A6-1408-E07766B8266B}"/>
          </ac:picMkLst>
        </pc:picChg>
      </pc:sldChg>
      <pc:sldChg chg="addSp delSp modSp mod">
        <pc:chgData name="Elizabeth Pekas" userId="ef9552ec-aefb-41a8-b5dc-da3bc3517f69" providerId="ADAL" clId="{E58305E9-5A8C-4BD2-BC25-1BDFBD205165}" dt="2025-11-25T19:56:38.312" v="6193" actId="20577"/>
        <pc:sldMkLst>
          <pc:docMk/>
          <pc:sldMk cId="2538557598" sldId="564"/>
        </pc:sldMkLst>
        <pc:spChg chg="add mod">
          <ac:chgData name="Elizabeth Pekas" userId="ef9552ec-aefb-41a8-b5dc-da3bc3517f69" providerId="ADAL" clId="{E58305E9-5A8C-4BD2-BC25-1BDFBD205165}" dt="2025-11-25T19:56:38.312" v="6193" actId="20577"/>
          <ac:spMkLst>
            <pc:docMk/>
            <pc:sldMk cId="2538557598" sldId="564"/>
            <ac:spMk id="8" creationId="{F1477184-DB9E-6460-4171-310788221BD9}"/>
          </ac:spMkLst>
        </pc:spChg>
        <pc:picChg chg="add mod">
          <ac:chgData name="Elizabeth Pekas" userId="ef9552ec-aefb-41a8-b5dc-da3bc3517f69" providerId="ADAL" clId="{E58305E9-5A8C-4BD2-BC25-1BDFBD205165}" dt="2025-11-25T17:35:40.109" v="4535" actId="14100"/>
          <ac:picMkLst>
            <pc:docMk/>
            <pc:sldMk cId="2538557598" sldId="564"/>
            <ac:picMk id="7" creationId="{9D34453F-1EF7-21C0-7749-B6A63797620A}"/>
          </ac:picMkLst>
        </pc:picChg>
      </pc:sldChg>
      <pc:sldChg chg="addSp delSp modSp mod">
        <pc:chgData name="Elizabeth Pekas" userId="ef9552ec-aefb-41a8-b5dc-da3bc3517f69" providerId="ADAL" clId="{E58305E9-5A8C-4BD2-BC25-1BDFBD205165}" dt="2025-11-25T19:56:43.677" v="6201" actId="20577"/>
        <pc:sldMkLst>
          <pc:docMk/>
          <pc:sldMk cId="3205102978" sldId="565"/>
        </pc:sldMkLst>
        <pc:spChg chg="add mod">
          <ac:chgData name="Elizabeth Pekas" userId="ef9552ec-aefb-41a8-b5dc-da3bc3517f69" providerId="ADAL" clId="{E58305E9-5A8C-4BD2-BC25-1BDFBD205165}" dt="2025-11-25T19:56:43.677" v="6201" actId="20577"/>
          <ac:spMkLst>
            <pc:docMk/>
            <pc:sldMk cId="3205102978" sldId="565"/>
            <ac:spMk id="8" creationId="{ABF523B1-4AC4-39B2-26DB-3CB6565BC09C}"/>
          </ac:spMkLst>
        </pc:spChg>
        <pc:picChg chg="add mod">
          <ac:chgData name="Elizabeth Pekas" userId="ef9552ec-aefb-41a8-b5dc-da3bc3517f69" providerId="ADAL" clId="{E58305E9-5A8C-4BD2-BC25-1BDFBD205165}" dt="2025-11-25T17:35:55.546" v="4539" actId="14100"/>
          <ac:picMkLst>
            <pc:docMk/>
            <pc:sldMk cId="3205102978" sldId="565"/>
            <ac:picMk id="7" creationId="{AE248F2B-C4E3-578F-E879-E1321DE9273D}"/>
          </ac:picMkLst>
        </pc:picChg>
      </pc:sldChg>
      <pc:sldChg chg="addSp delSp modSp mod">
        <pc:chgData name="Elizabeth Pekas" userId="ef9552ec-aefb-41a8-b5dc-da3bc3517f69" providerId="ADAL" clId="{E58305E9-5A8C-4BD2-BC25-1BDFBD205165}" dt="2025-11-25T20:00:31.626" v="6555" actId="1035"/>
        <pc:sldMkLst>
          <pc:docMk/>
          <pc:sldMk cId="2769645043" sldId="573"/>
        </pc:sldMkLst>
        <pc:spChg chg="add del mod">
          <ac:chgData name="Elizabeth Pekas" userId="ef9552ec-aefb-41a8-b5dc-da3bc3517f69" providerId="ADAL" clId="{E58305E9-5A8C-4BD2-BC25-1BDFBD205165}" dt="2025-11-25T20:00:31.626" v="6555" actId="1035"/>
          <ac:spMkLst>
            <pc:docMk/>
            <pc:sldMk cId="2769645043" sldId="573"/>
            <ac:spMk id="8" creationId="{1E05D56D-C2FE-2D44-E3F3-1B9CADAAB106}"/>
          </ac:spMkLst>
        </pc:spChg>
        <pc:picChg chg="add mod">
          <ac:chgData name="Elizabeth Pekas" userId="ef9552ec-aefb-41a8-b5dc-da3bc3517f69" providerId="ADAL" clId="{E58305E9-5A8C-4BD2-BC25-1BDFBD205165}" dt="2025-11-25T18:12:38.780" v="4991" actId="14100"/>
          <ac:picMkLst>
            <pc:docMk/>
            <pc:sldMk cId="2769645043" sldId="573"/>
            <ac:picMk id="6" creationId="{B3538D3F-E34F-3DF4-8C85-8DE595BD3F6F}"/>
          </ac:picMkLst>
        </pc:picChg>
      </pc:sldChg>
      <pc:sldChg chg="addSp delSp modSp mod">
        <pc:chgData name="Elizabeth Pekas" userId="ef9552ec-aefb-41a8-b5dc-da3bc3517f69" providerId="ADAL" clId="{E58305E9-5A8C-4BD2-BC25-1BDFBD205165}" dt="2025-11-25T19:50:10.562" v="5637" actId="20577"/>
        <pc:sldMkLst>
          <pc:docMk/>
          <pc:sldMk cId="1695068041" sldId="580"/>
        </pc:sldMkLst>
        <pc:spChg chg="mod">
          <ac:chgData name="Elizabeth Pekas" userId="ef9552ec-aefb-41a8-b5dc-da3bc3517f69" providerId="ADAL" clId="{E58305E9-5A8C-4BD2-BC25-1BDFBD205165}" dt="2025-11-25T19:50:10.562" v="5637" actId="20577"/>
          <ac:spMkLst>
            <pc:docMk/>
            <pc:sldMk cId="1695068041" sldId="580"/>
            <ac:spMk id="2" creationId="{C9EC280C-D2BB-EA47-8EF0-DDC8717DBC37}"/>
          </ac:spMkLst>
        </pc:spChg>
        <pc:picChg chg="add mod">
          <ac:chgData name="Elizabeth Pekas" userId="ef9552ec-aefb-41a8-b5dc-da3bc3517f69" providerId="ADAL" clId="{E58305E9-5A8C-4BD2-BC25-1BDFBD205165}" dt="2025-11-25T17:56:19.011" v="4699" actId="14100"/>
          <ac:picMkLst>
            <pc:docMk/>
            <pc:sldMk cId="1695068041" sldId="580"/>
            <ac:picMk id="7" creationId="{87ACEC5E-73A9-6D7E-899D-847AA04AC1CA}"/>
          </ac:picMkLst>
        </pc:picChg>
      </pc:sldChg>
      <pc:sldChg chg="addSp delSp modSp mod">
        <pc:chgData name="Elizabeth Pekas" userId="ef9552ec-aefb-41a8-b5dc-da3bc3517f69" providerId="ADAL" clId="{E58305E9-5A8C-4BD2-BC25-1BDFBD205165}" dt="2025-11-25T19:50:15.945" v="5641" actId="20577"/>
        <pc:sldMkLst>
          <pc:docMk/>
          <pc:sldMk cId="1719177139" sldId="583"/>
        </pc:sldMkLst>
        <pc:spChg chg="add mod">
          <ac:chgData name="Elizabeth Pekas" userId="ef9552ec-aefb-41a8-b5dc-da3bc3517f69" providerId="ADAL" clId="{E58305E9-5A8C-4BD2-BC25-1BDFBD205165}" dt="2025-11-25T19:50:15.945" v="5641" actId="20577"/>
          <ac:spMkLst>
            <pc:docMk/>
            <pc:sldMk cId="1719177139" sldId="583"/>
            <ac:spMk id="8" creationId="{CD830D56-4EAD-0757-CD21-5E65C795ACCD}"/>
          </ac:spMkLst>
        </pc:spChg>
        <pc:picChg chg="add mod">
          <ac:chgData name="Elizabeth Pekas" userId="ef9552ec-aefb-41a8-b5dc-da3bc3517f69" providerId="ADAL" clId="{E58305E9-5A8C-4BD2-BC25-1BDFBD205165}" dt="2025-11-25T17:56:40.769" v="4704" actId="14100"/>
          <ac:picMkLst>
            <pc:docMk/>
            <pc:sldMk cId="1719177139" sldId="583"/>
            <ac:picMk id="6" creationId="{4B694DD8-8C53-1D40-B6B0-610E6C1C6E5C}"/>
          </ac:picMkLst>
        </pc:picChg>
      </pc:sldChg>
      <pc:sldChg chg="addSp delSp modSp mod">
        <pc:chgData name="Elizabeth Pekas" userId="ef9552ec-aefb-41a8-b5dc-da3bc3517f69" providerId="ADAL" clId="{E58305E9-5A8C-4BD2-BC25-1BDFBD205165}" dt="2025-11-25T19:50:21.217" v="5645" actId="20577"/>
        <pc:sldMkLst>
          <pc:docMk/>
          <pc:sldMk cId="1038652270" sldId="584"/>
        </pc:sldMkLst>
        <pc:spChg chg="add mod">
          <ac:chgData name="Elizabeth Pekas" userId="ef9552ec-aefb-41a8-b5dc-da3bc3517f69" providerId="ADAL" clId="{E58305E9-5A8C-4BD2-BC25-1BDFBD205165}" dt="2025-11-25T19:50:21.217" v="5645" actId="20577"/>
          <ac:spMkLst>
            <pc:docMk/>
            <pc:sldMk cId="1038652270" sldId="584"/>
            <ac:spMk id="5" creationId="{B36215CC-91C3-1016-4ECF-FA27252E5A81}"/>
          </ac:spMkLst>
        </pc:spChg>
      </pc:sldChg>
      <pc:sldChg chg="addSp delSp modSp mod">
        <pc:chgData name="Elizabeth Pekas" userId="ef9552ec-aefb-41a8-b5dc-da3bc3517f69" providerId="ADAL" clId="{E58305E9-5A8C-4BD2-BC25-1BDFBD205165}" dt="2025-11-25T19:50:25.502" v="5649" actId="20577"/>
        <pc:sldMkLst>
          <pc:docMk/>
          <pc:sldMk cId="665016344" sldId="585"/>
        </pc:sldMkLst>
        <pc:spChg chg="add mod">
          <ac:chgData name="Elizabeth Pekas" userId="ef9552ec-aefb-41a8-b5dc-da3bc3517f69" providerId="ADAL" clId="{E58305E9-5A8C-4BD2-BC25-1BDFBD205165}" dt="2025-11-25T19:50:25.502" v="5649" actId="20577"/>
          <ac:spMkLst>
            <pc:docMk/>
            <pc:sldMk cId="665016344" sldId="585"/>
            <ac:spMk id="8" creationId="{CA1B2E13-971E-36F6-2FC4-FA925EA48E86}"/>
          </ac:spMkLst>
        </pc:spChg>
        <pc:picChg chg="add mod">
          <ac:chgData name="Elizabeth Pekas" userId="ef9552ec-aefb-41a8-b5dc-da3bc3517f69" providerId="ADAL" clId="{E58305E9-5A8C-4BD2-BC25-1BDFBD205165}" dt="2025-11-25T17:57:01.673" v="4708" actId="14100"/>
          <ac:picMkLst>
            <pc:docMk/>
            <pc:sldMk cId="665016344" sldId="585"/>
            <ac:picMk id="6" creationId="{C2A02A77-2F37-74D7-9F5C-B5F7D5A534F3}"/>
          </ac:picMkLst>
        </pc:picChg>
      </pc:sldChg>
      <pc:sldChg chg="modSp mod">
        <pc:chgData name="Elizabeth Pekas" userId="ef9552ec-aefb-41a8-b5dc-da3bc3517f69" providerId="ADAL" clId="{E58305E9-5A8C-4BD2-BC25-1BDFBD205165}" dt="2025-12-05T22:56:55.812" v="6585" actId="6549"/>
        <pc:sldMkLst>
          <pc:docMk/>
          <pc:sldMk cId="3634302320" sldId="586"/>
        </pc:sldMkLst>
        <pc:spChg chg="mod">
          <ac:chgData name="Elizabeth Pekas" userId="ef9552ec-aefb-41a8-b5dc-da3bc3517f69" providerId="ADAL" clId="{E58305E9-5A8C-4BD2-BC25-1BDFBD205165}" dt="2025-12-05T22:56:55.812" v="6585" actId="6549"/>
          <ac:spMkLst>
            <pc:docMk/>
            <pc:sldMk cId="3634302320" sldId="586"/>
            <ac:spMk id="3" creationId="{1BD5CA7E-A567-1301-3CF0-7881E054E617}"/>
          </ac:spMkLst>
        </pc:spChg>
      </pc:sldChg>
      <pc:sldChg chg="addSp delSp modSp mod">
        <pc:chgData name="Elizabeth Pekas" userId="ef9552ec-aefb-41a8-b5dc-da3bc3517f69" providerId="ADAL" clId="{E58305E9-5A8C-4BD2-BC25-1BDFBD205165}" dt="2025-11-25T19:41:09.763" v="5032" actId="20577"/>
        <pc:sldMkLst>
          <pc:docMk/>
          <pc:sldMk cId="2591891312" sldId="592"/>
        </pc:sldMkLst>
        <pc:spChg chg="mod">
          <ac:chgData name="Elizabeth Pekas" userId="ef9552ec-aefb-41a8-b5dc-da3bc3517f69" providerId="ADAL" clId="{E58305E9-5A8C-4BD2-BC25-1BDFBD205165}" dt="2025-11-25T19:41:09.763" v="5032" actId="20577"/>
          <ac:spMkLst>
            <pc:docMk/>
            <pc:sldMk cId="2591891312" sldId="592"/>
            <ac:spMk id="2" creationId="{A461F1EF-DCE9-BD0B-CB39-D83388716920}"/>
          </ac:spMkLst>
        </pc:spChg>
        <pc:picChg chg="add mod">
          <ac:chgData name="Elizabeth Pekas" userId="ef9552ec-aefb-41a8-b5dc-da3bc3517f69" providerId="ADAL" clId="{E58305E9-5A8C-4BD2-BC25-1BDFBD205165}" dt="2025-11-25T17:41:49.035" v="4562" actId="14100"/>
          <ac:picMkLst>
            <pc:docMk/>
            <pc:sldMk cId="2591891312" sldId="592"/>
            <ac:picMk id="12" creationId="{C8B0EA6F-44A0-AD6A-8920-D7691C7BE5E1}"/>
          </ac:picMkLst>
        </pc:picChg>
      </pc:sldChg>
      <pc:sldChg chg="addSp delSp modSp mod">
        <pc:chgData name="Elizabeth Pekas" userId="ef9552ec-aefb-41a8-b5dc-da3bc3517f69" providerId="ADAL" clId="{E58305E9-5A8C-4BD2-BC25-1BDFBD205165}" dt="2025-11-25T19:50:44.233" v="5676" actId="20577"/>
        <pc:sldMkLst>
          <pc:docMk/>
          <pc:sldMk cId="2848667342" sldId="593"/>
        </pc:sldMkLst>
        <pc:spChg chg="add del mod">
          <ac:chgData name="Elizabeth Pekas" userId="ef9552ec-aefb-41a8-b5dc-da3bc3517f69" providerId="ADAL" clId="{E58305E9-5A8C-4BD2-BC25-1BDFBD205165}" dt="2025-11-25T19:50:44.233" v="5676" actId="20577"/>
          <ac:spMkLst>
            <pc:docMk/>
            <pc:sldMk cId="2848667342" sldId="593"/>
            <ac:spMk id="3" creationId="{92EFAF58-B7DA-0FA3-821F-CA8613C11A54}"/>
          </ac:spMkLst>
        </pc:spChg>
      </pc:sldChg>
      <pc:sldChg chg="addSp delSp modSp del mod">
        <pc:chgData name="Elizabeth Pekas" userId="ef9552ec-aefb-41a8-b5dc-da3bc3517f69" providerId="ADAL" clId="{E58305E9-5A8C-4BD2-BC25-1BDFBD205165}" dt="2025-11-25T17:05:51.064" v="4298" actId="47"/>
        <pc:sldMkLst>
          <pc:docMk/>
          <pc:sldMk cId="4255499217" sldId="594"/>
        </pc:sldMkLst>
      </pc:sldChg>
      <pc:sldChg chg="modSp mod">
        <pc:chgData name="Elizabeth Pekas" userId="ef9552ec-aefb-41a8-b5dc-da3bc3517f69" providerId="ADAL" clId="{E58305E9-5A8C-4BD2-BC25-1BDFBD205165}" dt="2025-11-06T17:42:49.756" v="2407" actId="113"/>
        <pc:sldMkLst>
          <pc:docMk/>
          <pc:sldMk cId="2473927132" sldId="596"/>
        </pc:sldMkLst>
      </pc:sldChg>
      <pc:sldChg chg="modSp mod">
        <pc:chgData name="Elizabeth Pekas" userId="ef9552ec-aefb-41a8-b5dc-da3bc3517f69" providerId="ADAL" clId="{E58305E9-5A8C-4BD2-BC25-1BDFBD205165}" dt="2025-11-06T17:43:11.301" v="2408" actId="113"/>
        <pc:sldMkLst>
          <pc:docMk/>
          <pc:sldMk cId="2921193537" sldId="597"/>
        </pc:sldMkLst>
      </pc:sldChg>
      <pc:sldChg chg="modSp mod">
        <pc:chgData name="Elizabeth Pekas" userId="ef9552ec-aefb-41a8-b5dc-da3bc3517f69" providerId="ADAL" clId="{E58305E9-5A8C-4BD2-BC25-1BDFBD205165}" dt="2025-11-06T17:43:40.679" v="2410" actId="207"/>
        <pc:sldMkLst>
          <pc:docMk/>
          <pc:sldMk cId="3255423292" sldId="598"/>
        </pc:sldMkLst>
      </pc:sldChg>
      <pc:sldChg chg="modSp mod">
        <pc:chgData name="Elizabeth Pekas" userId="ef9552ec-aefb-41a8-b5dc-da3bc3517f69" providerId="ADAL" clId="{E58305E9-5A8C-4BD2-BC25-1BDFBD205165}" dt="2025-11-25T19:48:43.384" v="5527" actId="1035"/>
        <pc:sldMkLst>
          <pc:docMk/>
          <pc:sldMk cId="1870019411" sldId="602"/>
        </pc:sldMkLst>
        <pc:spChg chg="mod">
          <ac:chgData name="Elizabeth Pekas" userId="ef9552ec-aefb-41a8-b5dc-da3bc3517f69" providerId="ADAL" clId="{E58305E9-5A8C-4BD2-BC25-1BDFBD205165}" dt="2025-11-25T19:48:43.384" v="5527" actId="1035"/>
          <ac:spMkLst>
            <pc:docMk/>
            <pc:sldMk cId="1870019411" sldId="602"/>
            <ac:spMk id="2" creationId="{90A4E5AB-8D86-4E62-666A-08E7339B54A0}"/>
          </ac:spMkLst>
        </pc:spChg>
      </pc:sldChg>
      <pc:sldChg chg="addSp delSp modSp mod">
        <pc:chgData name="Elizabeth Pekas" userId="ef9552ec-aefb-41a8-b5dc-da3bc3517f69" providerId="ADAL" clId="{E58305E9-5A8C-4BD2-BC25-1BDFBD205165}" dt="2025-11-25T19:48:49.115" v="5531" actId="20577"/>
        <pc:sldMkLst>
          <pc:docMk/>
          <pc:sldMk cId="1940559407" sldId="603"/>
        </pc:sldMkLst>
        <pc:spChg chg="add mod">
          <ac:chgData name="Elizabeth Pekas" userId="ef9552ec-aefb-41a8-b5dc-da3bc3517f69" providerId="ADAL" clId="{E58305E9-5A8C-4BD2-BC25-1BDFBD205165}" dt="2025-11-25T19:48:49.115" v="5531" actId="20577"/>
          <ac:spMkLst>
            <pc:docMk/>
            <pc:sldMk cId="1940559407" sldId="603"/>
            <ac:spMk id="5" creationId="{FE366BAA-691B-C6C5-49F3-A60ED6E1ABE7}"/>
          </ac:spMkLst>
        </pc:spChg>
      </pc:sldChg>
      <pc:sldChg chg="addSp delSp modSp mod">
        <pc:chgData name="Elizabeth Pekas" userId="ef9552ec-aefb-41a8-b5dc-da3bc3517f69" providerId="ADAL" clId="{E58305E9-5A8C-4BD2-BC25-1BDFBD205165}" dt="2025-11-25T19:49:02.124" v="5547" actId="20577"/>
        <pc:sldMkLst>
          <pc:docMk/>
          <pc:sldMk cId="2524277639" sldId="605"/>
        </pc:sldMkLst>
        <pc:spChg chg="add mod">
          <ac:chgData name="Elizabeth Pekas" userId="ef9552ec-aefb-41a8-b5dc-da3bc3517f69" providerId="ADAL" clId="{E58305E9-5A8C-4BD2-BC25-1BDFBD205165}" dt="2025-11-25T19:49:02.124" v="5547" actId="20577"/>
          <ac:spMkLst>
            <pc:docMk/>
            <pc:sldMk cId="2524277639" sldId="605"/>
            <ac:spMk id="6" creationId="{BD851B75-7F42-E4B1-335B-6C85A94FDC93}"/>
          </ac:spMkLst>
        </pc:spChg>
      </pc:sldChg>
      <pc:sldChg chg="addSp delSp modSp mod">
        <pc:chgData name="Elizabeth Pekas" userId="ef9552ec-aefb-41a8-b5dc-da3bc3517f69" providerId="ADAL" clId="{E58305E9-5A8C-4BD2-BC25-1BDFBD205165}" dt="2025-11-25T19:48:55.506" v="5535" actId="20577"/>
        <pc:sldMkLst>
          <pc:docMk/>
          <pc:sldMk cId="2796232266" sldId="607"/>
        </pc:sldMkLst>
        <pc:spChg chg="add mod">
          <ac:chgData name="Elizabeth Pekas" userId="ef9552ec-aefb-41a8-b5dc-da3bc3517f69" providerId="ADAL" clId="{E58305E9-5A8C-4BD2-BC25-1BDFBD205165}" dt="2025-11-25T19:48:55.506" v="5535" actId="20577"/>
          <ac:spMkLst>
            <pc:docMk/>
            <pc:sldMk cId="2796232266" sldId="607"/>
            <ac:spMk id="5" creationId="{2AFFAA71-87FD-43A5-6488-EC960733F496}"/>
          </ac:spMkLst>
        </pc:spChg>
      </pc:sldChg>
      <pc:sldChg chg="addSp delSp modSp mod">
        <pc:chgData name="Elizabeth Pekas" userId="ef9552ec-aefb-41a8-b5dc-da3bc3517f69" providerId="ADAL" clId="{E58305E9-5A8C-4BD2-BC25-1BDFBD205165}" dt="2025-11-25T19:49:17.445" v="5590" actId="20577"/>
        <pc:sldMkLst>
          <pc:docMk/>
          <pc:sldMk cId="1993454320" sldId="608"/>
        </pc:sldMkLst>
        <pc:spChg chg="add mod">
          <ac:chgData name="Elizabeth Pekas" userId="ef9552ec-aefb-41a8-b5dc-da3bc3517f69" providerId="ADAL" clId="{E58305E9-5A8C-4BD2-BC25-1BDFBD205165}" dt="2025-11-25T19:49:17.445" v="5590" actId="20577"/>
          <ac:spMkLst>
            <pc:docMk/>
            <pc:sldMk cId="1993454320" sldId="608"/>
            <ac:spMk id="10" creationId="{72439A00-464F-CBBF-721D-544ABFED8BB9}"/>
          </ac:spMkLst>
        </pc:spChg>
        <pc:picChg chg="add mod">
          <ac:chgData name="Elizabeth Pekas" userId="ef9552ec-aefb-41a8-b5dc-da3bc3517f69" providerId="ADAL" clId="{E58305E9-5A8C-4BD2-BC25-1BDFBD205165}" dt="2025-11-25T17:54:06.329" v="4657" actId="1076"/>
          <ac:picMkLst>
            <pc:docMk/>
            <pc:sldMk cId="1993454320" sldId="608"/>
            <ac:picMk id="9" creationId="{DC9C55D0-58E1-0463-F149-A370C445EBFD}"/>
          </ac:picMkLst>
        </pc:picChg>
      </pc:sldChg>
      <pc:sldChg chg="addSp delSp modSp mod">
        <pc:chgData name="Elizabeth Pekas" userId="ef9552ec-aefb-41a8-b5dc-da3bc3517f69" providerId="ADAL" clId="{E58305E9-5A8C-4BD2-BC25-1BDFBD205165}" dt="2025-11-25T19:49:25.013" v="5594" actId="20577"/>
        <pc:sldMkLst>
          <pc:docMk/>
          <pc:sldMk cId="3448930948" sldId="609"/>
        </pc:sldMkLst>
        <pc:spChg chg="add mod">
          <ac:chgData name="Elizabeth Pekas" userId="ef9552ec-aefb-41a8-b5dc-da3bc3517f69" providerId="ADAL" clId="{E58305E9-5A8C-4BD2-BC25-1BDFBD205165}" dt="2025-11-25T19:49:25.013" v="5594" actId="20577"/>
          <ac:spMkLst>
            <pc:docMk/>
            <pc:sldMk cId="3448930948" sldId="609"/>
            <ac:spMk id="11" creationId="{C36102DE-3351-4398-7CDF-9060AB639A6A}"/>
          </ac:spMkLst>
        </pc:spChg>
        <pc:picChg chg="add mod">
          <ac:chgData name="Elizabeth Pekas" userId="ef9552ec-aefb-41a8-b5dc-da3bc3517f69" providerId="ADAL" clId="{E58305E9-5A8C-4BD2-BC25-1BDFBD205165}" dt="2025-11-25T17:54:53.506" v="4685" actId="1037"/>
          <ac:picMkLst>
            <pc:docMk/>
            <pc:sldMk cId="3448930948" sldId="609"/>
            <ac:picMk id="6" creationId="{8463DD6D-B5F3-607A-2169-200E60233C1E}"/>
          </ac:picMkLst>
        </pc:picChg>
        <pc:picChg chg="add mod">
          <ac:chgData name="Elizabeth Pekas" userId="ef9552ec-aefb-41a8-b5dc-da3bc3517f69" providerId="ADAL" clId="{E58305E9-5A8C-4BD2-BC25-1BDFBD205165}" dt="2025-11-25T17:54:55.187" v="4686" actId="1076"/>
          <ac:picMkLst>
            <pc:docMk/>
            <pc:sldMk cId="3448930948" sldId="609"/>
            <ac:picMk id="9" creationId="{1AC92E4D-8123-F6C9-BE39-2DEDDB47FF4F}"/>
          </ac:picMkLst>
        </pc:picChg>
      </pc:sldChg>
      <pc:sldChg chg="addSp delSp modSp mod">
        <pc:chgData name="Elizabeth Pekas" userId="ef9552ec-aefb-41a8-b5dc-da3bc3517f69" providerId="ADAL" clId="{E58305E9-5A8C-4BD2-BC25-1BDFBD205165}" dt="2025-11-25T19:49:29.591" v="5598" actId="20577"/>
        <pc:sldMkLst>
          <pc:docMk/>
          <pc:sldMk cId="55935241" sldId="610"/>
        </pc:sldMkLst>
        <pc:spChg chg="add mod">
          <ac:chgData name="Elizabeth Pekas" userId="ef9552ec-aefb-41a8-b5dc-da3bc3517f69" providerId="ADAL" clId="{E58305E9-5A8C-4BD2-BC25-1BDFBD205165}" dt="2025-11-25T19:49:29.591" v="5598" actId="20577"/>
          <ac:spMkLst>
            <pc:docMk/>
            <pc:sldMk cId="55935241" sldId="610"/>
            <ac:spMk id="5" creationId="{94C2F033-F17F-249E-8492-BC8BDA2E1D61}"/>
          </ac:spMkLst>
        </pc:spChg>
      </pc:sldChg>
      <pc:sldChg chg="addSp delSp modSp mod">
        <pc:chgData name="Elizabeth Pekas" userId="ef9552ec-aefb-41a8-b5dc-da3bc3517f69" providerId="ADAL" clId="{E58305E9-5A8C-4BD2-BC25-1BDFBD205165}" dt="2025-11-25T19:49:37.501" v="5602" actId="20577"/>
        <pc:sldMkLst>
          <pc:docMk/>
          <pc:sldMk cId="3489613512" sldId="611"/>
        </pc:sldMkLst>
        <pc:spChg chg="add mod">
          <ac:chgData name="Elizabeth Pekas" userId="ef9552ec-aefb-41a8-b5dc-da3bc3517f69" providerId="ADAL" clId="{E58305E9-5A8C-4BD2-BC25-1BDFBD205165}" dt="2025-11-25T19:49:37.501" v="5602" actId="20577"/>
          <ac:spMkLst>
            <pc:docMk/>
            <pc:sldMk cId="3489613512" sldId="611"/>
            <ac:spMk id="8" creationId="{704C8A74-3370-296A-1331-41E3907602DA}"/>
          </ac:spMkLst>
        </pc:spChg>
        <pc:picChg chg="add mod">
          <ac:chgData name="Elizabeth Pekas" userId="ef9552ec-aefb-41a8-b5dc-da3bc3517f69" providerId="ADAL" clId="{E58305E9-5A8C-4BD2-BC25-1BDFBD205165}" dt="2025-11-25T17:55:20.561" v="4691" actId="1076"/>
          <ac:picMkLst>
            <pc:docMk/>
            <pc:sldMk cId="3489613512" sldId="611"/>
            <ac:picMk id="6" creationId="{39C5C93C-215A-B8B0-3C75-732E2B50F37B}"/>
          </ac:picMkLst>
        </pc:picChg>
      </pc:sldChg>
      <pc:sldChg chg="addSp delSp modSp mod">
        <pc:chgData name="Elizabeth Pekas" userId="ef9552ec-aefb-41a8-b5dc-da3bc3517f69" providerId="ADAL" clId="{E58305E9-5A8C-4BD2-BC25-1BDFBD205165}" dt="2025-11-25T19:49:58.320" v="5606" actId="20577"/>
        <pc:sldMkLst>
          <pc:docMk/>
          <pc:sldMk cId="236069384" sldId="612"/>
        </pc:sldMkLst>
        <pc:spChg chg="add mod">
          <ac:chgData name="Elizabeth Pekas" userId="ef9552ec-aefb-41a8-b5dc-da3bc3517f69" providerId="ADAL" clId="{E58305E9-5A8C-4BD2-BC25-1BDFBD205165}" dt="2025-11-25T19:49:58.320" v="5606" actId="20577"/>
          <ac:spMkLst>
            <pc:docMk/>
            <pc:sldMk cId="236069384" sldId="612"/>
            <ac:spMk id="8" creationId="{EF5F63E3-D2F6-4B52-7FCC-0B3446A0D918}"/>
          </ac:spMkLst>
        </pc:spChg>
        <pc:picChg chg="add mod">
          <ac:chgData name="Elizabeth Pekas" userId="ef9552ec-aefb-41a8-b5dc-da3bc3517f69" providerId="ADAL" clId="{E58305E9-5A8C-4BD2-BC25-1BDFBD205165}" dt="2025-11-25T17:55:39.759" v="4695" actId="14100"/>
          <ac:picMkLst>
            <pc:docMk/>
            <pc:sldMk cId="236069384" sldId="612"/>
            <ac:picMk id="7" creationId="{72917181-3B6F-E895-C72E-88798BAEAD7F}"/>
          </ac:picMkLst>
        </pc:picChg>
      </pc:sldChg>
      <pc:sldChg chg="modSp mod">
        <pc:chgData name="Elizabeth Pekas" userId="ef9552ec-aefb-41a8-b5dc-da3bc3517f69" providerId="ADAL" clId="{E58305E9-5A8C-4BD2-BC25-1BDFBD205165}" dt="2025-10-22T15:16:35.650" v="1192" actId="6549"/>
        <pc:sldMkLst>
          <pc:docMk/>
          <pc:sldMk cId="3402041416" sldId="615"/>
        </pc:sldMkLst>
      </pc:sldChg>
      <pc:sldChg chg="modSp mod">
        <pc:chgData name="Elizabeth Pekas" userId="ef9552ec-aefb-41a8-b5dc-da3bc3517f69" providerId="ADAL" clId="{E58305E9-5A8C-4BD2-BC25-1BDFBD205165}" dt="2025-10-22T15:16:58.834" v="1202" actId="6549"/>
        <pc:sldMkLst>
          <pc:docMk/>
          <pc:sldMk cId="3153228966" sldId="616"/>
        </pc:sldMkLst>
      </pc:sldChg>
      <pc:sldChg chg="modSp mod">
        <pc:chgData name="Elizabeth Pekas" userId="ef9552ec-aefb-41a8-b5dc-da3bc3517f69" providerId="ADAL" clId="{E58305E9-5A8C-4BD2-BC25-1BDFBD205165}" dt="2025-10-22T15:27:54.670" v="1259" actId="20577"/>
        <pc:sldMkLst>
          <pc:docMk/>
          <pc:sldMk cId="2166570671" sldId="617"/>
        </pc:sldMkLst>
      </pc:sldChg>
      <pc:sldChg chg="modSp mod">
        <pc:chgData name="Elizabeth Pekas" userId="ef9552ec-aefb-41a8-b5dc-da3bc3517f69" providerId="ADAL" clId="{E58305E9-5A8C-4BD2-BC25-1BDFBD205165}" dt="2025-11-10T16:04:59.976" v="3825" actId="20577"/>
        <pc:sldMkLst>
          <pc:docMk/>
          <pc:sldMk cId="955054577" sldId="618"/>
        </pc:sldMkLst>
        <pc:spChg chg="mod">
          <ac:chgData name="Elizabeth Pekas" userId="ef9552ec-aefb-41a8-b5dc-da3bc3517f69" providerId="ADAL" clId="{E58305E9-5A8C-4BD2-BC25-1BDFBD205165}" dt="2025-11-10T16:04:59.976" v="3825" actId="20577"/>
          <ac:spMkLst>
            <pc:docMk/>
            <pc:sldMk cId="955054577" sldId="618"/>
            <ac:spMk id="8" creationId="{0AE10B61-E392-B3FA-B8F8-CFDCBA59278F}"/>
          </ac:spMkLst>
        </pc:spChg>
      </pc:sldChg>
      <pc:sldChg chg="modSp mod">
        <pc:chgData name="Elizabeth Pekas" userId="ef9552ec-aefb-41a8-b5dc-da3bc3517f69" providerId="ADAL" clId="{E58305E9-5A8C-4BD2-BC25-1BDFBD205165}" dt="2025-10-22T15:31:27.682" v="1421" actId="20577"/>
        <pc:sldMkLst>
          <pc:docMk/>
          <pc:sldMk cId="2155229045" sldId="619"/>
        </pc:sldMkLst>
      </pc:sldChg>
      <pc:sldChg chg="modSp mod">
        <pc:chgData name="Elizabeth Pekas" userId="ef9552ec-aefb-41a8-b5dc-da3bc3517f69" providerId="ADAL" clId="{E58305E9-5A8C-4BD2-BC25-1BDFBD205165}" dt="2025-10-22T15:35:26.515" v="1487" actId="20577"/>
        <pc:sldMkLst>
          <pc:docMk/>
          <pc:sldMk cId="2735849160" sldId="620"/>
        </pc:sldMkLst>
      </pc:sldChg>
      <pc:sldChg chg="modSp mod">
        <pc:chgData name="Elizabeth Pekas" userId="ef9552ec-aefb-41a8-b5dc-da3bc3517f69" providerId="ADAL" clId="{E58305E9-5A8C-4BD2-BC25-1BDFBD205165}" dt="2025-10-22T15:38:43.949" v="1604" actId="20577"/>
        <pc:sldMkLst>
          <pc:docMk/>
          <pc:sldMk cId="1863660119" sldId="621"/>
        </pc:sldMkLst>
      </pc:sldChg>
      <pc:sldChg chg="modSp mod">
        <pc:chgData name="Elizabeth Pekas" userId="ef9552ec-aefb-41a8-b5dc-da3bc3517f69" providerId="ADAL" clId="{E58305E9-5A8C-4BD2-BC25-1BDFBD205165}" dt="2025-10-22T15:38:46.038" v="1605"/>
        <pc:sldMkLst>
          <pc:docMk/>
          <pc:sldMk cId="453407080" sldId="622"/>
        </pc:sldMkLst>
      </pc:sldChg>
      <pc:sldChg chg="modSp mod">
        <pc:chgData name="Elizabeth Pekas" userId="ef9552ec-aefb-41a8-b5dc-da3bc3517f69" providerId="ADAL" clId="{E58305E9-5A8C-4BD2-BC25-1BDFBD205165}" dt="2025-10-22T15:40:35.050" v="1654" actId="6549"/>
        <pc:sldMkLst>
          <pc:docMk/>
          <pc:sldMk cId="2705778636" sldId="624"/>
        </pc:sldMkLst>
      </pc:sldChg>
      <pc:sldChg chg="modSp mod">
        <pc:chgData name="Elizabeth Pekas" userId="ef9552ec-aefb-41a8-b5dc-da3bc3517f69" providerId="ADAL" clId="{E58305E9-5A8C-4BD2-BC25-1BDFBD205165}" dt="2025-10-22T15:42:54.004" v="1711" actId="20577"/>
        <pc:sldMkLst>
          <pc:docMk/>
          <pc:sldMk cId="2386683764" sldId="625"/>
        </pc:sldMkLst>
      </pc:sldChg>
      <pc:sldChg chg="addSp delSp modSp mod">
        <pc:chgData name="Elizabeth Pekas" userId="ef9552ec-aefb-41a8-b5dc-da3bc3517f69" providerId="ADAL" clId="{E58305E9-5A8C-4BD2-BC25-1BDFBD205165}" dt="2025-11-25T19:57:38.046" v="6296" actId="20577"/>
        <pc:sldMkLst>
          <pc:docMk/>
          <pc:sldMk cId="2984104764" sldId="626"/>
        </pc:sldMkLst>
        <pc:spChg chg="add mod">
          <ac:chgData name="Elizabeth Pekas" userId="ef9552ec-aefb-41a8-b5dc-da3bc3517f69" providerId="ADAL" clId="{E58305E9-5A8C-4BD2-BC25-1BDFBD205165}" dt="2025-11-25T19:57:38.046" v="6296" actId="20577"/>
          <ac:spMkLst>
            <pc:docMk/>
            <pc:sldMk cId="2984104764" sldId="626"/>
            <ac:spMk id="9" creationId="{7690C9B4-8EF2-EB72-7349-136602CF93B1}"/>
          </ac:spMkLst>
        </pc:spChg>
        <pc:picChg chg="add mod">
          <ac:chgData name="Elizabeth Pekas" userId="ef9552ec-aefb-41a8-b5dc-da3bc3517f69" providerId="ADAL" clId="{E58305E9-5A8C-4BD2-BC25-1BDFBD205165}" dt="2025-11-25T18:03:01.571" v="4882" actId="14100"/>
          <ac:picMkLst>
            <pc:docMk/>
            <pc:sldMk cId="2984104764" sldId="626"/>
            <ac:picMk id="8" creationId="{88775974-6043-F1C4-A798-7E89B9C7AFD1}"/>
          </ac:picMkLst>
        </pc:picChg>
      </pc:sldChg>
      <pc:sldChg chg="addSp delSp modSp mod">
        <pc:chgData name="Elizabeth Pekas" userId="ef9552ec-aefb-41a8-b5dc-da3bc3517f69" providerId="ADAL" clId="{E58305E9-5A8C-4BD2-BC25-1BDFBD205165}" dt="2025-11-25T19:57:06.669" v="6261" actId="20577"/>
        <pc:sldMkLst>
          <pc:docMk/>
          <pc:sldMk cId="563684892" sldId="627"/>
        </pc:sldMkLst>
        <pc:spChg chg="mod">
          <ac:chgData name="Elizabeth Pekas" userId="ef9552ec-aefb-41a8-b5dc-da3bc3517f69" providerId="ADAL" clId="{E58305E9-5A8C-4BD2-BC25-1BDFBD205165}" dt="2025-11-25T19:57:06.669" v="6261" actId="20577"/>
          <ac:spMkLst>
            <pc:docMk/>
            <pc:sldMk cId="563684892" sldId="627"/>
            <ac:spMk id="2" creationId="{7E8DCC79-C577-6A84-6EFF-27538D48CF27}"/>
          </ac:spMkLst>
        </pc:spChg>
        <pc:picChg chg="add mod">
          <ac:chgData name="Elizabeth Pekas" userId="ef9552ec-aefb-41a8-b5dc-da3bc3517f69" providerId="ADAL" clId="{E58305E9-5A8C-4BD2-BC25-1BDFBD205165}" dt="2025-11-25T18:01:29.097" v="4865" actId="1076"/>
          <ac:picMkLst>
            <pc:docMk/>
            <pc:sldMk cId="563684892" sldId="627"/>
            <ac:picMk id="8" creationId="{2F138163-16D5-CE61-D142-129316F3CCF7}"/>
          </ac:picMkLst>
        </pc:picChg>
      </pc:sldChg>
      <pc:sldChg chg="addSp delSp modSp mod">
        <pc:chgData name="Elizabeth Pekas" userId="ef9552ec-aefb-41a8-b5dc-da3bc3517f69" providerId="ADAL" clId="{E58305E9-5A8C-4BD2-BC25-1BDFBD205165}" dt="2025-11-25T19:58:02.528" v="6336" actId="20577"/>
        <pc:sldMkLst>
          <pc:docMk/>
          <pc:sldMk cId="3933097127" sldId="628"/>
        </pc:sldMkLst>
        <pc:spChg chg="add mod">
          <ac:chgData name="Elizabeth Pekas" userId="ef9552ec-aefb-41a8-b5dc-da3bc3517f69" providerId="ADAL" clId="{E58305E9-5A8C-4BD2-BC25-1BDFBD205165}" dt="2025-11-25T19:58:02.528" v="6336" actId="20577"/>
          <ac:spMkLst>
            <pc:docMk/>
            <pc:sldMk cId="3933097127" sldId="628"/>
            <ac:spMk id="9" creationId="{84B41434-D4F6-AC02-B025-BAF52B740840}"/>
          </ac:spMkLst>
        </pc:spChg>
        <pc:picChg chg="add mod">
          <ac:chgData name="Elizabeth Pekas" userId="ef9552ec-aefb-41a8-b5dc-da3bc3517f69" providerId="ADAL" clId="{E58305E9-5A8C-4BD2-BC25-1BDFBD205165}" dt="2025-11-25T18:04:17.212" v="4894" actId="14100"/>
          <ac:picMkLst>
            <pc:docMk/>
            <pc:sldMk cId="3933097127" sldId="628"/>
            <ac:picMk id="8" creationId="{28DBDC50-FFBA-B56C-AACD-6823B2E5E9D1}"/>
          </ac:picMkLst>
        </pc:picChg>
      </pc:sldChg>
      <pc:sldChg chg="addSp delSp modSp mod">
        <pc:chgData name="Elizabeth Pekas" userId="ef9552ec-aefb-41a8-b5dc-da3bc3517f69" providerId="ADAL" clId="{E58305E9-5A8C-4BD2-BC25-1BDFBD205165}" dt="2025-11-25T19:58:17.394" v="6364" actId="20577"/>
        <pc:sldMkLst>
          <pc:docMk/>
          <pc:sldMk cId="645898497" sldId="629"/>
        </pc:sldMkLst>
        <pc:spChg chg="add mod">
          <ac:chgData name="Elizabeth Pekas" userId="ef9552ec-aefb-41a8-b5dc-da3bc3517f69" providerId="ADAL" clId="{E58305E9-5A8C-4BD2-BC25-1BDFBD205165}" dt="2025-11-25T19:58:17.394" v="6364" actId="20577"/>
          <ac:spMkLst>
            <pc:docMk/>
            <pc:sldMk cId="645898497" sldId="629"/>
            <ac:spMk id="12" creationId="{2698498F-32D5-93FE-D510-7C357EFB2D03}"/>
          </ac:spMkLst>
        </pc:spChg>
        <pc:picChg chg="add mod">
          <ac:chgData name="Elizabeth Pekas" userId="ef9552ec-aefb-41a8-b5dc-da3bc3517f69" providerId="ADAL" clId="{E58305E9-5A8C-4BD2-BC25-1BDFBD205165}" dt="2025-11-25T18:04:59.632" v="4906" actId="14100"/>
          <ac:picMkLst>
            <pc:docMk/>
            <pc:sldMk cId="645898497" sldId="629"/>
            <ac:picMk id="8" creationId="{E2C7FAAA-9F18-B28E-3EE1-3F7AC1EA09C7}"/>
          </ac:picMkLst>
        </pc:picChg>
      </pc:sldChg>
      <pc:sldChg chg="modSp mod">
        <pc:chgData name="Elizabeth Pekas" userId="ef9552ec-aefb-41a8-b5dc-da3bc3517f69" providerId="ADAL" clId="{E58305E9-5A8C-4BD2-BC25-1BDFBD205165}" dt="2025-10-22T15:43:48.951" v="1799" actId="20577"/>
        <pc:sldMkLst>
          <pc:docMk/>
          <pc:sldMk cId="3374330754" sldId="630"/>
        </pc:sldMkLst>
      </pc:sldChg>
      <pc:sldChg chg="modSp mod">
        <pc:chgData name="Elizabeth Pekas" userId="ef9552ec-aefb-41a8-b5dc-da3bc3517f69" providerId="ADAL" clId="{E58305E9-5A8C-4BD2-BC25-1BDFBD205165}" dt="2025-10-22T15:42:19.107" v="1674" actId="20577"/>
        <pc:sldMkLst>
          <pc:docMk/>
          <pc:sldMk cId="3204545855" sldId="631"/>
        </pc:sldMkLst>
      </pc:sldChg>
      <pc:sldChg chg="modSp mod">
        <pc:chgData name="Elizabeth Pekas" userId="ef9552ec-aefb-41a8-b5dc-da3bc3517f69" providerId="ADAL" clId="{E58305E9-5A8C-4BD2-BC25-1BDFBD205165}" dt="2025-11-07T18:43:35.480" v="3806" actId="20577"/>
        <pc:sldMkLst>
          <pc:docMk/>
          <pc:sldMk cId="632736986" sldId="633"/>
        </pc:sldMkLst>
      </pc:sldChg>
      <pc:sldChg chg="addSp delSp modSp mod">
        <pc:chgData name="Elizabeth Pekas" userId="ef9552ec-aefb-41a8-b5dc-da3bc3517f69" providerId="ADAL" clId="{E58305E9-5A8C-4BD2-BC25-1BDFBD205165}" dt="2025-11-25T19:54:41.170" v="6018" actId="1035"/>
        <pc:sldMkLst>
          <pc:docMk/>
          <pc:sldMk cId="2122089404" sldId="634"/>
        </pc:sldMkLst>
        <pc:spChg chg="mod">
          <ac:chgData name="Elizabeth Pekas" userId="ef9552ec-aefb-41a8-b5dc-da3bc3517f69" providerId="ADAL" clId="{E58305E9-5A8C-4BD2-BC25-1BDFBD205165}" dt="2025-11-25T19:54:41.170" v="6018" actId="1035"/>
          <ac:spMkLst>
            <pc:docMk/>
            <pc:sldMk cId="2122089404" sldId="634"/>
            <ac:spMk id="2" creationId="{15142A89-A943-0AAF-0580-A09EDE493C90}"/>
          </ac:spMkLst>
        </pc:spChg>
        <pc:picChg chg="add mod">
          <ac:chgData name="Elizabeth Pekas" userId="ef9552ec-aefb-41a8-b5dc-da3bc3517f69" providerId="ADAL" clId="{E58305E9-5A8C-4BD2-BC25-1BDFBD205165}" dt="2025-11-25T17:20:50.061" v="4468" actId="1076"/>
          <ac:picMkLst>
            <pc:docMk/>
            <pc:sldMk cId="2122089404" sldId="634"/>
            <ac:picMk id="6" creationId="{58A5EFB8-4934-D828-E94D-A5E9E66CECF0}"/>
          </ac:picMkLst>
        </pc:picChg>
      </pc:sldChg>
      <pc:sldChg chg="modSp mod">
        <pc:chgData name="Elizabeth Pekas" userId="ef9552ec-aefb-41a8-b5dc-da3bc3517f69" providerId="ADAL" clId="{E58305E9-5A8C-4BD2-BC25-1BDFBD205165}" dt="2025-10-22T15:46:48.208" v="1836" actId="20577"/>
        <pc:sldMkLst>
          <pc:docMk/>
          <pc:sldMk cId="2321227393" sldId="636"/>
        </pc:sldMkLst>
      </pc:sldChg>
      <pc:sldChg chg="modSp mod">
        <pc:chgData name="Elizabeth Pekas" userId="ef9552ec-aefb-41a8-b5dc-da3bc3517f69" providerId="ADAL" clId="{E58305E9-5A8C-4BD2-BC25-1BDFBD205165}" dt="2025-11-07T17:49:40.956" v="3800" actId="20577"/>
        <pc:sldMkLst>
          <pc:docMk/>
          <pc:sldMk cId="154353321" sldId="650"/>
        </pc:sldMkLst>
      </pc:sldChg>
      <pc:sldChg chg="modSp mod">
        <pc:chgData name="Elizabeth Pekas" userId="ef9552ec-aefb-41a8-b5dc-da3bc3517f69" providerId="ADAL" clId="{E58305E9-5A8C-4BD2-BC25-1BDFBD205165}" dt="2025-11-25T19:44:40.659" v="5218" actId="20577"/>
        <pc:sldMkLst>
          <pc:docMk/>
          <pc:sldMk cId="1586209618" sldId="653"/>
        </pc:sldMkLst>
        <pc:spChg chg="mod">
          <ac:chgData name="Elizabeth Pekas" userId="ef9552ec-aefb-41a8-b5dc-da3bc3517f69" providerId="ADAL" clId="{E58305E9-5A8C-4BD2-BC25-1BDFBD205165}" dt="2025-11-25T19:44:40.659" v="5218" actId="20577"/>
          <ac:spMkLst>
            <pc:docMk/>
            <pc:sldMk cId="1586209618" sldId="653"/>
            <ac:spMk id="2" creationId="{4BAD8928-EABE-D0FF-952F-CAA3FF194A14}"/>
          </ac:spMkLst>
        </pc:spChg>
      </pc:sldChg>
      <pc:sldChg chg="addSp delSp modSp mod">
        <pc:chgData name="Elizabeth Pekas" userId="ef9552ec-aefb-41a8-b5dc-da3bc3517f69" providerId="ADAL" clId="{E58305E9-5A8C-4BD2-BC25-1BDFBD205165}" dt="2025-11-25T19:45:15.331" v="5257" actId="1035"/>
        <pc:sldMkLst>
          <pc:docMk/>
          <pc:sldMk cId="337490" sldId="654"/>
        </pc:sldMkLst>
        <pc:spChg chg="add mod">
          <ac:chgData name="Elizabeth Pekas" userId="ef9552ec-aefb-41a8-b5dc-da3bc3517f69" providerId="ADAL" clId="{E58305E9-5A8C-4BD2-BC25-1BDFBD205165}" dt="2025-11-25T19:45:15.331" v="5257" actId="1035"/>
          <ac:spMkLst>
            <pc:docMk/>
            <pc:sldMk cId="337490" sldId="654"/>
            <ac:spMk id="3" creationId="{F74531C4-C5FC-165C-86CB-C01526209187}"/>
          </ac:spMkLst>
        </pc:spChg>
        <pc:picChg chg="add mod">
          <ac:chgData name="Elizabeth Pekas" userId="ef9552ec-aefb-41a8-b5dc-da3bc3517f69" providerId="ADAL" clId="{E58305E9-5A8C-4BD2-BC25-1BDFBD205165}" dt="2025-11-25T17:47:38.598" v="4589" actId="14100"/>
          <ac:picMkLst>
            <pc:docMk/>
            <pc:sldMk cId="337490" sldId="654"/>
            <ac:picMk id="7" creationId="{2525B7C8-3180-AB6F-54DC-E960B6C32FC6}"/>
          </ac:picMkLst>
        </pc:picChg>
        <pc:picChg chg="add mod">
          <ac:chgData name="Elizabeth Pekas" userId="ef9552ec-aefb-41a8-b5dc-da3bc3517f69" providerId="ADAL" clId="{E58305E9-5A8C-4BD2-BC25-1BDFBD205165}" dt="2025-11-25T17:48:00.358" v="4593" actId="14100"/>
          <ac:picMkLst>
            <pc:docMk/>
            <pc:sldMk cId="337490" sldId="654"/>
            <ac:picMk id="12" creationId="{B43AD4FE-AD90-DC31-054D-AD66CCD51ADA}"/>
          </ac:picMkLst>
        </pc:picChg>
      </pc:sldChg>
      <pc:sldChg chg="addSp delSp modSp mod">
        <pc:chgData name="Elizabeth Pekas" userId="ef9552ec-aefb-41a8-b5dc-da3bc3517f69" providerId="ADAL" clId="{E58305E9-5A8C-4BD2-BC25-1BDFBD205165}" dt="2025-11-25T19:45:37.188" v="5310" actId="1035"/>
        <pc:sldMkLst>
          <pc:docMk/>
          <pc:sldMk cId="2738715554" sldId="655"/>
        </pc:sldMkLst>
        <pc:spChg chg="add mod">
          <ac:chgData name="Elizabeth Pekas" userId="ef9552ec-aefb-41a8-b5dc-da3bc3517f69" providerId="ADAL" clId="{E58305E9-5A8C-4BD2-BC25-1BDFBD205165}" dt="2025-11-25T19:45:37.188" v="5310" actId="1035"/>
          <ac:spMkLst>
            <pc:docMk/>
            <pc:sldMk cId="2738715554" sldId="655"/>
            <ac:spMk id="3" creationId="{7480D6DD-BF68-D431-DE00-2B84D26CD3EC}"/>
          </ac:spMkLst>
        </pc:spChg>
        <pc:picChg chg="add mod">
          <ac:chgData name="Elizabeth Pekas" userId="ef9552ec-aefb-41a8-b5dc-da3bc3517f69" providerId="ADAL" clId="{E58305E9-5A8C-4BD2-BC25-1BDFBD205165}" dt="2025-11-25T17:49:07.528" v="4608" actId="1076"/>
          <ac:picMkLst>
            <pc:docMk/>
            <pc:sldMk cId="2738715554" sldId="655"/>
            <ac:picMk id="9" creationId="{0987EB1B-E20E-7000-3A19-1EA9ED0EB0DE}"/>
          </ac:picMkLst>
        </pc:picChg>
      </pc:sldChg>
      <pc:sldChg chg="addSp delSp modSp mod">
        <pc:chgData name="Elizabeth Pekas" userId="ef9552ec-aefb-41a8-b5dc-da3bc3517f69" providerId="ADAL" clId="{E58305E9-5A8C-4BD2-BC25-1BDFBD205165}" dt="2025-11-25T19:46:11.821" v="5360" actId="1036"/>
        <pc:sldMkLst>
          <pc:docMk/>
          <pc:sldMk cId="1590272763" sldId="656"/>
        </pc:sldMkLst>
        <pc:spChg chg="add mod">
          <ac:chgData name="Elizabeth Pekas" userId="ef9552ec-aefb-41a8-b5dc-da3bc3517f69" providerId="ADAL" clId="{E58305E9-5A8C-4BD2-BC25-1BDFBD205165}" dt="2025-11-25T19:46:11.821" v="5360" actId="1036"/>
          <ac:spMkLst>
            <pc:docMk/>
            <pc:sldMk cId="1590272763" sldId="656"/>
            <ac:spMk id="3" creationId="{41D8E707-52F2-01CA-7272-C1751CE6F45E}"/>
          </ac:spMkLst>
        </pc:spChg>
        <pc:picChg chg="add mod">
          <ac:chgData name="Elizabeth Pekas" userId="ef9552ec-aefb-41a8-b5dc-da3bc3517f69" providerId="ADAL" clId="{E58305E9-5A8C-4BD2-BC25-1BDFBD205165}" dt="2025-11-25T19:46:08.628" v="5344" actId="14100"/>
          <ac:picMkLst>
            <pc:docMk/>
            <pc:sldMk cId="1590272763" sldId="656"/>
            <ac:picMk id="7" creationId="{AC27A41D-99C3-04B0-0C7E-5CA58B9DD0B5}"/>
          </ac:picMkLst>
        </pc:picChg>
      </pc:sldChg>
      <pc:sldChg chg="addSp delSp modSp mod">
        <pc:chgData name="Elizabeth Pekas" userId="ef9552ec-aefb-41a8-b5dc-da3bc3517f69" providerId="ADAL" clId="{E58305E9-5A8C-4BD2-BC25-1BDFBD205165}" dt="2025-11-25T19:46:55.892" v="5390" actId="20577"/>
        <pc:sldMkLst>
          <pc:docMk/>
          <pc:sldMk cId="1238722296" sldId="657"/>
        </pc:sldMkLst>
        <pc:spChg chg="add mod">
          <ac:chgData name="Elizabeth Pekas" userId="ef9552ec-aefb-41a8-b5dc-da3bc3517f69" providerId="ADAL" clId="{E58305E9-5A8C-4BD2-BC25-1BDFBD205165}" dt="2025-11-25T19:46:55.892" v="5390" actId="20577"/>
          <ac:spMkLst>
            <pc:docMk/>
            <pc:sldMk cId="1238722296" sldId="657"/>
            <ac:spMk id="9" creationId="{5113EDF0-F358-7DFC-A772-2AB126A6059E}"/>
          </ac:spMkLst>
        </pc:spChg>
        <pc:picChg chg="add mod">
          <ac:chgData name="Elizabeth Pekas" userId="ef9552ec-aefb-41a8-b5dc-da3bc3517f69" providerId="ADAL" clId="{E58305E9-5A8C-4BD2-BC25-1BDFBD205165}" dt="2025-11-25T17:51:14.456" v="4639" actId="1076"/>
          <ac:picMkLst>
            <pc:docMk/>
            <pc:sldMk cId="1238722296" sldId="657"/>
            <ac:picMk id="8" creationId="{3098A4AC-D537-EDA1-8B48-EE79D96E47A6}"/>
          </ac:picMkLst>
        </pc:picChg>
      </pc:sldChg>
      <pc:sldChg chg="addSp delSp modSp mod">
        <pc:chgData name="Elizabeth Pekas" userId="ef9552ec-aefb-41a8-b5dc-da3bc3517f69" providerId="ADAL" clId="{E58305E9-5A8C-4BD2-BC25-1BDFBD205165}" dt="2025-11-25T19:47:04.699" v="5402" actId="20577"/>
        <pc:sldMkLst>
          <pc:docMk/>
          <pc:sldMk cId="2316043398" sldId="658"/>
        </pc:sldMkLst>
        <pc:spChg chg="add mod">
          <ac:chgData name="Elizabeth Pekas" userId="ef9552ec-aefb-41a8-b5dc-da3bc3517f69" providerId="ADAL" clId="{E58305E9-5A8C-4BD2-BC25-1BDFBD205165}" dt="2025-11-25T19:47:04.699" v="5402" actId="20577"/>
          <ac:spMkLst>
            <pc:docMk/>
            <pc:sldMk cId="2316043398" sldId="658"/>
            <ac:spMk id="9" creationId="{E6E13B75-1078-CB18-BC02-14DEA55326B9}"/>
          </ac:spMkLst>
        </pc:spChg>
        <pc:picChg chg="add mod">
          <ac:chgData name="Elizabeth Pekas" userId="ef9552ec-aefb-41a8-b5dc-da3bc3517f69" providerId="ADAL" clId="{E58305E9-5A8C-4BD2-BC25-1BDFBD205165}" dt="2025-11-25T17:51:47.948" v="4644" actId="1076"/>
          <ac:picMkLst>
            <pc:docMk/>
            <pc:sldMk cId="2316043398" sldId="658"/>
            <ac:picMk id="8" creationId="{B1DA2975-0079-89C4-0A83-EFB210BFE67C}"/>
          </ac:picMkLst>
        </pc:picChg>
      </pc:sldChg>
      <pc:sldChg chg="addSp delSp modSp mod">
        <pc:chgData name="Elizabeth Pekas" userId="ef9552ec-aefb-41a8-b5dc-da3bc3517f69" providerId="ADAL" clId="{E58305E9-5A8C-4BD2-BC25-1BDFBD205165}" dt="2025-11-25T19:47:10.600" v="5406" actId="20577"/>
        <pc:sldMkLst>
          <pc:docMk/>
          <pc:sldMk cId="4153290065" sldId="659"/>
        </pc:sldMkLst>
        <pc:spChg chg="add mod">
          <ac:chgData name="Elizabeth Pekas" userId="ef9552ec-aefb-41a8-b5dc-da3bc3517f69" providerId="ADAL" clId="{E58305E9-5A8C-4BD2-BC25-1BDFBD205165}" dt="2025-11-25T19:47:10.600" v="5406" actId="20577"/>
          <ac:spMkLst>
            <pc:docMk/>
            <pc:sldMk cId="4153290065" sldId="659"/>
            <ac:spMk id="9" creationId="{92F2A8F0-D72C-8E12-92BC-9F2B56734964}"/>
          </ac:spMkLst>
        </pc:spChg>
        <pc:picChg chg="add mod">
          <ac:chgData name="Elizabeth Pekas" userId="ef9552ec-aefb-41a8-b5dc-da3bc3517f69" providerId="ADAL" clId="{E58305E9-5A8C-4BD2-BC25-1BDFBD205165}" dt="2025-11-25T17:52:20.642" v="4649" actId="1076"/>
          <ac:picMkLst>
            <pc:docMk/>
            <pc:sldMk cId="4153290065" sldId="659"/>
            <ac:picMk id="8" creationId="{DFD62F85-D2FB-9F90-7DF0-7116463D0527}"/>
          </ac:picMkLst>
        </pc:picChg>
      </pc:sldChg>
      <pc:sldChg chg="modSp mod">
        <pc:chgData name="Elizabeth Pekas" userId="ef9552ec-aefb-41a8-b5dc-da3bc3517f69" providerId="ADAL" clId="{E58305E9-5A8C-4BD2-BC25-1BDFBD205165}" dt="2025-11-06T17:58:23.474" v="2453" actId="20577"/>
        <pc:sldMkLst>
          <pc:docMk/>
          <pc:sldMk cId="870465380" sldId="674"/>
        </pc:sldMkLst>
      </pc:sldChg>
      <pc:sldChg chg="modSp mod">
        <pc:chgData name="Elizabeth Pekas" userId="ef9552ec-aefb-41a8-b5dc-da3bc3517f69" providerId="ADAL" clId="{E58305E9-5A8C-4BD2-BC25-1BDFBD205165}" dt="2025-12-05T22:57:59.633" v="6592" actId="6549"/>
        <pc:sldMkLst>
          <pc:docMk/>
          <pc:sldMk cId="2769208967" sldId="676"/>
        </pc:sldMkLst>
        <pc:spChg chg="mod">
          <ac:chgData name="Elizabeth Pekas" userId="ef9552ec-aefb-41a8-b5dc-da3bc3517f69" providerId="ADAL" clId="{E58305E9-5A8C-4BD2-BC25-1BDFBD205165}" dt="2025-12-05T22:57:59.633" v="6592" actId="6549"/>
          <ac:spMkLst>
            <pc:docMk/>
            <pc:sldMk cId="2769208967" sldId="676"/>
            <ac:spMk id="3" creationId="{A5F1A608-4809-522E-EC5B-2BE42F626ECF}"/>
          </ac:spMkLst>
        </pc:spChg>
      </pc:sldChg>
      <pc:sldChg chg="modSp mod">
        <pc:chgData name="Elizabeth Pekas" userId="ef9552ec-aefb-41a8-b5dc-da3bc3517f69" providerId="ADAL" clId="{E58305E9-5A8C-4BD2-BC25-1BDFBD205165}" dt="2025-11-17T16:54:47.949" v="4176" actId="6549"/>
        <pc:sldMkLst>
          <pc:docMk/>
          <pc:sldMk cId="941604057" sldId="677"/>
        </pc:sldMkLst>
        <pc:spChg chg="mod">
          <ac:chgData name="Elizabeth Pekas" userId="ef9552ec-aefb-41a8-b5dc-da3bc3517f69" providerId="ADAL" clId="{E58305E9-5A8C-4BD2-BC25-1BDFBD205165}" dt="2025-11-17T16:54:47.949" v="4176" actId="6549"/>
          <ac:spMkLst>
            <pc:docMk/>
            <pc:sldMk cId="941604057" sldId="677"/>
            <ac:spMk id="3" creationId="{DC60B97C-D2D9-A56F-218C-B28BD876D41E}"/>
          </ac:spMkLst>
        </pc:spChg>
      </pc:sldChg>
      <pc:sldChg chg="modSp mod">
        <pc:chgData name="Elizabeth Pekas" userId="ef9552ec-aefb-41a8-b5dc-da3bc3517f69" providerId="ADAL" clId="{E58305E9-5A8C-4BD2-BC25-1BDFBD205165}" dt="2025-11-06T17:59:46.510" v="2454" actId="20577"/>
        <pc:sldMkLst>
          <pc:docMk/>
          <pc:sldMk cId="1162594960" sldId="679"/>
        </pc:sldMkLst>
      </pc:sldChg>
      <pc:sldChg chg="addSp delSp modSp mod">
        <pc:chgData name="Elizabeth Pekas" userId="ef9552ec-aefb-41a8-b5dc-da3bc3517f69" providerId="ADAL" clId="{E58305E9-5A8C-4BD2-BC25-1BDFBD205165}" dt="2025-11-25T19:54:46.567" v="6022" actId="20577"/>
        <pc:sldMkLst>
          <pc:docMk/>
          <pc:sldMk cId="757558510" sldId="681"/>
        </pc:sldMkLst>
        <pc:spChg chg="add mod">
          <ac:chgData name="Elizabeth Pekas" userId="ef9552ec-aefb-41a8-b5dc-da3bc3517f69" providerId="ADAL" clId="{E58305E9-5A8C-4BD2-BC25-1BDFBD205165}" dt="2025-11-25T19:54:46.567" v="6022" actId="20577"/>
          <ac:spMkLst>
            <pc:docMk/>
            <pc:sldMk cId="757558510" sldId="681"/>
            <ac:spMk id="8" creationId="{04375621-E39C-D69A-DAB8-C5B71CF14DF4}"/>
          </ac:spMkLst>
        </pc:spChg>
        <pc:picChg chg="add mod">
          <ac:chgData name="Elizabeth Pekas" userId="ef9552ec-aefb-41a8-b5dc-da3bc3517f69" providerId="ADAL" clId="{E58305E9-5A8C-4BD2-BC25-1BDFBD205165}" dt="2025-11-25T17:30:32.340" v="4476" actId="1076"/>
          <ac:picMkLst>
            <pc:docMk/>
            <pc:sldMk cId="757558510" sldId="681"/>
            <ac:picMk id="6" creationId="{12410087-C12C-9576-12AF-590211B499BE}"/>
          </ac:picMkLst>
        </pc:picChg>
      </pc:sldChg>
      <pc:sldChg chg="addSp delSp modSp mod">
        <pc:chgData name="Elizabeth Pekas" userId="ef9552ec-aefb-41a8-b5dc-da3bc3517f69" providerId="ADAL" clId="{E58305E9-5A8C-4BD2-BC25-1BDFBD205165}" dt="2025-11-25T19:55:12.051" v="6050" actId="20577"/>
        <pc:sldMkLst>
          <pc:docMk/>
          <pc:sldMk cId="508578552" sldId="682"/>
        </pc:sldMkLst>
        <pc:spChg chg="add mod">
          <ac:chgData name="Elizabeth Pekas" userId="ef9552ec-aefb-41a8-b5dc-da3bc3517f69" providerId="ADAL" clId="{E58305E9-5A8C-4BD2-BC25-1BDFBD205165}" dt="2025-11-25T19:55:12.051" v="6050" actId="20577"/>
          <ac:spMkLst>
            <pc:docMk/>
            <pc:sldMk cId="508578552" sldId="682"/>
            <ac:spMk id="8" creationId="{4EF96204-54C8-7F82-C279-49581F925978}"/>
          </ac:spMkLst>
        </pc:spChg>
        <pc:picChg chg="add mod">
          <ac:chgData name="Elizabeth Pekas" userId="ef9552ec-aefb-41a8-b5dc-da3bc3517f69" providerId="ADAL" clId="{E58305E9-5A8C-4BD2-BC25-1BDFBD205165}" dt="2025-11-25T17:32:23.736" v="4496" actId="1076"/>
          <ac:picMkLst>
            <pc:docMk/>
            <pc:sldMk cId="508578552" sldId="682"/>
            <ac:picMk id="7" creationId="{65784D27-77F7-7C69-5AEB-8207F0D5DC49}"/>
          </ac:picMkLst>
        </pc:picChg>
      </pc:sldChg>
      <pc:sldChg chg="addSp delSp modSp mod">
        <pc:chgData name="Elizabeth Pekas" userId="ef9552ec-aefb-41a8-b5dc-da3bc3517f69" providerId="ADAL" clId="{E58305E9-5A8C-4BD2-BC25-1BDFBD205165}" dt="2025-11-25T19:55:25.393" v="6079" actId="20577"/>
        <pc:sldMkLst>
          <pc:docMk/>
          <pc:sldMk cId="3167431647" sldId="683"/>
        </pc:sldMkLst>
        <pc:spChg chg="add mod">
          <ac:chgData name="Elizabeth Pekas" userId="ef9552ec-aefb-41a8-b5dc-da3bc3517f69" providerId="ADAL" clId="{E58305E9-5A8C-4BD2-BC25-1BDFBD205165}" dt="2025-11-25T19:55:25.393" v="6079" actId="20577"/>
          <ac:spMkLst>
            <pc:docMk/>
            <pc:sldMk cId="3167431647" sldId="683"/>
            <ac:spMk id="8" creationId="{0DC350CD-C321-9F28-3D2F-ACCB482A928E}"/>
          </ac:spMkLst>
        </pc:spChg>
        <pc:picChg chg="add mod">
          <ac:chgData name="Elizabeth Pekas" userId="ef9552ec-aefb-41a8-b5dc-da3bc3517f69" providerId="ADAL" clId="{E58305E9-5A8C-4BD2-BC25-1BDFBD205165}" dt="2025-11-25T17:31:56.660" v="4491" actId="1076"/>
          <ac:picMkLst>
            <pc:docMk/>
            <pc:sldMk cId="3167431647" sldId="683"/>
            <ac:picMk id="7" creationId="{6D2D6AC4-006D-7903-382A-E355DC1D1D85}"/>
          </ac:picMkLst>
        </pc:picChg>
      </pc:sldChg>
      <pc:sldChg chg="addSp delSp modSp mod">
        <pc:chgData name="Elizabeth Pekas" userId="ef9552ec-aefb-41a8-b5dc-da3bc3517f69" providerId="ADAL" clId="{E58305E9-5A8C-4BD2-BC25-1BDFBD205165}" dt="2025-11-25T19:55:17.609" v="6054" actId="20577"/>
        <pc:sldMkLst>
          <pc:docMk/>
          <pc:sldMk cId="3211237214" sldId="684"/>
        </pc:sldMkLst>
        <pc:spChg chg="add mod">
          <ac:chgData name="Elizabeth Pekas" userId="ef9552ec-aefb-41a8-b5dc-da3bc3517f69" providerId="ADAL" clId="{E58305E9-5A8C-4BD2-BC25-1BDFBD205165}" dt="2025-11-25T19:55:17.609" v="6054" actId="20577"/>
          <ac:spMkLst>
            <pc:docMk/>
            <pc:sldMk cId="3211237214" sldId="684"/>
            <ac:spMk id="7" creationId="{03E05CDE-F7FA-DB14-8624-0BCBA219544A}"/>
          </ac:spMkLst>
        </pc:spChg>
        <pc:picChg chg="add mod">
          <ac:chgData name="Elizabeth Pekas" userId="ef9552ec-aefb-41a8-b5dc-da3bc3517f69" providerId="ADAL" clId="{E58305E9-5A8C-4BD2-BC25-1BDFBD205165}" dt="2025-11-25T17:32:42.634" v="4501" actId="1076"/>
          <ac:picMkLst>
            <pc:docMk/>
            <pc:sldMk cId="3211237214" sldId="684"/>
            <ac:picMk id="6" creationId="{22283C27-6FEB-3126-3FBC-F22BF54F11EC}"/>
          </ac:picMkLst>
        </pc:picChg>
      </pc:sldChg>
      <pc:sldChg chg="addSp delSp modSp mod">
        <pc:chgData name="Elizabeth Pekas" userId="ef9552ec-aefb-41a8-b5dc-da3bc3517f69" providerId="ADAL" clId="{E58305E9-5A8C-4BD2-BC25-1BDFBD205165}" dt="2025-11-25T19:55:32.685" v="6083" actId="20577"/>
        <pc:sldMkLst>
          <pc:docMk/>
          <pc:sldMk cId="1453689949" sldId="686"/>
        </pc:sldMkLst>
        <pc:spChg chg="add mod">
          <ac:chgData name="Elizabeth Pekas" userId="ef9552ec-aefb-41a8-b5dc-da3bc3517f69" providerId="ADAL" clId="{E58305E9-5A8C-4BD2-BC25-1BDFBD205165}" dt="2025-11-25T19:55:32.685" v="6083" actId="20577"/>
          <ac:spMkLst>
            <pc:docMk/>
            <pc:sldMk cId="1453689949" sldId="686"/>
            <ac:spMk id="9" creationId="{550469E9-94FD-8CC3-2178-DFF1D79AE474}"/>
          </ac:spMkLst>
        </pc:spChg>
        <pc:picChg chg="add mod">
          <ac:chgData name="Elizabeth Pekas" userId="ef9552ec-aefb-41a8-b5dc-da3bc3517f69" providerId="ADAL" clId="{E58305E9-5A8C-4BD2-BC25-1BDFBD205165}" dt="2025-11-25T17:33:19.114" v="4506" actId="1076"/>
          <ac:picMkLst>
            <pc:docMk/>
            <pc:sldMk cId="1453689949" sldId="686"/>
            <ac:picMk id="7" creationId="{EA2EFCAA-48B5-BE81-3DFE-4A652E559AD5}"/>
          </ac:picMkLst>
        </pc:picChg>
      </pc:sldChg>
      <pc:sldChg chg="addSp delSp modSp mod">
        <pc:chgData name="Elizabeth Pekas" userId="ef9552ec-aefb-41a8-b5dc-da3bc3517f69" providerId="ADAL" clId="{E58305E9-5A8C-4BD2-BC25-1BDFBD205165}" dt="2025-11-25T19:55:51.890" v="6111" actId="20577"/>
        <pc:sldMkLst>
          <pc:docMk/>
          <pc:sldMk cId="1880346536" sldId="687"/>
        </pc:sldMkLst>
        <pc:spChg chg="add mod">
          <ac:chgData name="Elizabeth Pekas" userId="ef9552ec-aefb-41a8-b5dc-da3bc3517f69" providerId="ADAL" clId="{E58305E9-5A8C-4BD2-BC25-1BDFBD205165}" dt="2025-11-25T19:55:51.890" v="6111" actId="20577"/>
          <ac:spMkLst>
            <pc:docMk/>
            <pc:sldMk cId="1880346536" sldId="687"/>
            <ac:spMk id="8" creationId="{16E81B7D-222E-D659-EDBE-CEB3883AC99E}"/>
          </ac:spMkLst>
        </pc:spChg>
        <pc:picChg chg="add mod">
          <ac:chgData name="Elizabeth Pekas" userId="ef9552ec-aefb-41a8-b5dc-da3bc3517f69" providerId="ADAL" clId="{E58305E9-5A8C-4BD2-BC25-1BDFBD205165}" dt="2025-11-25T19:55:49.111" v="6107" actId="1035"/>
          <ac:picMkLst>
            <pc:docMk/>
            <pc:sldMk cId="1880346536" sldId="687"/>
            <ac:picMk id="7" creationId="{CFFFA07C-48A8-2DE9-859F-57813423D53B}"/>
          </ac:picMkLst>
        </pc:picChg>
      </pc:sldChg>
      <pc:sldChg chg="modSp mod">
        <pc:chgData name="Elizabeth Pekas" userId="ef9552ec-aefb-41a8-b5dc-da3bc3517f69" providerId="ADAL" clId="{E58305E9-5A8C-4BD2-BC25-1BDFBD205165}" dt="2025-10-22T15:47:48.688" v="1907" actId="20577"/>
        <pc:sldMkLst>
          <pc:docMk/>
          <pc:sldMk cId="1900976796" sldId="688"/>
        </pc:sldMkLst>
      </pc:sldChg>
      <pc:sldChg chg="modSp mod">
        <pc:chgData name="Elizabeth Pekas" userId="ef9552ec-aefb-41a8-b5dc-da3bc3517f69" providerId="ADAL" clId="{E58305E9-5A8C-4BD2-BC25-1BDFBD205165}" dt="2025-10-22T15:48:52.494" v="1960" actId="20577"/>
        <pc:sldMkLst>
          <pc:docMk/>
          <pc:sldMk cId="1842765950" sldId="689"/>
        </pc:sldMkLst>
      </pc:sldChg>
      <pc:sldChg chg="modSp mod">
        <pc:chgData name="Elizabeth Pekas" userId="ef9552ec-aefb-41a8-b5dc-da3bc3517f69" providerId="ADAL" clId="{E58305E9-5A8C-4BD2-BC25-1BDFBD205165}" dt="2025-10-22T15:49:42.166" v="1989" actId="20577"/>
        <pc:sldMkLst>
          <pc:docMk/>
          <pc:sldMk cId="3351734678" sldId="690"/>
        </pc:sldMkLst>
      </pc:sldChg>
      <pc:sldChg chg="modSp mod">
        <pc:chgData name="Elizabeth Pekas" userId="ef9552ec-aefb-41a8-b5dc-da3bc3517f69" providerId="ADAL" clId="{E58305E9-5A8C-4BD2-BC25-1BDFBD205165}" dt="2025-10-22T15:50:56.775" v="2041" actId="20578"/>
        <pc:sldMkLst>
          <pc:docMk/>
          <pc:sldMk cId="2841059469" sldId="691"/>
        </pc:sldMkLst>
      </pc:sldChg>
      <pc:sldChg chg="modSp mod">
        <pc:chgData name="Elizabeth Pekas" userId="ef9552ec-aefb-41a8-b5dc-da3bc3517f69" providerId="ADAL" clId="{E58305E9-5A8C-4BD2-BC25-1BDFBD205165}" dt="2025-10-22T15:52:11.755" v="2092" actId="20577"/>
        <pc:sldMkLst>
          <pc:docMk/>
          <pc:sldMk cId="2140328392" sldId="692"/>
        </pc:sldMkLst>
      </pc:sldChg>
      <pc:sldChg chg="modSp mod">
        <pc:chgData name="Elizabeth Pekas" userId="ef9552ec-aefb-41a8-b5dc-da3bc3517f69" providerId="ADAL" clId="{E58305E9-5A8C-4BD2-BC25-1BDFBD205165}" dt="2025-10-22T15:52:42.496" v="2112" actId="6549"/>
        <pc:sldMkLst>
          <pc:docMk/>
          <pc:sldMk cId="2946839685" sldId="693"/>
        </pc:sldMkLst>
      </pc:sldChg>
      <pc:sldChg chg="modSp mod">
        <pc:chgData name="Elizabeth Pekas" userId="ef9552ec-aefb-41a8-b5dc-da3bc3517f69" providerId="ADAL" clId="{E58305E9-5A8C-4BD2-BC25-1BDFBD205165}" dt="2025-10-22T15:54:47.138" v="2227" actId="20577"/>
        <pc:sldMkLst>
          <pc:docMk/>
          <pc:sldMk cId="3670123805" sldId="694"/>
        </pc:sldMkLst>
      </pc:sldChg>
      <pc:sldChg chg="modSp mod">
        <pc:chgData name="Elizabeth Pekas" userId="ef9552ec-aefb-41a8-b5dc-da3bc3517f69" providerId="ADAL" clId="{E58305E9-5A8C-4BD2-BC25-1BDFBD205165}" dt="2025-10-22T15:56:52.778" v="2291" actId="27636"/>
        <pc:sldMkLst>
          <pc:docMk/>
          <pc:sldMk cId="4095698514" sldId="695"/>
        </pc:sldMkLst>
      </pc:sldChg>
      <pc:sldChg chg="addSp delSp modSp mod">
        <pc:chgData name="Elizabeth Pekas" userId="ef9552ec-aefb-41a8-b5dc-da3bc3517f69" providerId="ADAL" clId="{E58305E9-5A8C-4BD2-BC25-1BDFBD205165}" dt="2025-11-25T20:00:02.003" v="6524" actId="1035"/>
        <pc:sldMkLst>
          <pc:docMk/>
          <pc:sldMk cId="1499681772" sldId="696"/>
        </pc:sldMkLst>
        <pc:spChg chg="mod">
          <ac:chgData name="Elizabeth Pekas" userId="ef9552ec-aefb-41a8-b5dc-da3bc3517f69" providerId="ADAL" clId="{E58305E9-5A8C-4BD2-BC25-1BDFBD205165}" dt="2025-11-25T20:00:02.003" v="6524" actId="1035"/>
          <ac:spMkLst>
            <pc:docMk/>
            <pc:sldMk cId="1499681772" sldId="696"/>
            <ac:spMk id="2" creationId="{5E4C6FA2-146D-DAF1-4375-2B36C5AE8687}"/>
          </ac:spMkLst>
        </pc:spChg>
        <pc:picChg chg="add mod">
          <ac:chgData name="Elizabeth Pekas" userId="ef9552ec-aefb-41a8-b5dc-da3bc3517f69" providerId="ADAL" clId="{E58305E9-5A8C-4BD2-BC25-1BDFBD205165}" dt="2025-11-25T19:59:43.066" v="6480" actId="1035"/>
          <ac:picMkLst>
            <pc:docMk/>
            <pc:sldMk cId="1499681772" sldId="696"/>
            <ac:picMk id="8" creationId="{5C87932D-792A-B967-A5AB-E903419926EF}"/>
          </ac:picMkLst>
        </pc:picChg>
        <pc:picChg chg="add mod">
          <ac:chgData name="Elizabeth Pekas" userId="ef9552ec-aefb-41a8-b5dc-da3bc3517f69" providerId="ADAL" clId="{E58305E9-5A8C-4BD2-BC25-1BDFBD205165}" dt="2025-11-25T19:59:44.168" v="6486" actId="1035"/>
          <ac:picMkLst>
            <pc:docMk/>
            <pc:sldMk cId="1499681772" sldId="696"/>
            <ac:picMk id="12" creationId="{BAE03F8E-11F9-4C2E-8BD3-11C2AA37D17D}"/>
          </ac:picMkLst>
        </pc:picChg>
      </pc:sldChg>
      <pc:sldChg chg="modSp mod">
        <pc:chgData name="Elizabeth Pekas" userId="ef9552ec-aefb-41a8-b5dc-da3bc3517f69" providerId="ADAL" clId="{E58305E9-5A8C-4BD2-BC25-1BDFBD205165}" dt="2025-11-17T16:55:48.863" v="4184" actId="20577"/>
        <pc:sldMkLst>
          <pc:docMk/>
          <pc:sldMk cId="1153946817" sldId="720"/>
        </pc:sldMkLst>
        <pc:spChg chg="mod">
          <ac:chgData name="Elizabeth Pekas" userId="ef9552ec-aefb-41a8-b5dc-da3bc3517f69" providerId="ADAL" clId="{E58305E9-5A8C-4BD2-BC25-1BDFBD205165}" dt="2025-11-17T16:55:48.863" v="4184" actId="20577"/>
          <ac:spMkLst>
            <pc:docMk/>
            <pc:sldMk cId="1153946817" sldId="720"/>
            <ac:spMk id="3" creationId="{030CE012-1C8E-9CC9-F10F-B23A1C53FC46}"/>
          </ac:spMkLst>
        </pc:spChg>
      </pc:sldChg>
      <pc:sldChg chg="addSp delSp modSp mod">
        <pc:chgData name="Elizabeth Pekas" userId="ef9552ec-aefb-41a8-b5dc-da3bc3517f69" providerId="ADAL" clId="{E58305E9-5A8C-4BD2-BC25-1BDFBD205165}" dt="2025-11-25T19:58:35.778" v="6393" actId="1035"/>
        <pc:sldMkLst>
          <pc:docMk/>
          <pc:sldMk cId="1947416068" sldId="737"/>
        </pc:sldMkLst>
        <pc:spChg chg="mod">
          <ac:chgData name="Elizabeth Pekas" userId="ef9552ec-aefb-41a8-b5dc-da3bc3517f69" providerId="ADAL" clId="{E58305E9-5A8C-4BD2-BC25-1BDFBD205165}" dt="2025-11-25T19:58:35.778" v="6393" actId="1035"/>
          <ac:spMkLst>
            <pc:docMk/>
            <pc:sldMk cId="1947416068" sldId="737"/>
            <ac:spMk id="2" creationId="{0B293DE2-83F5-94D7-1CFD-12B19A4AD482}"/>
          </ac:spMkLst>
        </pc:spChg>
        <pc:picChg chg="add mod">
          <ac:chgData name="Elizabeth Pekas" userId="ef9552ec-aefb-41a8-b5dc-da3bc3517f69" providerId="ADAL" clId="{E58305E9-5A8C-4BD2-BC25-1BDFBD205165}" dt="2025-11-25T18:05:50.408" v="4933" actId="1036"/>
          <ac:picMkLst>
            <pc:docMk/>
            <pc:sldMk cId="1947416068" sldId="737"/>
            <ac:picMk id="8" creationId="{DC6A80E5-CEE3-14A0-6C6D-4308310DFBCF}"/>
          </ac:picMkLst>
        </pc:picChg>
      </pc:sldChg>
      <pc:sldChg chg="modSp mod">
        <pc:chgData name="Elizabeth Pekas" userId="ef9552ec-aefb-41a8-b5dc-da3bc3517f69" providerId="ADAL" clId="{E58305E9-5A8C-4BD2-BC25-1BDFBD205165}" dt="2025-10-22T15:05:27.619" v="912" actId="20577"/>
        <pc:sldMkLst>
          <pc:docMk/>
          <pc:sldMk cId="1798942901" sldId="738"/>
        </pc:sldMkLst>
      </pc:sldChg>
      <pc:sldChg chg="addSp delSp modSp mod">
        <pc:chgData name="Elizabeth Pekas" userId="ef9552ec-aefb-41a8-b5dc-da3bc3517f69" providerId="ADAL" clId="{E58305E9-5A8C-4BD2-BC25-1BDFBD205165}" dt="2025-11-25T19:50:53.619" v="5694" actId="20577"/>
        <pc:sldMkLst>
          <pc:docMk/>
          <pc:sldMk cId="1174420514" sldId="739"/>
        </pc:sldMkLst>
        <pc:spChg chg="add mod">
          <ac:chgData name="Elizabeth Pekas" userId="ef9552ec-aefb-41a8-b5dc-da3bc3517f69" providerId="ADAL" clId="{E58305E9-5A8C-4BD2-BC25-1BDFBD205165}" dt="2025-11-25T19:50:53.619" v="5694" actId="20577"/>
          <ac:spMkLst>
            <pc:docMk/>
            <pc:sldMk cId="1174420514" sldId="739"/>
            <ac:spMk id="8" creationId="{E123E0F4-19E9-74F4-5ABD-7431DDE1CBFF}"/>
          </ac:spMkLst>
        </pc:spChg>
      </pc:sldChg>
      <pc:sldChg chg="modSp mod">
        <pc:chgData name="Elizabeth Pekas" userId="ef9552ec-aefb-41a8-b5dc-da3bc3517f69" providerId="ADAL" clId="{E58305E9-5A8C-4BD2-BC25-1BDFBD205165}" dt="2025-12-05T22:56:44.306" v="6584" actId="20577"/>
        <pc:sldMkLst>
          <pc:docMk/>
          <pc:sldMk cId="1517533317" sldId="741"/>
        </pc:sldMkLst>
        <pc:spChg chg="mod">
          <ac:chgData name="Elizabeth Pekas" userId="ef9552ec-aefb-41a8-b5dc-da3bc3517f69" providerId="ADAL" clId="{E58305E9-5A8C-4BD2-BC25-1BDFBD205165}" dt="2025-12-05T22:56:44.306" v="6584" actId="20577"/>
          <ac:spMkLst>
            <pc:docMk/>
            <pc:sldMk cId="1517533317" sldId="741"/>
            <ac:spMk id="3" creationId="{97CC3E7D-39DA-F48B-1B2A-AE58EC1A53CF}"/>
          </ac:spMkLst>
        </pc:spChg>
      </pc:sldChg>
      <pc:sldChg chg="modSp mod">
        <pc:chgData name="Elizabeth Pekas" userId="ef9552ec-aefb-41a8-b5dc-da3bc3517f69" providerId="ADAL" clId="{E58305E9-5A8C-4BD2-BC25-1BDFBD205165}" dt="2025-11-07T18:40:38.718" v="3804" actId="20577"/>
        <pc:sldMkLst>
          <pc:docMk/>
          <pc:sldMk cId="2410133839" sldId="743"/>
        </pc:sldMkLst>
      </pc:sldChg>
      <pc:sldChg chg="modSp mod">
        <pc:chgData name="Elizabeth Pekas" userId="ef9552ec-aefb-41a8-b5dc-da3bc3517f69" providerId="ADAL" clId="{E58305E9-5A8C-4BD2-BC25-1BDFBD205165}" dt="2025-11-07T18:47:36.282" v="3807" actId="20577"/>
        <pc:sldMkLst>
          <pc:docMk/>
          <pc:sldMk cId="647865451" sldId="746"/>
        </pc:sldMkLst>
      </pc:sldChg>
      <pc:sldChg chg="modSp mod">
        <pc:chgData name="Elizabeth Pekas" userId="ef9552ec-aefb-41a8-b5dc-da3bc3517f69" providerId="ADAL" clId="{E58305E9-5A8C-4BD2-BC25-1BDFBD205165}" dt="2025-11-07T19:08:50.792" v="3809" actId="20577"/>
        <pc:sldMkLst>
          <pc:docMk/>
          <pc:sldMk cId="3632672842" sldId="757"/>
        </pc:sldMkLst>
      </pc:sldChg>
      <pc:sldChg chg="modSp mod">
        <pc:chgData name="Elizabeth Pekas" userId="ef9552ec-aefb-41a8-b5dc-da3bc3517f69" providerId="ADAL" clId="{E58305E9-5A8C-4BD2-BC25-1BDFBD205165}" dt="2025-11-07T19:15:48.180" v="3810" actId="20577"/>
        <pc:sldMkLst>
          <pc:docMk/>
          <pc:sldMk cId="1382270882" sldId="759"/>
        </pc:sldMkLst>
      </pc:sldChg>
      <pc:sldChg chg="addSp delSp modSp mod">
        <pc:chgData name="Elizabeth Pekas" userId="ef9552ec-aefb-41a8-b5dc-da3bc3517f69" providerId="ADAL" clId="{E58305E9-5A8C-4BD2-BC25-1BDFBD205165}" dt="2025-11-25T19:47:54.223" v="5459" actId="20577"/>
        <pc:sldMkLst>
          <pc:docMk/>
          <pc:sldMk cId="1039439637" sldId="763"/>
        </pc:sldMkLst>
        <pc:spChg chg="add mod">
          <ac:chgData name="Elizabeth Pekas" userId="ef9552ec-aefb-41a8-b5dc-da3bc3517f69" providerId="ADAL" clId="{E58305E9-5A8C-4BD2-BC25-1BDFBD205165}" dt="2025-11-25T19:47:54.223" v="5459" actId="20577"/>
          <ac:spMkLst>
            <pc:docMk/>
            <pc:sldMk cId="1039439637" sldId="763"/>
            <ac:spMk id="8" creationId="{F2633A07-445D-A819-F3B0-FC1B8285C177}"/>
          </ac:spMkLst>
        </pc:spChg>
        <pc:picChg chg="add mod">
          <ac:chgData name="Elizabeth Pekas" userId="ef9552ec-aefb-41a8-b5dc-da3bc3517f69" providerId="ADAL" clId="{E58305E9-5A8C-4BD2-BC25-1BDFBD205165}" dt="2025-11-25T16:51:56.054" v="4232" actId="1076"/>
          <ac:picMkLst>
            <pc:docMk/>
            <pc:sldMk cId="1039439637" sldId="763"/>
            <ac:picMk id="6" creationId="{25720376-5C20-85D4-88ED-7550E5DE5D62}"/>
          </ac:picMkLst>
        </pc:picChg>
      </pc:sldChg>
      <pc:sldChg chg="addSp delSp modSp mod">
        <pc:chgData name="Elizabeth Pekas" userId="ef9552ec-aefb-41a8-b5dc-da3bc3517f69" providerId="ADAL" clId="{E58305E9-5A8C-4BD2-BC25-1BDFBD205165}" dt="2025-11-25T19:48:00.130" v="5463" actId="20577"/>
        <pc:sldMkLst>
          <pc:docMk/>
          <pc:sldMk cId="3452115231" sldId="764"/>
        </pc:sldMkLst>
        <pc:spChg chg="add mod">
          <ac:chgData name="Elizabeth Pekas" userId="ef9552ec-aefb-41a8-b5dc-da3bc3517f69" providerId="ADAL" clId="{E58305E9-5A8C-4BD2-BC25-1BDFBD205165}" dt="2025-11-25T19:48:00.130" v="5463" actId="20577"/>
          <ac:spMkLst>
            <pc:docMk/>
            <pc:sldMk cId="3452115231" sldId="764"/>
            <ac:spMk id="9" creationId="{3B843280-0865-CC0B-3B38-ABFA870CD5E6}"/>
          </ac:spMkLst>
        </pc:spChg>
        <pc:picChg chg="add mod">
          <ac:chgData name="Elizabeth Pekas" userId="ef9552ec-aefb-41a8-b5dc-da3bc3517f69" providerId="ADAL" clId="{E58305E9-5A8C-4BD2-BC25-1BDFBD205165}" dt="2025-11-25T16:57:44.188" v="4236" actId="14100"/>
          <ac:picMkLst>
            <pc:docMk/>
            <pc:sldMk cId="3452115231" sldId="764"/>
            <ac:picMk id="6" creationId="{709AC608-D41D-0067-D776-1422A35E7281}"/>
          </ac:picMkLst>
        </pc:picChg>
        <pc:picChg chg="add mod">
          <ac:chgData name="Elizabeth Pekas" userId="ef9552ec-aefb-41a8-b5dc-da3bc3517f69" providerId="ADAL" clId="{E58305E9-5A8C-4BD2-BC25-1BDFBD205165}" dt="2025-11-25T16:58:10.277" v="4240" actId="14100"/>
          <ac:picMkLst>
            <pc:docMk/>
            <pc:sldMk cId="3452115231" sldId="764"/>
            <ac:picMk id="8" creationId="{59EA3FFE-75EE-8B74-5964-3DFD03AA208F}"/>
          </ac:picMkLst>
        </pc:picChg>
      </pc:sldChg>
      <pc:sldChg chg="addSp delSp modSp mod">
        <pc:chgData name="Elizabeth Pekas" userId="ef9552ec-aefb-41a8-b5dc-da3bc3517f69" providerId="ADAL" clId="{E58305E9-5A8C-4BD2-BC25-1BDFBD205165}" dt="2025-11-25T19:48:11.831" v="5471" actId="20577"/>
        <pc:sldMkLst>
          <pc:docMk/>
          <pc:sldMk cId="1907657638" sldId="765"/>
        </pc:sldMkLst>
        <pc:spChg chg="add mod">
          <ac:chgData name="Elizabeth Pekas" userId="ef9552ec-aefb-41a8-b5dc-da3bc3517f69" providerId="ADAL" clId="{E58305E9-5A8C-4BD2-BC25-1BDFBD205165}" dt="2025-11-25T19:48:11.831" v="5471" actId="20577"/>
          <ac:spMkLst>
            <pc:docMk/>
            <pc:sldMk cId="1907657638" sldId="765"/>
            <ac:spMk id="8" creationId="{B260BA49-267B-8725-5CAD-F677A5B91FF4}"/>
          </ac:spMkLst>
        </pc:spChg>
        <pc:picChg chg="add mod">
          <ac:chgData name="Elizabeth Pekas" userId="ef9552ec-aefb-41a8-b5dc-da3bc3517f69" providerId="ADAL" clId="{E58305E9-5A8C-4BD2-BC25-1BDFBD205165}" dt="2025-11-25T19:48:08.603" v="5467" actId="14100"/>
          <ac:picMkLst>
            <pc:docMk/>
            <pc:sldMk cId="1907657638" sldId="765"/>
            <ac:picMk id="7" creationId="{F61CDE14-B1EC-C9E6-A2DE-D9E6FB4C0FCD}"/>
          </ac:picMkLst>
        </pc:picChg>
      </pc:sldChg>
      <pc:sldChg chg="addSp delSp modSp mod">
        <pc:chgData name="Elizabeth Pekas" userId="ef9552ec-aefb-41a8-b5dc-da3bc3517f69" providerId="ADAL" clId="{E58305E9-5A8C-4BD2-BC25-1BDFBD205165}" dt="2025-11-25T19:48:18.570" v="5475" actId="20577"/>
        <pc:sldMkLst>
          <pc:docMk/>
          <pc:sldMk cId="4151083054" sldId="766"/>
        </pc:sldMkLst>
        <pc:spChg chg="add mod">
          <ac:chgData name="Elizabeth Pekas" userId="ef9552ec-aefb-41a8-b5dc-da3bc3517f69" providerId="ADAL" clId="{E58305E9-5A8C-4BD2-BC25-1BDFBD205165}" dt="2025-11-25T19:48:18.570" v="5475" actId="20577"/>
          <ac:spMkLst>
            <pc:docMk/>
            <pc:sldMk cId="4151083054" sldId="766"/>
            <ac:spMk id="8" creationId="{56B4FCA0-1657-A3E0-6F98-1EFDB37185B4}"/>
          </ac:spMkLst>
        </pc:spChg>
        <pc:picChg chg="add mod">
          <ac:chgData name="Elizabeth Pekas" userId="ef9552ec-aefb-41a8-b5dc-da3bc3517f69" providerId="ADAL" clId="{E58305E9-5A8C-4BD2-BC25-1BDFBD205165}" dt="2025-11-25T17:00:09.675" v="4258" actId="1076"/>
          <ac:picMkLst>
            <pc:docMk/>
            <pc:sldMk cId="4151083054" sldId="766"/>
            <ac:picMk id="7" creationId="{59531680-CC88-9BB8-ACC3-C9A5A32AB98B}"/>
          </ac:picMkLst>
        </pc:picChg>
      </pc:sldChg>
      <pc:sldChg chg="addSp delSp modSp mod">
        <pc:chgData name="Elizabeth Pekas" userId="ef9552ec-aefb-41a8-b5dc-da3bc3517f69" providerId="ADAL" clId="{E58305E9-5A8C-4BD2-BC25-1BDFBD205165}" dt="2025-11-25T19:48:27.146" v="5483" actId="20577"/>
        <pc:sldMkLst>
          <pc:docMk/>
          <pc:sldMk cId="1938987008" sldId="767"/>
        </pc:sldMkLst>
        <pc:spChg chg="add mod">
          <ac:chgData name="Elizabeth Pekas" userId="ef9552ec-aefb-41a8-b5dc-da3bc3517f69" providerId="ADAL" clId="{E58305E9-5A8C-4BD2-BC25-1BDFBD205165}" dt="2025-11-25T19:48:27.146" v="5483" actId="20577"/>
          <ac:spMkLst>
            <pc:docMk/>
            <pc:sldMk cId="1938987008" sldId="767"/>
            <ac:spMk id="8" creationId="{62A7E1A9-E2C6-C11F-102B-CC9FF6155F4D}"/>
          </ac:spMkLst>
        </pc:spChg>
        <pc:picChg chg="add mod">
          <ac:chgData name="Elizabeth Pekas" userId="ef9552ec-aefb-41a8-b5dc-da3bc3517f69" providerId="ADAL" clId="{E58305E9-5A8C-4BD2-BC25-1BDFBD205165}" dt="2025-11-25T17:00:57.479" v="4268" actId="1076"/>
          <ac:picMkLst>
            <pc:docMk/>
            <pc:sldMk cId="1938987008" sldId="767"/>
            <ac:picMk id="7" creationId="{4E7CAC60-B5F4-C625-FCA7-DF771822DF02}"/>
          </ac:picMkLst>
        </pc:picChg>
      </pc:sldChg>
      <pc:sldChg chg="addSp delSp modSp mod">
        <pc:chgData name="Elizabeth Pekas" userId="ef9552ec-aefb-41a8-b5dc-da3bc3517f69" providerId="ADAL" clId="{E58305E9-5A8C-4BD2-BC25-1BDFBD205165}" dt="2025-11-25T19:48:33.536" v="5495" actId="20577"/>
        <pc:sldMkLst>
          <pc:docMk/>
          <pc:sldMk cId="1729450193" sldId="768"/>
        </pc:sldMkLst>
        <pc:spChg chg="add mod">
          <ac:chgData name="Elizabeth Pekas" userId="ef9552ec-aefb-41a8-b5dc-da3bc3517f69" providerId="ADAL" clId="{E58305E9-5A8C-4BD2-BC25-1BDFBD205165}" dt="2025-11-25T19:48:33.536" v="5495" actId="20577"/>
          <ac:spMkLst>
            <pc:docMk/>
            <pc:sldMk cId="1729450193" sldId="768"/>
            <ac:spMk id="11" creationId="{E3E0B93E-8AE7-9C62-D94D-EF38A2465D01}"/>
          </ac:spMkLst>
        </pc:spChg>
        <pc:picChg chg="add mod">
          <ac:chgData name="Elizabeth Pekas" userId="ef9552ec-aefb-41a8-b5dc-da3bc3517f69" providerId="ADAL" clId="{E58305E9-5A8C-4BD2-BC25-1BDFBD205165}" dt="2025-11-25T17:02:22.593" v="4275" actId="1076"/>
          <ac:picMkLst>
            <pc:docMk/>
            <pc:sldMk cId="1729450193" sldId="768"/>
            <ac:picMk id="7" creationId="{1B714D34-EC56-1D46-0E4F-2A0268FFF165}"/>
          </ac:picMkLst>
        </pc:picChg>
        <pc:picChg chg="add mod">
          <ac:chgData name="Elizabeth Pekas" userId="ef9552ec-aefb-41a8-b5dc-da3bc3517f69" providerId="ADAL" clId="{E58305E9-5A8C-4BD2-BC25-1BDFBD205165}" dt="2025-11-25T17:02:23.750" v="4280" actId="1037"/>
          <ac:picMkLst>
            <pc:docMk/>
            <pc:sldMk cId="1729450193" sldId="768"/>
            <ac:picMk id="10" creationId="{726D1559-8C93-3569-BF8A-F259AE73D190}"/>
          </ac:picMkLst>
        </pc:picChg>
      </pc:sldChg>
      <pc:sldChg chg="addSp delSp modSp mod">
        <pc:chgData name="Elizabeth Pekas" userId="ef9552ec-aefb-41a8-b5dc-da3bc3517f69" providerId="ADAL" clId="{E58305E9-5A8C-4BD2-BC25-1BDFBD205165}" dt="2025-11-25T20:00:08.885" v="6528" actId="20577"/>
        <pc:sldMkLst>
          <pc:docMk/>
          <pc:sldMk cId="2973510394" sldId="769"/>
        </pc:sldMkLst>
        <pc:spChg chg="add mod">
          <ac:chgData name="Elizabeth Pekas" userId="ef9552ec-aefb-41a8-b5dc-da3bc3517f69" providerId="ADAL" clId="{E58305E9-5A8C-4BD2-BC25-1BDFBD205165}" dt="2025-11-25T20:00:08.885" v="6528" actId="20577"/>
          <ac:spMkLst>
            <pc:docMk/>
            <pc:sldMk cId="2973510394" sldId="769"/>
            <ac:spMk id="8" creationId="{4709A0F7-C1EE-7451-28BD-4F31EA1E52BD}"/>
          </ac:spMkLst>
        </pc:spChg>
        <pc:picChg chg="add mod">
          <ac:chgData name="Elizabeth Pekas" userId="ef9552ec-aefb-41a8-b5dc-da3bc3517f69" providerId="ADAL" clId="{E58305E9-5A8C-4BD2-BC25-1BDFBD205165}" dt="2025-11-25T18:11:36.241" v="4987" actId="1076"/>
          <ac:picMkLst>
            <pc:docMk/>
            <pc:sldMk cId="2973510394" sldId="769"/>
            <ac:picMk id="6" creationId="{435B616F-6AE3-94CB-5CFC-F3936D2AD53D}"/>
          </ac:picMkLst>
        </pc:picChg>
      </pc:sldChg>
      <pc:sldChg chg="addSp delSp modSp mod">
        <pc:chgData name="Elizabeth Pekas" userId="ef9552ec-aefb-41a8-b5dc-da3bc3517f69" providerId="ADAL" clId="{E58305E9-5A8C-4BD2-BC25-1BDFBD205165}" dt="2025-11-25T19:47:46.745" v="5447" actId="1035"/>
        <pc:sldMkLst>
          <pc:docMk/>
          <pc:sldMk cId="1614422024" sldId="770"/>
        </pc:sldMkLst>
        <pc:spChg chg="mod">
          <ac:chgData name="Elizabeth Pekas" userId="ef9552ec-aefb-41a8-b5dc-da3bc3517f69" providerId="ADAL" clId="{E58305E9-5A8C-4BD2-BC25-1BDFBD205165}" dt="2025-11-25T19:47:46.745" v="5447" actId="1035"/>
          <ac:spMkLst>
            <pc:docMk/>
            <pc:sldMk cId="1614422024" sldId="770"/>
            <ac:spMk id="6" creationId="{B41AB748-325B-FD30-64F9-41E1C1BA5838}"/>
          </ac:spMkLst>
        </pc:spChg>
        <pc:picChg chg="add mod">
          <ac:chgData name="Elizabeth Pekas" userId="ef9552ec-aefb-41a8-b5dc-da3bc3517f69" providerId="ADAL" clId="{E58305E9-5A8C-4BD2-BC25-1BDFBD205165}" dt="2025-11-25T19:47:37.670" v="5408" actId="1076"/>
          <ac:picMkLst>
            <pc:docMk/>
            <pc:sldMk cId="1614422024" sldId="770"/>
            <ac:picMk id="7" creationId="{79CF7714-0E37-9B8B-8698-34E71CCDD6F8}"/>
          </ac:picMkLst>
        </pc:picChg>
      </pc:sldChg>
      <pc:sldChg chg="addSp delSp modSp mod">
        <pc:chgData name="Elizabeth Pekas" userId="ef9552ec-aefb-41a8-b5dc-da3bc3517f69" providerId="ADAL" clId="{E58305E9-5A8C-4BD2-BC25-1BDFBD205165}" dt="2025-11-25T19:44:02.786" v="5175" actId="20577"/>
        <pc:sldMkLst>
          <pc:docMk/>
          <pc:sldMk cId="57738682" sldId="771"/>
        </pc:sldMkLst>
        <pc:spChg chg="add mod">
          <ac:chgData name="Elizabeth Pekas" userId="ef9552ec-aefb-41a8-b5dc-da3bc3517f69" providerId="ADAL" clId="{E58305E9-5A8C-4BD2-BC25-1BDFBD205165}" dt="2025-11-25T19:44:02.786" v="5175" actId="20577"/>
          <ac:spMkLst>
            <pc:docMk/>
            <pc:sldMk cId="57738682" sldId="771"/>
            <ac:spMk id="3" creationId="{9FF1626A-5E7F-564A-013C-697AA3044B5B}"/>
          </ac:spMkLst>
        </pc:spChg>
      </pc:sldChg>
      <pc:sldChg chg="addSp delSp modSp mod">
        <pc:chgData name="Elizabeth Pekas" userId="ef9552ec-aefb-41a8-b5dc-da3bc3517f69" providerId="ADAL" clId="{E58305E9-5A8C-4BD2-BC25-1BDFBD205165}" dt="2025-11-25T19:45:23.458" v="5271" actId="20577"/>
        <pc:sldMkLst>
          <pc:docMk/>
          <pc:sldMk cId="294151252" sldId="772"/>
        </pc:sldMkLst>
        <pc:spChg chg="add mod">
          <ac:chgData name="Elizabeth Pekas" userId="ef9552ec-aefb-41a8-b5dc-da3bc3517f69" providerId="ADAL" clId="{E58305E9-5A8C-4BD2-BC25-1BDFBD205165}" dt="2025-11-25T19:45:23.458" v="5271" actId="20577"/>
          <ac:spMkLst>
            <pc:docMk/>
            <pc:sldMk cId="294151252" sldId="772"/>
            <ac:spMk id="14" creationId="{9E7E0017-8850-B85D-40FF-4B1042014D37}"/>
          </ac:spMkLst>
        </pc:spChg>
        <pc:picChg chg="add mod">
          <ac:chgData name="Elizabeth Pekas" userId="ef9552ec-aefb-41a8-b5dc-da3bc3517f69" providerId="ADAL" clId="{E58305E9-5A8C-4BD2-BC25-1BDFBD205165}" dt="2025-11-25T17:48:26.031" v="4599" actId="14100"/>
          <ac:picMkLst>
            <pc:docMk/>
            <pc:sldMk cId="294151252" sldId="772"/>
            <ac:picMk id="9" creationId="{CA6BBEE4-9381-FDA8-D976-519732484405}"/>
          </ac:picMkLst>
        </pc:picChg>
        <pc:picChg chg="add mod">
          <ac:chgData name="Elizabeth Pekas" userId="ef9552ec-aefb-41a8-b5dc-da3bc3517f69" providerId="ADAL" clId="{E58305E9-5A8C-4BD2-BC25-1BDFBD205165}" dt="2025-11-25T17:48:43.902" v="4603" actId="14100"/>
          <ac:picMkLst>
            <pc:docMk/>
            <pc:sldMk cId="294151252" sldId="772"/>
            <ac:picMk id="13" creationId="{04D03026-167E-7FF2-BF5B-92B12C9750FA}"/>
          </ac:picMkLst>
        </pc:picChg>
      </pc:sldChg>
      <pc:sldChg chg="addSp delSp modSp mod">
        <pc:chgData name="Elizabeth Pekas" userId="ef9552ec-aefb-41a8-b5dc-da3bc3517f69" providerId="ADAL" clId="{E58305E9-5A8C-4BD2-BC25-1BDFBD205165}" dt="2025-11-25T19:46:29.955" v="5380" actId="478"/>
        <pc:sldMkLst>
          <pc:docMk/>
          <pc:sldMk cId="1415108630" sldId="774"/>
        </pc:sldMkLst>
        <pc:spChg chg="add mod">
          <ac:chgData name="Elizabeth Pekas" userId="ef9552ec-aefb-41a8-b5dc-da3bc3517f69" providerId="ADAL" clId="{E58305E9-5A8C-4BD2-BC25-1BDFBD205165}" dt="2025-11-25T19:46:17.790" v="5374" actId="20577"/>
          <ac:spMkLst>
            <pc:docMk/>
            <pc:sldMk cId="1415108630" sldId="774"/>
            <ac:spMk id="10" creationId="{36CC33D5-EA2C-617F-50C6-60A6228AE1E9}"/>
          </ac:spMkLst>
        </pc:spChg>
        <pc:picChg chg="add mod">
          <ac:chgData name="Elizabeth Pekas" userId="ef9552ec-aefb-41a8-b5dc-da3bc3517f69" providerId="ADAL" clId="{E58305E9-5A8C-4BD2-BC25-1BDFBD205165}" dt="2025-11-25T17:50:12.820" v="4623" actId="14100"/>
          <ac:picMkLst>
            <pc:docMk/>
            <pc:sldMk cId="1415108630" sldId="774"/>
            <ac:picMk id="9" creationId="{2C0A7233-9879-7E77-E71C-975D7D27E85B}"/>
          </ac:picMkLst>
        </pc:picChg>
      </pc:sldChg>
      <pc:sldChg chg="addSp delSp modSp mod">
        <pc:chgData name="Elizabeth Pekas" userId="ef9552ec-aefb-41a8-b5dc-da3bc3517f69" providerId="ADAL" clId="{E58305E9-5A8C-4BD2-BC25-1BDFBD205165}" dt="2025-11-25T19:46:32.960" v="5382" actId="478"/>
        <pc:sldMkLst>
          <pc:docMk/>
          <pc:sldMk cId="2180264613" sldId="775"/>
        </pc:sldMkLst>
        <pc:spChg chg="add mod">
          <ac:chgData name="Elizabeth Pekas" userId="ef9552ec-aefb-41a8-b5dc-da3bc3517f69" providerId="ADAL" clId="{E58305E9-5A8C-4BD2-BC25-1BDFBD205165}" dt="2025-11-25T19:46:22.056" v="5376"/>
          <ac:spMkLst>
            <pc:docMk/>
            <pc:sldMk cId="2180264613" sldId="775"/>
            <ac:spMk id="10" creationId="{E99F2CF7-C97A-104C-3EC6-03D6D693C433}"/>
          </ac:spMkLst>
        </pc:spChg>
        <pc:picChg chg="add mod">
          <ac:chgData name="Elizabeth Pekas" userId="ef9552ec-aefb-41a8-b5dc-da3bc3517f69" providerId="ADAL" clId="{E58305E9-5A8C-4BD2-BC25-1BDFBD205165}" dt="2025-11-25T17:50:32.592" v="4628" actId="1076"/>
          <ac:picMkLst>
            <pc:docMk/>
            <pc:sldMk cId="2180264613" sldId="775"/>
            <ac:picMk id="9" creationId="{D4976ED7-253A-59A5-C0B9-10B55F5BECFB}"/>
          </ac:picMkLst>
        </pc:picChg>
      </pc:sldChg>
      <pc:sldChg chg="addSp delSp modSp mod">
        <pc:chgData name="Elizabeth Pekas" userId="ef9552ec-aefb-41a8-b5dc-da3bc3517f69" providerId="ADAL" clId="{E58305E9-5A8C-4BD2-BC25-1BDFBD205165}" dt="2025-11-25T19:48:23.578" v="5479" actId="20577"/>
        <pc:sldMkLst>
          <pc:docMk/>
          <pc:sldMk cId="626570958" sldId="776"/>
        </pc:sldMkLst>
        <pc:spChg chg="add mod">
          <ac:chgData name="Elizabeth Pekas" userId="ef9552ec-aefb-41a8-b5dc-da3bc3517f69" providerId="ADAL" clId="{E58305E9-5A8C-4BD2-BC25-1BDFBD205165}" dt="2025-11-25T19:48:23.578" v="5479" actId="20577"/>
          <ac:spMkLst>
            <pc:docMk/>
            <pc:sldMk cId="626570958" sldId="776"/>
            <ac:spMk id="8" creationId="{412BFC89-767D-C0CE-D902-5AF6E70072D6}"/>
          </ac:spMkLst>
        </pc:spChg>
        <pc:picChg chg="add mod">
          <ac:chgData name="Elizabeth Pekas" userId="ef9552ec-aefb-41a8-b5dc-da3bc3517f69" providerId="ADAL" clId="{E58305E9-5A8C-4BD2-BC25-1BDFBD205165}" dt="2025-11-25T17:00:39.745" v="4264" actId="14100"/>
          <ac:picMkLst>
            <pc:docMk/>
            <pc:sldMk cId="626570958" sldId="776"/>
            <ac:picMk id="6" creationId="{1080ED69-0F19-6110-838F-F1AD1EEC0EB9}"/>
          </ac:picMkLst>
        </pc:picChg>
      </pc:sldChg>
      <pc:sldChg chg="addSp delSp modSp mod">
        <pc:chgData name="Elizabeth Pekas" userId="ef9552ec-aefb-41a8-b5dc-da3bc3517f69" providerId="ADAL" clId="{E58305E9-5A8C-4BD2-BC25-1BDFBD205165}" dt="2025-11-25T19:52:17.152" v="5821" actId="20577"/>
        <pc:sldMkLst>
          <pc:docMk/>
          <pc:sldMk cId="497045536" sldId="777"/>
        </pc:sldMkLst>
        <pc:spChg chg="add mod">
          <ac:chgData name="Elizabeth Pekas" userId="ef9552ec-aefb-41a8-b5dc-da3bc3517f69" providerId="ADAL" clId="{E58305E9-5A8C-4BD2-BC25-1BDFBD205165}" dt="2025-11-25T19:52:17.152" v="5821" actId="20577"/>
          <ac:spMkLst>
            <pc:docMk/>
            <pc:sldMk cId="497045536" sldId="777"/>
            <ac:spMk id="17" creationId="{313D83DD-5FB7-4A90-E879-069336D7DB65}"/>
          </ac:spMkLst>
        </pc:spChg>
        <pc:picChg chg="add mod">
          <ac:chgData name="Elizabeth Pekas" userId="ef9552ec-aefb-41a8-b5dc-da3bc3517f69" providerId="ADAL" clId="{E58305E9-5A8C-4BD2-BC25-1BDFBD205165}" dt="2025-11-25T17:58:21.624" v="4766" actId="1036"/>
          <ac:picMkLst>
            <pc:docMk/>
            <pc:sldMk cId="497045536" sldId="777"/>
            <ac:picMk id="13" creationId="{799ECCE5-8051-7DBA-8ACD-4A728611497C}"/>
          </ac:picMkLst>
        </pc:picChg>
      </pc:sldChg>
      <pc:sldChg chg="addSp delSp modSp mod">
        <pc:chgData name="Elizabeth Pekas" userId="ef9552ec-aefb-41a8-b5dc-da3bc3517f69" providerId="ADAL" clId="{E58305E9-5A8C-4BD2-BC25-1BDFBD205165}" dt="2025-11-25T19:53:08.117" v="5884" actId="1035"/>
        <pc:sldMkLst>
          <pc:docMk/>
          <pc:sldMk cId="86585748" sldId="779"/>
        </pc:sldMkLst>
        <pc:spChg chg="add mod">
          <ac:chgData name="Elizabeth Pekas" userId="ef9552ec-aefb-41a8-b5dc-da3bc3517f69" providerId="ADAL" clId="{E58305E9-5A8C-4BD2-BC25-1BDFBD205165}" dt="2025-11-25T19:52:58.383" v="5872"/>
          <ac:spMkLst>
            <pc:docMk/>
            <pc:sldMk cId="86585748" sldId="779"/>
            <ac:spMk id="12" creationId="{E5E3D3F4-13CB-FF69-2D48-5313F68AFECF}"/>
          </ac:spMkLst>
        </pc:spChg>
        <pc:picChg chg="add mod">
          <ac:chgData name="Elizabeth Pekas" userId="ef9552ec-aefb-41a8-b5dc-da3bc3517f69" providerId="ADAL" clId="{E58305E9-5A8C-4BD2-BC25-1BDFBD205165}" dt="2025-11-25T19:53:08.117" v="5884" actId="1035"/>
          <ac:picMkLst>
            <pc:docMk/>
            <pc:sldMk cId="86585748" sldId="779"/>
            <ac:picMk id="9" creationId="{350B160F-306D-566B-4B30-1B858D419A9D}"/>
          </ac:picMkLst>
        </pc:picChg>
      </pc:sldChg>
      <pc:sldChg chg="addSp delSp modSp mod">
        <pc:chgData name="Elizabeth Pekas" userId="ef9552ec-aefb-41a8-b5dc-da3bc3517f69" providerId="ADAL" clId="{E58305E9-5A8C-4BD2-BC25-1BDFBD205165}" dt="2025-11-25T19:52:52.719" v="5869" actId="1076"/>
        <pc:sldMkLst>
          <pc:docMk/>
          <pc:sldMk cId="156020811" sldId="780"/>
        </pc:sldMkLst>
        <pc:spChg chg="add mod">
          <ac:chgData name="Elizabeth Pekas" userId="ef9552ec-aefb-41a8-b5dc-da3bc3517f69" providerId="ADAL" clId="{E58305E9-5A8C-4BD2-BC25-1BDFBD205165}" dt="2025-11-25T19:52:49.259" v="5868" actId="20577"/>
          <ac:spMkLst>
            <pc:docMk/>
            <pc:sldMk cId="156020811" sldId="780"/>
            <ac:spMk id="13" creationId="{02F6D657-58AE-66D6-E8A8-F15D4DCB218F}"/>
          </ac:spMkLst>
        </pc:spChg>
        <pc:picChg chg="add mod">
          <ac:chgData name="Elizabeth Pekas" userId="ef9552ec-aefb-41a8-b5dc-da3bc3517f69" providerId="ADAL" clId="{E58305E9-5A8C-4BD2-BC25-1BDFBD205165}" dt="2025-11-25T19:52:52.719" v="5869" actId="1076"/>
          <ac:picMkLst>
            <pc:docMk/>
            <pc:sldMk cId="156020811" sldId="780"/>
            <ac:picMk id="11" creationId="{F40D3DE9-F759-60BE-3439-BDC77EDA674A}"/>
          </ac:picMkLst>
        </pc:picChg>
      </pc:sldChg>
      <pc:sldChg chg="addSp delSp modSp mod">
        <pc:chgData name="Elizabeth Pekas" userId="ef9552ec-aefb-41a8-b5dc-da3bc3517f69" providerId="ADAL" clId="{E58305E9-5A8C-4BD2-BC25-1BDFBD205165}" dt="2025-11-25T19:53:48.265" v="5922"/>
        <pc:sldMkLst>
          <pc:docMk/>
          <pc:sldMk cId="1226718976" sldId="781"/>
        </pc:sldMkLst>
        <pc:spChg chg="add mod">
          <ac:chgData name="Elizabeth Pekas" userId="ef9552ec-aefb-41a8-b5dc-da3bc3517f69" providerId="ADAL" clId="{E58305E9-5A8C-4BD2-BC25-1BDFBD205165}" dt="2025-11-25T19:53:48.265" v="5922"/>
          <ac:spMkLst>
            <pc:docMk/>
            <pc:sldMk cId="1226718976" sldId="781"/>
            <ac:spMk id="18" creationId="{B5F99110-FF0B-C4C1-FFF1-725AF570DCF5}"/>
          </ac:spMkLst>
        </pc:spChg>
        <pc:picChg chg="add mod modCrop">
          <ac:chgData name="Elizabeth Pekas" userId="ef9552ec-aefb-41a8-b5dc-da3bc3517f69" providerId="ADAL" clId="{E58305E9-5A8C-4BD2-BC25-1BDFBD205165}" dt="2025-11-25T17:59:14.272" v="4798" actId="1076"/>
          <ac:picMkLst>
            <pc:docMk/>
            <pc:sldMk cId="1226718976" sldId="781"/>
            <ac:picMk id="13" creationId="{B8760115-E73D-5D05-14AE-9DAA6B6614F1}"/>
          </ac:picMkLst>
        </pc:picChg>
      </pc:sldChg>
      <pc:sldChg chg="addSp delSp modSp mod">
        <pc:chgData name="Elizabeth Pekas" userId="ef9552ec-aefb-41a8-b5dc-da3bc3517f69" providerId="ADAL" clId="{E58305E9-5A8C-4BD2-BC25-1BDFBD205165}" dt="2025-11-25T19:54:11.705" v="5961" actId="478"/>
        <pc:sldMkLst>
          <pc:docMk/>
          <pc:sldMk cId="3399169953" sldId="783"/>
        </pc:sldMkLst>
        <pc:spChg chg="add mod">
          <ac:chgData name="Elizabeth Pekas" userId="ef9552ec-aefb-41a8-b5dc-da3bc3517f69" providerId="ADAL" clId="{E58305E9-5A8C-4BD2-BC25-1BDFBD205165}" dt="2025-11-25T19:54:07.879" v="5959" actId="20577"/>
          <ac:spMkLst>
            <pc:docMk/>
            <pc:sldMk cId="3399169953" sldId="783"/>
            <ac:spMk id="13" creationId="{3E7332D1-8DCB-FABA-E586-1DB3DD23AFDE}"/>
          </ac:spMkLst>
        </pc:spChg>
        <pc:picChg chg="add mod">
          <ac:chgData name="Elizabeth Pekas" userId="ef9552ec-aefb-41a8-b5dc-da3bc3517f69" providerId="ADAL" clId="{E58305E9-5A8C-4BD2-BC25-1BDFBD205165}" dt="2025-11-25T17:59:22.561" v="4802" actId="1076"/>
          <ac:picMkLst>
            <pc:docMk/>
            <pc:sldMk cId="3399169953" sldId="783"/>
            <ac:picMk id="11" creationId="{1A40D34C-0459-1DC1-C97D-3D29AC5E3157}"/>
          </ac:picMkLst>
        </pc:picChg>
      </pc:sldChg>
      <pc:sldChg chg="addSp delSp modSp del mod">
        <pc:chgData name="Elizabeth Pekas" userId="ef9552ec-aefb-41a8-b5dc-da3bc3517f69" providerId="ADAL" clId="{E58305E9-5A8C-4BD2-BC25-1BDFBD205165}" dt="2025-11-25T17:20:13.042" v="4463" actId="47"/>
        <pc:sldMkLst>
          <pc:docMk/>
          <pc:sldMk cId="1996319561" sldId="784"/>
        </pc:sldMkLst>
      </pc:sldChg>
      <pc:sldChg chg="addSp delSp modSp mod">
        <pc:chgData name="Elizabeth Pekas" userId="ef9552ec-aefb-41a8-b5dc-da3bc3517f69" providerId="ADAL" clId="{E58305E9-5A8C-4BD2-BC25-1BDFBD205165}" dt="2025-11-25T19:55:02.822" v="6044"/>
        <pc:sldMkLst>
          <pc:docMk/>
          <pc:sldMk cId="3227870486" sldId="785"/>
        </pc:sldMkLst>
        <pc:spChg chg="add mod">
          <ac:chgData name="Elizabeth Pekas" userId="ef9552ec-aefb-41a8-b5dc-da3bc3517f69" providerId="ADAL" clId="{E58305E9-5A8C-4BD2-BC25-1BDFBD205165}" dt="2025-11-25T19:55:02.822" v="6044"/>
          <ac:spMkLst>
            <pc:docMk/>
            <pc:sldMk cId="3227870486" sldId="785"/>
            <ac:spMk id="11" creationId="{B050694C-EC86-2A83-302B-D8314053B38B}"/>
          </ac:spMkLst>
        </pc:spChg>
        <pc:picChg chg="add mod">
          <ac:chgData name="Elizabeth Pekas" userId="ef9552ec-aefb-41a8-b5dc-da3bc3517f69" providerId="ADAL" clId="{E58305E9-5A8C-4BD2-BC25-1BDFBD205165}" dt="2025-11-25T18:00:00.599" v="4845" actId="1076"/>
          <ac:picMkLst>
            <pc:docMk/>
            <pc:sldMk cId="3227870486" sldId="785"/>
            <ac:picMk id="6" creationId="{ED4B0042-8085-5D7B-E30E-EBFFFA985A0F}"/>
          </ac:picMkLst>
        </pc:picChg>
      </pc:sldChg>
      <pc:sldChg chg="addSp delSp modSp mod">
        <pc:chgData name="Elizabeth Pekas" userId="ef9552ec-aefb-41a8-b5dc-da3bc3517f69" providerId="ADAL" clId="{E58305E9-5A8C-4BD2-BC25-1BDFBD205165}" dt="2025-11-25T19:55:56.630" v="6125" actId="20577"/>
        <pc:sldMkLst>
          <pc:docMk/>
          <pc:sldMk cId="2169105586" sldId="786"/>
        </pc:sldMkLst>
        <pc:spChg chg="add mod">
          <ac:chgData name="Elizabeth Pekas" userId="ef9552ec-aefb-41a8-b5dc-da3bc3517f69" providerId="ADAL" clId="{E58305E9-5A8C-4BD2-BC25-1BDFBD205165}" dt="2025-11-25T18:00:22.339" v="4853" actId="20577"/>
          <ac:spMkLst>
            <pc:docMk/>
            <pc:sldMk cId="2169105586" sldId="786"/>
            <ac:spMk id="9" creationId="{ABFEEE32-FC16-0271-1A69-DD3ECA4FB6D5}"/>
          </ac:spMkLst>
        </pc:spChg>
        <pc:spChg chg="add mod">
          <ac:chgData name="Elizabeth Pekas" userId="ef9552ec-aefb-41a8-b5dc-da3bc3517f69" providerId="ADAL" clId="{E58305E9-5A8C-4BD2-BC25-1BDFBD205165}" dt="2025-11-25T19:55:56.630" v="6125" actId="20577"/>
          <ac:spMkLst>
            <pc:docMk/>
            <pc:sldMk cId="2169105586" sldId="786"/>
            <ac:spMk id="10" creationId="{872C77DD-E799-BF4E-A074-3EBD45E436D2}"/>
          </ac:spMkLst>
        </pc:spChg>
        <pc:picChg chg="add mod">
          <ac:chgData name="Elizabeth Pekas" userId="ef9552ec-aefb-41a8-b5dc-da3bc3517f69" providerId="ADAL" clId="{E58305E9-5A8C-4BD2-BC25-1BDFBD205165}" dt="2025-11-25T18:00:20.543" v="4851" actId="1076"/>
          <ac:picMkLst>
            <pc:docMk/>
            <pc:sldMk cId="2169105586" sldId="786"/>
            <ac:picMk id="8" creationId="{F5BF16CE-02FB-6296-1A64-AD02FB082627}"/>
          </ac:picMkLst>
        </pc:picChg>
      </pc:sldChg>
      <pc:sldChg chg="addSp delSp modSp mod">
        <pc:chgData name="Elizabeth Pekas" userId="ef9552ec-aefb-41a8-b5dc-da3bc3517f69" providerId="ADAL" clId="{E58305E9-5A8C-4BD2-BC25-1BDFBD205165}" dt="2025-11-25T19:56:28.414" v="6178" actId="478"/>
        <pc:sldMkLst>
          <pc:docMk/>
          <pc:sldMk cId="2903446937" sldId="787"/>
        </pc:sldMkLst>
        <pc:spChg chg="add mod">
          <ac:chgData name="Elizabeth Pekas" userId="ef9552ec-aefb-41a8-b5dc-da3bc3517f69" providerId="ADAL" clId="{E58305E9-5A8C-4BD2-BC25-1BDFBD205165}" dt="2025-11-25T19:56:24.907" v="6176" actId="20577"/>
          <ac:spMkLst>
            <pc:docMk/>
            <pc:sldMk cId="2903446937" sldId="787"/>
            <ac:spMk id="9" creationId="{6149976F-7974-386D-CEE4-E24A6DF5770E}"/>
          </ac:spMkLst>
        </pc:spChg>
        <pc:picChg chg="add mod">
          <ac:chgData name="Elizabeth Pekas" userId="ef9552ec-aefb-41a8-b5dc-da3bc3517f69" providerId="ADAL" clId="{E58305E9-5A8C-4BD2-BC25-1BDFBD205165}" dt="2025-11-25T18:00:30.390" v="4854" actId="1076"/>
          <ac:picMkLst>
            <pc:docMk/>
            <pc:sldMk cId="2903446937" sldId="787"/>
            <ac:picMk id="7" creationId="{7A4D1727-4035-E31E-15A4-0215077A8AEA}"/>
          </ac:picMkLst>
        </pc:picChg>
      </pc:sldChg>
      <pc:sldChg chg="addSp delSp modSp mod">
        <pc:chgData name="Elizabeth Pekas" userId="ef9552ec-aefb-41a8-b5dc-da3bc3517f69" providerId="ADAL" clId="{E58305E9-5A8C-4BD2-BC25-1BDFBD205165}" dt="2025-11-25T19:58:07.644" v="6348" actId="20577"/>
        <pc:sldMkLst>
          <pc:docMk/>
          <pc:sldMk cId="16225127" sldId="788"/>
        </pc:sldMkLst>
        <pc:spChg chg="add mod">
          <ac:chgData name="Elizabeth Pekas" userId="ef9552ec-aefb-41a8-b5dc-da3bc3517f69" providerId="ADAL" clId="{E58305E9-5A8C-4BD2-BC25-1BDFBD205165}" dt="2025-11-25T19:58:07.644" v="6348" actId="20577"/>
          <ac:spMkLst>
            <pc:docMk/>
            <pc:sldMk cId="16225127" sldId="788"/>
            <ac:spMk id="10" creationId="{788DE60B-F236-9C70-A037-A1D95D6AADB1}"/>
          </ac:spMkLst>
        </pc:spChg>
        <pc:picChg chg="add mod">
          <ac:chgData name="Elizabeth Pekas" userId="ef9552ec-aefb-41a8-b5dc-da3bc3517f69" providerId="ADAL" clId="{E58305E9-5A8C-4BD2-BC25-1BDFBD205165}" dt="2025-11-25T18:04:43.471" v="4901" actId="14100"/>
          <ac:picMkLst>
            <pc:docMk/>
            <pc:sldMk cId="16225127" sldId="788"/>
            <ac:picMk id="8" creationId="{70B4F15C-1826-E0E9-3B76-15E33B3650C4}"/>
          </ac:picMkLst>
        </pc:picChg>
      </pc:sldChg>
      <pc:sldChg chg="addSp delSp modSp mod">
        <pc:chgData name="Elizabeth Pekas" userId="ef9552ec-aefb-41a8-b5dc-da3bc3517f69" providerId="ADAL" clId="{E58305E9-5A8C-4BD2-BC25-1BDFBD205165}" dt="2025-11-25T19:51:49.677" v="5780" actId="478"/>
        <pc:sldMkLst>
          <pc:docMk/>
          <pc:sldMk cId="2017790194" sldId="790"/>
        </pc:sldMkLst>
        <pc:spChg chg="add mod">
          <ac:chgData name="Elizabeth Pekas" userId="ef9552ec-aefb-41a8-b5dc-da3bc3517f69" providerId="ADAL" clId="{E58305E9-5A8C-4BD2-BC25-1BDFBD205165}" dt="2025-11-25T19:51:42.059" v="5778" actId="20577"/>
          <ac:spMkLst>
            <pc:docMk/>
            <pc:sldMk cId="2017790194" sldId="790"/>
            <ac:spMk id="10" creationId="{1B83D45C-4CE3-055B-7A15-F12AB2779FB5}"/>
          </ac:spMkLst>
        </pc:spChg>
        <pc:picChg chg="add mod">
          <ac:chgData name="Elizabeth Pekas" userId="ef9552ec-aefb-41a8-b5dc-da3bc3517f69" providerId="ADAL" clId="{E58305E9-5A8C-4BD2-BC25-1BDFBD205165}" dt="2025-11-25T17:57:49.912" v="4729" actId="1076"/>
          <ac:picMkLst>
            <pc:docMk/>
            <pc:sldMk cId="2017790194" sldId="790"/>
            <ac:picMk id="7" creationId="{D313B20D-C1DE-B037-4BD2-AADA4C6B6342}"/>
          </ac:picMkLst>
        </pc:picChg>
      </pc:sldChg>
      <pc:sldChg chg="addSp delSp modSp mod">
        <pc:chgData name="Elizabeth Pekas" userId="ef9552ec-aefb-41a8-b5dc-da3bc3517f69" providerId="ADAL" clId="{E58305E9-5A8C-4BD2-BC25-1BDFBD205165}" dt="2025-11-25T19:41:23.612" v="5048" actId="478"/>
        <pc:sldMkLst>
          <pc:docMk/>
          <pc:sldMk cId="1352440313" sldId="792"/>
        </pc:sldMkLst>
        <pc:spChg chg="add mod">
          <ac:chgData name="Elizabeth Pekas" userId="ef9552ec-aefb-41a8-b5dc-da3bc3517f69" providerId="ADAL" clId="{E58305E9-5A8C-4BD2-BC25-1BDFBD205165}" dt="2025-11-25T19:41:18.364" v="5046" actId="20577"/>
          <ac:spMkLst>
            <pc:docMk/>
            <pc:sldMk cId="1352440313" sldId="792"/>
            <ac:spMk id="10" creationId="{78EE8AF0-8D5D-B327-1F0F-EEB8516705F6}"/>
          </ac:spMkLst>
        </pc:spChg>
        <pc:picChg chg="add mod">
          <ac:chgData name="Elizabeth Pekas" userId="ef9552ec-aefb-41a8-b5dc-da3bc3517f69" providerId="ADAL" clId="{E58305E9-5A8C-4BD2-BC25-1BDFBD205165}" dt="2025-11-25T17:42:11.983" v="4566" actId="14100"/>
          <ac:picMkLst>
            <pc:docMk/>
            <pc:sldMk cId="1352440313" sldId="792"/>
            <ac:picMk id="9" creationId="{A742FF7E-9E95-7D84-FE0C-7461330F6E90}"/>
          </ac:picMkLst>
        </pc:picChg>
      </pc:sldChg>
      <pc:sldChg chg="addSp delSp modSp mod">
        <pc:chgData name="Elizabeth Pekas" userId="ef9552ec-aefb-41a8-b5dc-da3bc3517f69" providerId="ADAL" clId="{E58305E9-5A8C-4BD2-BC25-1BDFBD205165}" dt="2025-11-25T19:41:27.474" v="5050"/>
        <pc:sldMkLst>
          <pc:docMk/>
          <pc:sldMk cId="2278063487" sldId="793"/>
        </pc:sldMkLst>
        <pc:spChg chg="add mod">
          <ac:chgData name="Elizabeth Pekas" userId="ef9552ec-aefb-41a8-b5dc-da3bc3517f69" providerId="ADAL" clId="{E58305E9-5A8C-4BD2-BC25-1BDFBD205165}" dt="2025-11-25T19:41:27.474" v="5050"/>
          <ac:spMkLst>
            <pc:docMk/>
            <pc:sldMk cId="2278063487" sldId="793"/>
            <ac:spMk id="10" creationId="{95D1A87D-A356-6B51-CEF9-5E2714FCB1C8}"/>
          </ac:spMkLst>
        </pc:spChg>
        <pc:picChg chg="add mod">
          <ac:chgData name="Elizabeth Pekas" userId="ef9552ec-aefb-41a8-b5dc-da3bc3517f69" providerId="ADAL" clId="{E58305E9-5A8C-4BD2-BC25-1BDFBD205165}" dt="2025-11-25T17:42:30.204" v="4571" actId="1076"/>
          <ac:picMkLst>
            <pc:docMk/>
            <pc:sldMk cId="2278063487" sldId="793"/>
            <ac:picMk id="9" creationId="{ECA8CDC1-507F-D9E0-D4FF-4A26A570E708}"/>
          </ac:picMkLst>
        </pc:picChg>
      </pc:sldChg>
      <pc:sldChg chg="addSp delSp modSp mod">
        <pc:chgData name="Elizabeth Pekas" userId="ef9552ec-aefb-41a8-b5dc-da3bc3517f69" providerId="ADAL" clId="{E58305E9-5A8C-4BD2-BC25-1BDFBD205165}" dt="2025-11-25T19:45:54.621" v="5327" actId="20577"/>
        <pc:sldMkLst>
          <pc:docMk/>
          <pc:sldMk cId="1384237895" sldId="794"/>
        </pc:sldMkLst>
        <pc:spChg chg="add mod">
          <ac:chgData name="Elizabeth Pekas" userId="ef9552ec-aefb-41a8-b5dc-da3bc3517f69" providerId="ADAL" clId="{E58305E9-5A8C-4BD2-BC25-1BDFBD205165}" dt="2025-11-25T19:45:54.621" v="5327" actId="20577"/>
          <ac:spMkLst>
            <pc:docMk/>
            <pc:sldMk cId="1384237895" sldId="794"/>
            <ac:spMk id="11" creationId="{2ED1A803-C15F-DD95-7AF0-A7C8EBFACDB5}"/>
          </ac:spMkLst>
        </pc:spChg>
        <pc:picChg chg="add mod">
          <ac:chgData name="Elizabeth Pekas" userId="ef9552ec-aefb-41a8-b5dc-da3bc3517f69" providerId="ADAL" clId="{E58305E9-5A8C-4BD2-BC25-1BDFBD205165}" dt="2025-11-25T17:49:22.263" v="4613" actId="1076"/>
          <ac:picMkLst>
            <pc:docMk/>
            <pc:sldMk cId="1384237895" sldId="794"/>
            <ac:picMk id="10" creationId="{B2280147-D6E4-7FFC-A2A1-A1BBEDA485A2}"/>
          </ac:picMkLst>
        </pc:picChg>
      </pc:sldChg>
      <pc:sldChg chg="addSp delSp modSp mod">
        <pc:chgData name="Elizabeth Pekas" userId="ef9552ec-aefb-41a8-b5dc-da3bc3517f69" providerId="ADAL" clId="{E58305E9-5A8C-4BD2-BC25-1BDFBD205165}" dt="2025-11-25T19:48:04.176" v="5465"/>
        <pc:sldMkLst>
          <pc:docMk/>
          <pc:sldMk cId="3504146721" sldId="795"/>
        </pc:sldMkLst>
        <pc:spChg chg="add mod">
          <ac:chgData name="Elizabeth Pekas" userId="ef9552ec-aefb-41a8-b5dc-da3bc3517f69" providerId="ADAL" clId="{E58305E9-5A8C-4BD2-BC25-1BDFBD205165}" dt="2025-11-25T19:48:04.176" v="5465"/>
          <ac:spMkLst>
            <pc:docMk/>
            <pc:sldMk cId="3504146721" sldId="795"/>
            <ac:spMk id="8" creationId="{B2EF7BF2-F408-92A7-DD74-6645C2076B69}"/>
          </ac:spMkLst>
        </pc:spChg>
        <pc:picChg chg="add mod">
          <ac:chgData name="Elizabeth Pekas" userId="ef9552ec-aefb-41a8-b5dc-da3bc3517f69" providerId="ADAL" clId="{E58305E9-5A8C-4BD2-BC25-1BDFBD205165}" dt="2025-11-25T16:58:33.681" v="4244" actId="14100"/>
          <ac:picMkLst>
            <pc:docMk/>
            <pc:sldMk cId="3504146721" sldId="795"/>
            <ac:picMk id="7" creationId="{FD61319C-AA77-4787-EE32-20B20E334E57}"/>
          </ac:picMkLst>
        </pc:picChg>
      </pc:sldChg>
      <pc:sldChg chg="addSp delSp modSp mod">
        <pc:chgData name="Elizabeth Pekas" userId="ef9552ec-aefb-41a8-b5dc-da3bc3517f69" providerId="ADAL" clId="{E58305E9-5A8C-4BD2-BC25-1BDFBD205165}" dt="2025-11-25T19:50:49.634" v="5690" actId="20577"/>
        <pc:sldMkLst>
          <pc:docMk/>
          <pc:sldMk cId="1704969205" sldId="796"/>
        </pc:sldMkLst>
        <pc:spChg chg="add mod">
          <ac:chgData name="Elizabeth Pekas" userId="ef9552ec-aefb-41a8-b5dc-da3bc3517f69" providerId="ADAL" clId="{E58305E9-5A8C-4BD2-BC25-1BDFBD205165}" dt="2025-11-25T19:50:49.634" v="5690" actId="20577"/>
          <ac:spMkLst>
            <pc:docMk/>
            <pc:sldMk cId="1704969205" sldId="796"/>
            <ac:spMk id="9" creationId="{8C1EAFD2-BEF1-C226-11A2-358F0B256013}"/>
          </ac:spMkLst>
        </pc:spChg>
        <pc:picChg chg="mod">
          <ac:chgData name="Elizabeth Pekas" userId="ef9552ec-aefb-41a8-b5dc-da3bc3517f69" providerId="ADAL" clId="{E58305E9-5A8C-4BD2-BC25-1BDFBD205165}" dt="2025-11-25T17:57:11.701" v="4709" actId="1076"/>
          <ac:picMkLst>
            <pc:docMk/>
            <pc:sldMk cId="1704969205" sldId="796"/>
            <ac:picMk id="8" creationId="{81224817-5020-461C-2D3F-F9118E96CD37}"/>
          </ac:picMkLst>
        </pc:picChg>
      </pc:sldChg>
      <pc:sldChg chg="addSp delSp modSp mod">
        <pc:chgData name="Elizabeth Pekas" userId="ef9552ec-aefb-41a8-b5dc-da3bc3517f69" providerId="ADAL" clId="{E58305E9-5A8C-4BD2-BC25-1BDFBD205165}" dt="2025-11-25T19:51:58.414" v="5793" actId="1035"/>
        <pc:sldMkLst>
          <pc:docMk/>
          <pc:sldMk cId="2552552011" sldId="797"/>
        </pc:sldMkLst>
        <pc:spChg chg="add mod">
          <ac:chgData name="Elizabeth Pekas" userId="ef9552ec-aefb-41a8-b5dc-da3bc3517f69" providerId="ADAL" clId="{E58305E9-5A8C-4BD2-BC25-1BDFBD205165}" dt="2025-11-25T19:51:55.301" v="5784"/>
          <ac:spMkLst>
            <pc:docMk/>
            <pc:sldMk cId="2552552011" sldId="797"/>
            <ac:spMk id="12" creationId="{EE46242C-AE0C-ACE8-E728-B6E82A6F0609}"/>
          </ac:spMkLst>
        </pc:spChg>
        <pc:picChg chg="add mod">
          <ac:chgData name="Elizabeth Pekas" userId="ef9552ec-aefb-41a8-b5dc-da3bc3517f69" providerId="ADAL" clId="{E58305E9-5A8C-4BD2-BC25-1BDFBD205165}" dt="2025-11-25T19:51:58.414" v="5793" actId="1035"/>
          <ac:picMkLst>
            <pc:docMk/>
            <pc:sldMk cId="2552552011" sldId="797"/>
            <ac:picMk id="8" creationId="{3C54ECDC-3333-2BAA-D55D-30FED18974A7}"/>
          </ac:picMkLst>
        </pc:picChg>
      </pc:sldChg>
      <pc:sldChg chg="addSp delSp modSp mod">
        <pc:chgData name="Elizabeth Pekas" userId="ef9552ec-aefb-41a8-b5dc-da3bc3517f69" providerId="ADAL" clId="{E58305E9-5A8C-4BD2-BC25-1BDFBD205165}" dt="2025-11-25T19:52:26.573" v="5825"/>
        <pc:sldMkLst>
          <pc:docMk/>
          <pc:sldMk cId="2585693325" sldId="798"/>
        </pc:sldMkLst>
        <pc:spChg chg="add mod">
          <ac:chgData name="Elizabeth Pekas" userId="ef9552ec-aefb-41a8-b5dc-da3bc3517f69" providerId="ADAL" clId="{E58305E9-5A8C-4BD2-BC25-1BDFBD205165}" dt="2025-11-25T19:52:26.573" v="5825"/>
          <ac:spMkLst>
            <pc:docMk/>
            <pc:sldMk cId="2585693325" sldId="798"/>
            <ac:spMk id="12" creationId="{A50428F4-1D0E-069F-93B5-68957901EE42}"/>
          </ac:spMkLst>
        </pc:spChg>
        <pc:picChg chg="add mod">
          <ac:chgData name="Elizabeth Pekas" userId="ef9552ec-aefb-41a8-b5dc-da3bc3517f69" providerId="ADAL" clId="{E58305E9-5A8C-4BD2-BC25-1BDFBD205165}" dt="2025-11-25T17:58:30.034" v="4789" actId="1076"/>
          <ac:picMkLst>
            <pc:docMk/>
            <pc:sldMk cId="2585693325" sldId="798"/>
            <ac:picMk id="8" creationId="{B84EDB24-9A02-F27E-BDFB-A7BCAC1C8208}"/>
          </ac:picMkLst>
        </pc:picChg>
      </pc:sldChg>
      <pc:sldChg chg="addSp delSp modSp mod">
        <pc:chgData name="Elizabeth Pekas" userId="ef9552ec-aefb-41a8-b5dc-da3bc3517f69" providerId="ADAL" clId="{E58305E9-5A8C-4BD2-BC25-1BDFBD205165}" dt="2025-11-25T19:53:42.175" v="5920" actId="20577"/>
        <pc:sldMkLst>
          <pc:docMk/>
          <pc:sldMk cId="1470992906" sldId="799"/>
        </pc:sldMkLst>
        <pc:spChg chg="add mod">
          <ac:chgData name="Elizabeth Pekas" userId="ef9552ec-aefb-41a8-b5dc-da3bc3517f69" providerId="ADAL" clId="{E58305E9-5A8C-4BD2-BC25-1BDFBD205165}" dt="2025-11-25T19:53:42.175" v="5920" actId="20577"/>
          <ac:spMkLst>
            <pc:docMk/>
            <pc:sldMk cId="1470992906" sldId="799"/>
            <ac:spMk id="15" creationId="{C0093E47-1338-BFF0-5BE8-C121069371A1}"/>
          </ac:spMkLst>
        </pc:spChg>
        <pc:picChg chg="add mod">
          <ac:chgData name="Elizabeth Pekas" userId="ef9552ec-aefb-41a8-b5dc-da3bc3517f69" providerId="ADAL" clId="{E58305E9-5A8C-4BD2-BC25-1BDFBD205165}" dt="2025-11-25T17:17:56.830" v="4433" actId="1076"/>
          <ac:picMkLst>
            <pc:docMk/>
            <pc:sldMk cId="1470992906" sldId="799"/>
            <ac:picMk id="11" creationId="{78BF4CDB-92F7-4EC8-8654-BC64E708FF4B}"/>
          </ac:picMkLst>
        </pc:picChg>
      </pc:sldChg>
      <pc:sldChg chg="addSp delSp modSp mod">
        <pc:chgData name="Elizabeth Pekas" userId="ef9552ec-aefb-41a8-b5dc-da3bc3517f69" providerId="ADAL" clId="{E58305E9-5A8C-4BD2-BC25-1BDFBD205165}" dt="2025-11-25T19:54:31.115" v="5995" actId="20577"/>
        <pc:sldMkLst>
          <pc:docMk/>
          <pc:sldMk cId="544483504" sldId="800"/>
        </pc:sldMkLst>
        <pc:spChg chg="add mod">
          <ac:chgData name="Elizabeth Pekas" userId="ef9552ec-aefb-41a8-b5dc-da3bc3517f69" providerId="ADAL" clId="{E58305E9-5A8C-4BD2-BC25-1BDFBD205165}" dt="2025-11-25T19:54:31.115" v="5995" actId="20577"/>
          <ac:spMkLst>
            <pc:docMk/>
            <pc:sldMk cId="544483504" sldId="800"/>
            <ac:spMk id="15" creationId="{80C758F0-84DB-D994-F65F-78E9FF65BBE1}"/>
          </ac:spMkLst>
        </pc:spChg>
        <pc:picChg chg="add mod">
          <ac:chgData name="Elizabeth Pekas" userId="ef9552ec-aefb-41a8-b5dc-da3bc3517f69" providerId="ADAL" clId="{E58305E9-5A8C-4BD2-BC25-1BDFBD205165}" dt="2025-11-25T19:54:27.187" v="5982" actId="1035"/>
          <ac:picMkLst>
            <pc:docMk/>
            <pc:sldMk cId="544483504" sldId="800"/>
            <ac:picMk id="11" creationId="{79F9DEB9-B7BC-7E72-2DC9-E3CC586312A7}"/>
          </ac:picMkLst>
        </pc:picChg>
      </pc:sldChg>
      <pc:sldChg chg="addSp delSp modSp mod">
        <pc:chgData name="Elizabeth Pekas" userId="ef9552ec-aefb-41a8-b5dc-da3bc3517f69" providerId="ADAL" clId="{E58305E9-5A8C-4BD2-BC25-1BDFBD205165}" dt="2025-11-25T19:54:57.818" v="6040" actId="478"/>
        <pc:sldMkLst>
          <pc:docMk/>
          <pc:sldMk cId="366993792" sldId="801"/>
        </pc:sldMkLst>
        <pc:spChg chg="add mod">
          <ac:chgData name="Elizabeth Pekas" userId="ef9552ec-aefb-41a8-b5dc-da3bc3517f69" providerId="ADAL" clId="{E58305E9-5A8C-4BD2-BC25-1BDFBD205165}" dt="2025-11-25T19:54:52.672" v="6038" actId="20577"/>
          <ac:spMkLst>
            <pc:docMk/>
            <pc:sldMk cId="366993792" sldId="801"/>
            <ac:spMk id="12" creationId="{2383CE6F-D211-0C47-9695-2D0153E541F4}"/>
          </ac:spMkLst>
        </pc:spChg>
        <pc:picChg chg="add mod">
          <ac:chgData name="Elizabeth Pekas" userId="ef9552ec-aefb-41a8-b5dc-da3bc3517f69" providerId="ADAL" clId="{E58305E9-5A8C-4BD2-BC25-1BDFBD205165}" dt="2025-11-25T17:59:48.898" v="4819" actId="1076"/>
          <ac:picMkLst>
            <pc:docMk/>
            <pc:sldMk cId="366993792" sldId="801"/>
            <ac:picMk id="10" creationId="{41FDD0EC-1C44-609C-1B14-D175D93952DC}"/>
          </ac:picMkLst>
        </pc:picChg>
      </pc:sldChg>
      <pc:sldChg chg="addSp delSp modSp mod">
        <pc:chgData name="Elizabeth Pekas" userId="ef9552ec-aefb-41a8-b5dc-da3bc3517f69" providerId="ADAL" clId="{E58305E9-5A8C-4BD2-BC25-1BDFBD205165}" dt="2025-11-25T19:57:48.462" v="6324" actId="20577"/>
        <pc:sldMkLst>
          <pc:docMk/>
          <pc:sldMk cId="2114730951" sldId="802"/>
        </pc:sldMkLst>
        <pc:spChg chg="add mod">
          <ac:chgData name="Elizabeth Pekas" userId="ef9552ec-aefb-41a8-b5dc-da3bc3517f69" providerId="ADAL" clId="{E58305E9-5A8C-4BD2-BC25-1BDFBD205165}" dt="2025-11-25T19:57:48.462" v="6324" actId="20577"/>
          <ac:spMkLst>
            <pc:docMk/>
            <pc:sldMk cId="2114730951" sldId="802"/>
            <ac:spMk id="12" creationId="{C9A710E1-424D-DADF-2704-A70F4311082B}"/>
          </ac:spMkLst>
        </pc:spChg>
        <pc:picChg chg="add mod">
          <ac:chgData name="Elizabeth Pekas" userId="ef9552ec-aefb-41a8-b5dc-da3bc3517f69" providerId="ADAL" clId="{E58305E9-5A8C-4BD2-BC25-1BDFBD205165}" dt="2025-11-25T18:03:17.419" v="4886" actId="14100"/>
          <ac:picMkLst>
            <pc:docMk/>
            <pc:sldMk cId="2114730951" sldId="802"/>
            <ac:picMk id="9" creationId="{EC2CBAE2-A3F9-720B-C7A2-1BFF80C7EF42}"/>
          </ac:picMkLst>
        </pc:picChg>
      </pc:sldChg>
      <pc:sldChg chg="addSp delSp modSp mod">
        <pc:chgData name="Elizabeth Pekas" userId="ef9552ec-aefb-41a8-b5dc-da3bc3517f69" providerId="ADAL" clId="{E58305E9-5A8C-4BD2-BC25-1BDFBD205165}" dt="2025-11-25T19:58:26.220" v="6368"/>
        <pc:sldMkLst>
          <pc:docMk/>
          <pc:sldMk cId="561333145" sldId="803"/>
        </pc:sldMkLst>
        <pc:spChg chg="add mod">
          <ac:chgData name="Elizabeth Pekas" userId="ef9552ec-aefb-41a8-b5dc-da3bc3517f69" providerId="ADAL" clId="{E58305E9-5A8C-4BD2-BC25-1BDFBD205165}" dt="2025-11-25T19:58:26.220" v="6368"/>
          <ac:spMkLst>
            <pc:docMk/>
            <pc:sldMk cId="561333145" sldId="803"/>
            <ac:spMk id="12" creationId="{3761A33A-3506-4DDC-1D90-3E90CE4560D1}"/>
          </ac:spMkLst>
        </pc:spChg>
        <pc:picChg chg="add mod">
          <ac:chgData name="Elizabeth Pekas" userId="ef9552ec-aefb-41a8-b5dc-da3bc3517f69" providerId="ADAL" clId="{E58305E9-5A8C-4BD2-BC25-1BDFBD205165}" dt="2025-11-25T18:05:13.773" v="4910" actId="14100"/>
          <ac:picMkLst>
            <pc:docMk/>
            <pc:sldMk cId="561333145" sldId="803"/>
            <ac:picMk id="8" creationId="{3087B412-C849-C6D6-37BE-DE83FB1C1228}"/>
          </ac:picMkLst>
        </pc:picChg>
      </pc:sldChg>
      <pc:sldChg chg="addSp delSp modSp mod">
        <pc:chgData name="Elizabeth Pekas" userId="ef9552ec-aefb-41a8-b5dc-da3bc3517f69" providerId="ADAL" clId="{E58305E9-5A8C-4BD2-BC25-1BDFBD205165}" dt="2025-11-25T19:58:52.659" v="6428" actId="20577"/>
        <pc:sldMkLst>
          <pc:docMk/>
          <pc:sldMk cId="3898468124" sldId="805"/>
        </pc:sldMkLst>
        <pc:spChg chg="add mod">
          <ac:chgData name="Elizabeth Pekas" userId="ef9552ec-aefb-41a8-b5dc-da3bc3517f69" providerId="ADAL" clId="{E58305E9-5A8C-4BD2-BC25-1BDFBD205165}" dt="2025-11-25T19:58:52.659" v="6428" actId="20577"/>
          <ac:spMkLst>
            <pc:docMk/>
            <pc:sldMk cId="3898468124" sldId="805"/>
            <ac:spMk id="9" creationId="{8E4C95DC-A1E2-A0F9-9EE0-6B1850729207}"/>
          </ac:spMkLst>
        </pc:spChg>
        <pc:picChg chg="add mod">
          <ac:chgData name="Elizabeth Pekas" userId="ef9552ec-aefb-41a8-b5dc-da3bc3517f69" providerId="ADAL" clId="{E58305E9-5A8C-4BD2-BC25-1BDFBD205165}" dt="2025-11-25T18:06:55.986" v="4943" actId="1076"/>
          <ac:picMkLst>
            <pc:docMk/>
            <pc:sldMk cId="3898468124" sldId="805"/>
            <ac:picMk id="8" creationId="{1C75E6DE-7E9C-DDAD-6CC2-151420B4E53F}"/>
          </ac:picMkLst>
        </pc:picChg>
      </pc:sldChg>
      <pc:sldChg chg="addSp delSp modSp mod">
        <pc:chgData name="Elizabeth Pekas" userId="ef9552ec-aefb-41a8-b5dc-da3bc3517f69" providerId="ADAL" clId="{E58305E9-5A8C-4BD2-BC25-1BDFBD205165}" dt="2025-11-25T19:58:41.651" v="6407" actId="20577"/>
        <pc:sldMkLst>
          <pc:docMk/>
          <pc:sldMk cId="1917713891" sldId="806"/>
        </pc:sldMkLst>
        <pc:spChg chg="add mod">
          <ac:chgData name="Elizabeth Pekas" userId="ef9552ec-aefb-41a8-b5dc-da3bc3517f69" providerId="ADAL" clId="{E58305E9-5A8C-4BD2-BC25-1BDFBD205165}" dt="2025-11-25T19:58:41.651" v="6407" actId="20577"/>
          <ac:spMkLst>
            <pc:docMk/>
            <pc:sldMk cId="1917713891" sldId="806"/>
            <ac:spMk id="7" creationId="{15833CA8-CA01-E2BF-4CD2-B1C0ED4AEEAC}"/>
          </ac:spMkLst>
        </pc:spChg>
        <pc:picChg chg="add mod">
          <ac:chgData name="Elizabeth Pekas" userId="ef9552ec-aefb-41a8-b5dc-da3bc3517f69" providerId="ADAL" clId="{E58305E9-5A8C-4BD2-BC25-1BDFBD205165}" dt="2025-11-25T18:06:09.895" v="4937" actId="14100"/>
          <ac:picMkLst>
            <pc:docMk/>
            <pc:sldMk cId="1917713891" sldId="806"/>
            <ac:picMk id="6" creationId="{DFC6485A-911F-8718-4C6F-04AC7EF618EB}"/>
          </ac:picMkLst>
        </pc:picChg>
      </pc:sldChg>
      <pc:sldChg chg="addSp delSp modSp mod">
        <pc:chgData name="Elizabeth Pekas" userId="ef9552ec-aefb-41a8-b5dc-da3bc3517f69" providerId="ADAL" clId="{E58305E9-5A8C-4BD2-BC25-1BDFBD205165}" dt="2025-11-25T19:44:58.579" v="5234" actId="20577"/>
        <pc:sldMkLst>
          <pc:docMk/>
          <pc:sldMk cId="3731817169" sldId="807"/>
        </pc:sldMkLst>
        <pc:spChg chg="add mod">
          <ac:chgData name="Elizabeth Pekas" userId="ef9552ec-aefb-41a8-b5dc-da3bc3517f69" providerId="ADAL" clId="{E58305E9-5A8C-4BD2-BC25-1BDFBD205165}" dt="2025-11-25T19:44:58.579" v="5234" actId="20577"/>
          <ac:spMkLst>
            <pc:docMk/>
            <pc:sldMk cId="3731817169" sldId="807"/>
            <ac:spMk id="2" creationId="{60FE8D2B-35E7-C2C6-DFEA-55268FFF9A25}"/>
          </ac:spMkLst>
        </pc:spChg>
      </pc:sldChg>
      <pc:sldChg chg="addSp delSp modSp mod">
        <pc:chgData name="Elizabeth Pekas" userId="ef9552ec-aefb-41a8-b5dc-da3bc3517f69" providerId="ADAL" clId="{E58305E9-5A8C-4BD2-BC25-1BDFBD205165}" dt="2025-11-25T19:43:43.820" v="5137" actId="20577"/>
        <pc:sldMkLst>
          <pc:docMk/>
          <pc:sldMk cId="3166223025" sldId="808"/>
        </pc:sldMkLst>
        <pc:spChg chg="add mod">
          <ac:chgData name="Elizabeth Pekas" userId="ef9552ec-aefb-41a8-b5dc-da3bc3517f69" providerId="ADAL" clId="{E58305E9-5A8C-4BD2-BC25-1BDFBD205165}" dt="2025-11-25T19:43:43.820" v="5137" actId="20577"/>
          <ac:spMkLst>
            <pc:docMk/>
            <pc:sldMk cId="3166223025" sldId="808"/>
            <ac:spMk id="3" creationId="{FE613A50-7597-F351-A454-A02AD4294FB8}"/>
          </ac:spMkLst>
        </pc:spChg>
      </pc:sldChg>
      <pc:sldChg chg="addSp delSp modSp mod">
        <pc:chgData name="Elizabeth Pekas" userId="ef9552ec-aefb-41a8-b5dc-da3bc3517f69" providerId="ADAL" clId="{E58305E9-5A8C-4BD2-BC25-1BDFBD205165}" dt="2025-11-25T20:00:36.601" v="6569" actId="20577"/>
        <pc:sldMkLst>
          <pc:docMk/>
          <pc:sldMk cId="2920286966" sldId="809"/>
        </pc:sldMkLst>
        <pc:spChg chg="add mod">
          <ac:chgData name="Elizabeth Pekas" userId="ef9552ec-aefb-41a8-b5dc-da3bc3517f69" providerId="ADAL" clId="{E58305E9-5A8C-4BD2-BC25-1BDFBD205165}" dt="2025-11-25T20:00:36.601" v="6569" actId="20577"/>
          <ac:spMkLst>
            <pc:docMk/>
            <pc:sldMk cId="2920286966" sldId="809"/>
            <ac:spMk id="10" creationId="{2C3EF905-FA1E-0CF1-5581-A3A59C214624}"/>
          </ac:spMkLst>
        </pc:spChg>
        <pc:picChg chg="add mod">
          <ac:chgData name="Elizabeth Pekas" userId="ef9552ec-aefb-41a8-b5dc-da3bc3517f69" providerId="ADAL" clId="{E58305E9-5A8C-4BD2-BC25-1BDFBD205165}" dt="2025-11-25T18:13:11.417" v="4998" actId="1076"/>
          <ac:picMkLst>
            <pc:docMk/>
            <pc:sldMk cId="2920286966" sldId="809"/>
            <ac:picMk id="9" creationId="{517EBBEE-A9C3-C5AA-781C-CBA063981BB2}"/>
          </ac:picMkLst>
        </pc:picChg>
      </pc:sldChg>
      <pc:sldChg chg="addSp delSp modSp mod">
        <pc:chgData name="Elizabeth Pekas" userId="ef9552ec-aefb-41a8-b5dc-da3bc3517f69" providerId="ADAL" clId="{E58305E9-5A8C-4BD2-BC25-1BDFBD205165}" dt="2025-11-25T20:00:44.323" v="6581" actId="20577"/>
        <pc:sldMkLst>
          <pc:docMk/>
          <pc:sldMk cId="553499470" sldId="812"/>
        </pc:sldMkLst>
        <pc:spChg chg="add mod">
          <ac:chgData name="Elizabeth Pekas" userId="ef9552ec-aefb-41a8-b5dc-da3bc3517f69" providerId="ADAL" clId="{E58305E9-5A8C-4BD2-BC25-1BDFBD205165}" dt="2025-11-25T20:00:44.323" v="6581" actId="20577"/>
          <ac:spMkLst>
            <pc:docMk/>
            <pc:sldMk cId="553499470" sldId="812"/>
            <ac:spMk id="9" creationId="{9F8006BD-1BAB-D32F-190E-4616CCA311EB}"/>
          </ac:spMkLst>
        </pc:spChg>
        <pc:picChg chg="add mod">
          <ac:chgData name="Elizabeth Pekas" userId="ef9552ec-aefb-41a8-b5dc-da3bc3517f69" providerId="ADAL" clId="{E58305E9-5A8C-4BD2-BC25-1BDFBD205165}" dt="2025-11-25T18:13:27.828" v="5003" actId="1076"/>
          <ac:picMkLst>
            <pc:docMk/>
            <pc:sldMk cId="553499470" sldId="812"/>
            <ac:picMk id="7" creationId="{2E22CA41-14AD-EA97-51CD-EB2CF469D8E2}"/>
          </ac:picMkLst>
        </pc:picChg>
      </pc:sldChg>
      <pc:sldChg chg="addSp delSp modSp mod">
        <pc:chgData name="Elizabeth Pekas" userId="ef9552ec-aefb-41a8-b5dc-da3bc3517f69" providerId="ADAL" clId="{E58305E9-5A8C-4BD2-BC25-1BDFBD205165}" dt="2025-11-25T20:00:47.326" v="6583"/>
        <pc:sldMkLst>
          <pc:docMk/>
          <pc:sldMk cId="3582963542" sldId="813"/>
        </pc:sldMkLst>
        <pc:spChg chg="add mod">
          <ac:chgData name="Elizabeth Pekas" userId="ef9552ec-aefb-41a8-b5dc-da3bc3517f69" providerId="ADAL" clId="{E58305E9-5A8C-4BD2-BC25-1BDFBD205165}" dt="2025-11-25T20:00:47.326" v="6583"/>
          <ac:spMkLst>
            <pc:docMk/>
            <pc:sldMk cId="3582963542" sldId="813"/>
            <ac:spMk id="9" creationId="{915A8BB0-750E-0159-AB6D-4E7F10A8F733}"/>
          </ac:spMkLst>
        </pc:spChg>
        <pc:picChg chg="add mod">
          <ac:chgData name="Elizabeth Pekas" userId="ef9552ec-aefb-41a8-b5dc-da3bc3517f69" providerId="ADAL" clId="{E58305E9-5A8C-4BD2-BC25-1BDFBD205165}" dt="2025-11-25T18:13:45.788" v="5009" actId="1076"/>
          <ac:picMkLst>
            <pc:docMk/>
            <pc:sldMk cId="3582963542" sldId="813"/>
            <ac:picMk id="7" creationId="{B13F8C1E-9B78-155F-BF91-0784F8F70C8E}"/>
          </ac:picMkLst>
        </pc:picChg>
      </pc:sldChg>
      <pc:sldChg chg="delSp modSp mod">
        <pc:chgData name="Elizabeth Pekas" userId="ef9552ec-aefb-41a8-b5dc-da3bc3517f69" providerId="ADAL" clId="{E58305E9-5A8C-4BD2-BC25-1BDFBD205165}" dt="2025-10-22T16:27:25.254" v="2299" actId="478"/>
        <pc:sldMkLst>
          <pc:docMk/>
          <pc:sldMk cId="3147682579" sldId="815"/>
        </pc:sldMkLst>
      </pc:sldChg>
      <pc:sldChg chg="addSp delSp modSp mod">
        <pc:chgData name="Elizabeth Pekas" userId="ef9552ec-aefb-41a8-b5dc-da3bc3517f69" providerId="ADAL" clId="{E58305E9-5A8C-4BD2-BC25-1BDFBD205165}" dt="2025-11-25T19:46:36.580" v="5384" actId="478"/>
        <pc:sldMkLst>
          <pc:docMk/>
          <pc:sldMk cId="3166284122" sldId="817"/>
        </pc:sldMkLst>
        <pc:spChg chg="add mod">
          <ac:chgData name="Elizabeth Pekas" userId="ef9552ec-aefb-41a8-b5dc-da3bc3517f69" providerId="ADAL" clId="{E58305E9-5A8C-4BD2-BC25-1BDFBD205165}" dt="2025-11-25T19:46:25.083" v="5378"/>
          <ac:spMkLst>
            <pc:docMk/>
            <pc:sldMk cId="3166284122" sldId="817"/>
            <ac:spMk id="10" creationId="{5BD89799-A6DD-243C-0FDE-62D3D5EA1148}"/>
          </ac:spMkLst>
        </pc:spChg>
        <pc:picChg chg="add mod">
          <ac:chgData name="Elizabeth Pekas" userId="ef9552ec-aefb-41a8-b5dc-da3bc3517f69" providerId="ADAL" clId="{E58305E9-5A8C-4BD2-BC25-1BDFBD205165}" dt="2025-11-25T17:50:48.480" v="4633" actId="1076"/>
          <ac:picMkLst>
            <pc:docMk/>
            <pc:sldMk cId="3166284122" sldId="817"/>
            <ac:picMk id="7" creationId="{430377DF-4997-5D54-E651-B48DF9BA7AAD}"/>
          </ac:picMkLst>
        </pc:picChg>
      </pc:sldChg>
      <pc:sldChg chg="modSp add mod">
        <pc:chgData name="Elizabeth Pekas" userId="ef9552ec-aefb-41a8-b5dc-da3bc3517f69" providerId="ADAL" clId="{E58305E9-5A8C-4BD2-BC25-1BDFBD205165}" dt="2025-11-07T13:38:05.863" v="3788" actId="6549"/>
        <pc:sldMkLst>
          <pc:docMk/>
          <pc:sldMk cId="1994125503" sldId="818"/>
        </pc:sldMkLst>
      </pc:sldChg>
      <pc:sldChg chg="modSp add mod">
        <pc:chgData name="Elizabeth Pekas" userId="ef9552ec-aefb-41a8-b5dc-da3bc3517f69" providerId="ADAL" clId="{E58305E9-5A8C-4BD2-BC25-1BDFBD205165}" dt="2025-10-22T14:56:02.360" v="497" actId="6549"/>
        <pc:sldMkLst>
          <pc:docMk/>
          <pc:sldMk cId="2872494195" sldId="819"/>
        </pc:sldMkLst>
      </pc:sldChg>
      <pc:sldChg chg="modSp add mod">
        <pc:chgData name="Elizabeth Pekas" userId="ef9552ec-aefb-41a8-b5dc-da3bc3517f69" providerId="ADAL" clId="{E58305E9-5A8C-4BD2-BC25-1BDFBD205165}" dt="2025-10-22T14:58:57.888" v="683" actId="113"/>
        <pc:sldMkLst>
          <pc:docMk/>
          <pc:sldMk cId="952671734" sldId="820"/>
        </pc:sldMkLst>
      </pc:sldChg>
      <pc:sldChg chg="modSp mod">
        <pc:chgData name="Elizabeth Pekas" userId="ef9552ec-aefb-41a8-b5dc-da3bc3517f69" providerId="ADAL" clId="{E58305E9-5A8C-4BD2-BC25-1BDFBD205165}" dt="2025-11-06T18:18:36.164" v="2469" actId="20577"/>
        <pc:sldMkLst>
          <pc:docMk/>
          <pc:sldMk cId="3418577256" sldId="822"/>
        </pc:sldMkLst>
      </pc:sldChg>
      <pc:sldChg chg="modSp mod">
        <pc:chgData name="Elizabeth Pekas" userId="ef9552ec-aefb-41a8-b5dc-da3bc3517f69" providerId="ADAL" clId="{E58305E9-5A8C-4BD2-BC25-1BDFBD205165}" dt="2025-11-06T18:20:40.852" v="2471" actId="947"/>
        <pc:sldMkLst>
          <pc:docMk/>
          <pc:sldMk cId="468803483" sldId="823"/>
        </pc:sldMkLst>
      </pc:sldChg>
      <pc:sldChg chg="modSp mod">
        <pc:chgData name="Elizabeth Pekas" userId="ef9552ec-aefb-41a8-b5dc-da3bc3517f69" providerId="ADAL" clId="{E58305E9-5A8C-4BD2-BC25-1BDFBD205165}" dt="2025-11-06T18:19:22.466" v="2470" actId="947"/>
        <pc:sldMkLst>
          <pc:docMk/>
          <pc:sldMk cId="1362930957" sldId="824"/>
        </pc:sldMkLst>
      </pc:sldChg>
      <pc:sldChg chg="modSp mod">
        <pc:chgData name="Elizabeth Pekas" userId="ef9552ec-aefb-41a8-b5dc-da3bc3517f69" providerId="ADAL" clId="{E58305E9-5A8C-4BD2-BC25-1BDFBD205165}" dt="2025-11-06T18:22:52.534" v="2473" actId="1076"/>
        <pc:sldMkLst>
          <pc:docMk/>
          <pc:sldMk cId="3281804275" sldId="826"/>
        </pc:sldMkLst>
      </pc:sldChg>
      <pc:sldChg chg="modSp mod">
        <pc:chgData name="Elizabeth Pekas" userId="ef9552ec-aefb-41a8-b5dc-da3bc3517f69" providerId="ADAL" clId="{E58305E9-5A8C-4BD2-BC25-1BDFBD205165}" dt="2025-11-06T18:23:42.438" v="2474" actId="947"/>
        <pc:sldMkLst>
          <pc:docMk/>
          <pc:sldMk cId="343572106" sldId="827"/>
        </pc:sldMkLst>
      </pc:sldChg>
      <pc:sldChg chg="addSp delSp modSp mod">
        <pc:chgData name="Elizabeth Pekas" userId="ef9552ec-aefb-41a8-b5dc-da3bc3517f69" providerId="ADAL" clId="{E58305E9-5A8C-4BD2-BC25-1BDFBD205165}" dt="2025-11-25T19:57:56.275" v="6332" actId="20577"/>
        <pc:sldMkLst>
          <pc:docMk/>
          <pc:sldMk cId="3884862789" sldId="828"/>
        </pc:sldMkLst>
        <pc:spChg chg="add mod">
          <ac:chgData name="Elizabeth Pekas" userId="ef9552ec-aefb-41a8-b5dc-da3bc3517f69" providerId="ADAL" clId="{E58305E9-5A8C-4BD2-BC25-1BDFBD205165}" dt="2025-11-25T19:57:56.275" v="6332" actId="20577"/>
          <ac:spMkLst>
            <pc:docMk/>
            <pc:sldMk cId="3884862789" sldId="828"/>
            <ac:spMk id="8" creationId="{7F4E4F33-A906-8E7A-7F12-2515079EE5FC}"/>
          </ac:spMkLst>
        </pc:spChg>
        <pc:picChg chg="add mod">
          <ac:chgData name="Elizabeth Pekas" userId="ef9552ec-aefb-41a8-b5dc-da3bc3517f69" providerId="ADAL" clId="{E58305E9-5A8C-4BD2-BC25-1BDFBD205165}" dt="2025-11-25T18:03:55.181" v="4890" actId="14100"/>
          <ac:picMkLst>
            <pc:docMk/>
            <pc:sldMk cId="3884862789" sldId="828"/>
            <ac:picMk id="7" creationId="{A15934E3-796C-EA8C-D483-BEEDF2641650}"/>
          </ac:picMkLst>
        </pc:picChg>
      </pc:sldChg>
      <pc:sldChg chg="addSp delSp modSp mod">
        <pc:chgData name="Elizabeth Pekas" userId="ef9552ec-aefb-41a8-b5dc-da3bc3517f69" providerId="ADAL" clId="{E58305E9-5A8C-4BD2-BC25-1BDFBD205165}" dt="2025-11-25T19:57:11.914" v="6273" actId="20577"/>
        <pc:sldMkLst>
          <pc:docMk/>
          <pc:sldMk cId="2082430340" sldId="829"/>
        </pc:sldMkLst>
        <pc:spChg chg="add mod">
          <ac:chgData name="Elizabeth Pekas" userId="ef9552ec-aefb-41a8-b5dc-da3bc3517f69" providerId="ADAL" clId="{E58305E9-5A8C-4BD2-BC25-1BDFBD205165}" dt="2025-11-25T19:57:11.914" v="6273" actId="20577"/>
          <ac:spMkLst>
            <pc:docMk/>
            <pc:sldMk cId="2082430340" sldId="829"/>
            <ac:spMk id="7" creationId="{6553DE41-9835-8F6F-0C3F-7CB34E593633}"/>
          </ac:spMkLst>
        </pc:spChg>
        <pc:picChg chg="add mod">
          <ac:chgData name="Elizabeth Pekas" userId="ef9552ec-aefb-41a8-b5dc-da3bc3517f69" providerId="ADAL" clId="{E58305E9-5A8C-4BD2-BC25-1BDFBD205165}" dt="2025-11-25T18:01:57.625" v="4869" actId="14100"/>
          <ac:picMkLst>
            <pc:docMk/>
            <pc:sldMk cId="2082430340" sldId="829"/>
            <ac:picMk id="6" creationId="{513D0E84-1328-7A33-A575-3B42D210172D}"/>
          </ac:picMkLst>
        </pc:picChg>
      </pc:sldChg>
      <pc:sldChg chg="addSp delSp modSp mod">
        <pc:chgData name="Elizabeth Pekas" userId="ef9552ec-aefb-41a8-b5dc-da3bc3517f69" providerId="ADAL" clId="{E58305E9-5A8C-4BD2-BC25-1BDFBD205165}" dt="2025-11-25T19:57:22.728" v="6289" actId="478"/>
        <pc:sldMkLst>
          <pc:docMk/>
          <pc:sldMk cId="4008447859" sldId="830"/>
        </pc:sldMkLst>
        <pc:spChg chg="add mod">
          <ac:chgData name="Elizabeth Pekas" userId="ef9552ec-aefb-41a8-b5dc-da3bc3517f69" providerId="ADAL" clId="{E58305E9-5A8C-4BD2-BC25-1BDFBD205165}" dt="2025-11-25T19:57:18.081" v="6287" actId="20577"/>
          <ac:spMkLst>
            <pc:docMk/>
            <pc:sldMk cId="4008447859" sldId="830"/>
            <ac:spMk id="9" creationId="{F96AA7EB-E6A5-E7A8-0E34-CCCC26BC6B91}"/>
          </ac:spMkLst>
        </pc:spChg>
        <pc:picChg chg="add mod">
          <ac:chgData name="Elizabeth Pekas" userId="ef9552ec-aefb-41a8-b5dc-da3bc3517f69" providerId="ADAL" clId="{E58305E9-5A8C-4BD2-BC25-1BDFBD205165}" dt="2025-11-25T18:02:17.697" v="4873" actId="14100"/>
          <ac:picMkLst>
            <pc:docMk/>
            <pc:sldMk cId="4008447859" sldId="830"/>
            <ac:picMk id="7" creationId="{808A0F64-17EF-78B2-7CB3-AC5A0AFA84AA}"/>
          </ac:picMkLst>
        </pc:picChg>
      </pc:sldChg>
      <pc:sldChg chg="addSp delSp modSp mod">
        <pc:chgData name="Elizabeth Pekas" userId="ef9552ec-aefb-41a8-b5dc-da3bc3517f69" providerId="ADAL" clId="{E58305E9-5A8C-4BD2-BC25-1BDFBD205165}" dt="2025-11-25T19:57:29.048" v="6291"/>
        <pc:sldMkLst>
          <pc:docMk/>
          <pc:sldMk cId="4181982482" sldId="831"/>
        </pc:sldMkLst>
        <pc:spChg chg="add mod">
          <ac:chgData name="Elizabeth Pekas" userId="ef9552ec-aefb-41a8-b5dc-da3bc3517f69" providerId="ADAL" clId="{E58305E9-5A8C-4BD2-BC25-1BDFBD205165}" dt="2025-11-25T19:57:29.048" v="6291"/>
          <ac:spMkLst>
            <pc:docMk/>
            <pc:sldMk cId="4181982482" sldId="831"/>
            <ac:spMk id="10" creationId="{7C81C6D0-B7AE-D7BB-B109-AC3A7F0B9A60}"/>
          </ac:spMkLst>
        </pc:spChg>
        <pc:picChg chg="add mod">
          <ac:chgData name="Elizabeth Pekas" userId="ef9552ec-aefb-41a8-b5dc-da3bc3517f69" providerId="ADAL" clId="{E58305E9-5A8C-4BD2-BC25-1BDFBD205165}" dt="2025-11-25T18:02:36.091" v="4878" actId="1076"/>
          <ac:picMkLst>
            <pc:docMk/>
            <pc:sldMk cId="4181982482" sldId="831"/>
            <ac:picMk id="9" creationId="{C87CA095-287A-5DD7-D514-06AFDCBC3D33}"/>
          </ac:picMkLst>
        </pc:picChg>
      </pc:sldChg>
      <pc:sldChg chg="addSp delSp modSp mod">
        <pc:chgData name="Elizabeth Pekas" userId="ef9552ec-aefb-41a8-b5dc-da3bc3517f69" providerId="ADAL" clId="{E58305E9-5A8C-4BD2-BC25-1BDFBD205165}" dt="2025-11-25T19:59:11.281" v="6444"/>
        <pc:sldMkLst>
          <pc:docMk/>
          <pc:sldMk cId="2028706386" sldId="833"/>
        </pc:sldMkLst>
        <pc:spChg chg="add mod">
          <ac:chgData name="Elizabeth Pekas" userId="ef9552ec-aefb-41a8-b5dc-da3bc3517f69" providerId="ADAL" clId="{E58305E9-5A8C-4BD2-BC25-1BDFBD205165}" dt="2025-11-25T19:59:03.315" v="6443" actId="20577"/>
          <ac:spMkLst>
            <pc:docMk/>
            <pc:sldMk cId="2028706386" sldId="833"/>
            <ac:spMk id="13" creationId="{FEE5D3C4-75D9-E063-03F5-00CEE574DAFE}"/>
          </ac:spMkLst>
        </pc:spChg>
        <pc:spChg chg="add mod">
          <ac:chgData name="Elizabeth Pekas" userId="ef9552ec-aefb-41a8-b5dc-da3bc3517f69" providerId="ADAL" clId="{E58305E9-5A8C-4BD2-BC25-1BDFBD205165}" dt="2025-11-25T19:59:11.281" v="6444"/>
          <ac:spMkLst>
            <pc:docMk/>
            <pc:sldMk cId="2028706386" sldId="833"/>
            <ac:spMk id="14" creationId="{3943F826-78A9-F6B5-1248-665A228996E2}"/>
          </ac:spMkLst>
        </pc:spChg>
        <pc:picChg chg="add mod">
          <ac:chgData name="Elizabeth Pekas" userId="ef9552ec-aefb-41a8-b5dc-da3bc3517f69" providerId="ADAL" clId="{E58305E9-5A8C-4BD2-BC25-1BDFBD205165}" dt="2025-11-25T18:07:14.296" v="4947" actId="14100"/>
          <ac:picMkLst>
            <pc:docMk/>
            <pc:sldMk cId="2028706386" sldId="833"/>
            <ac:picMk id="8" creationId="{203D5F3E-E96A-027D-0EE0-C4F4A415C8FE}"/>
          </ac:picMkLst>
        </pc:picChg>
      </pc:sldChg>
      <pc:sldChg chg="modSp add mod">
        <pc:chgData name="Elizabeth Pekas" userId="ef9552ec-aefb-41a8-b5dc-da3bc3517f69" providerId="ADAL" clId="{E58305E9-5A8C-4BD2-BC25-1BDFBD205165}" dt="2025-11-06T18:57:57.575" v="3357" actId="20577"/>
        <pc:sldMkLst>
          <pc:docMk/>
          <pc:sldMk cId="667609859" sldId="834"/>
        </pc:sldMkLst>
      </pc:sldChg>
      <pc:sldChg chg="modSp add mod">
        <pc:chgData name="Elizabeth Pekas" userId="ef9552ec-aefb-41a8-b5dc-da3bc3517f69" providerId="ADAL" clId="{E58305E9-5A8C-4BD2-BC25-1BDFBD205165}" dt="2025-11-17T16:53:45.194" v="4166" actId="20577"/>
        <pc:sldMkLst>
          <pc:docMk/>
          <pc:sldMk cId="3197957893" sldId="835"/>
        </pc:sldMkLst>
        <pc:spChg chg="mod">
          <ac:chgData name="Elizabeth Pekas" userId="ef9552ec-aefb-41a8-b5dc-da3bc3517f69" providerId="ADAL" clId="{E58305E9-5A8C-4BD2-BC25-1BDFBD205165}" dt="2025-11-17T16:53:45.194" v="4166" actId="20577"/>
          <ac:spMkLst>
            <pc:docMk/>
            <pc:sldMk cId="3197957893" sldId="835"/>
            <ac:spMk id="3" creationId="{85CC446D-4B9B-8CD7-64C7-73E763C717CB}"/>
          </ac:spMkLst>
        </pc:spChg>
      </pc:sldChg>
      <pc:sldChg chg="modSp add mod">
        <pc:chgData name="Elizabeth Pekas" userId="ef9552ec-aefb-41a8-b5dc-da3bc3517f69" providerId="ADAL" clId="{E58305E9-5A8C-4BD2-BC25-1BDFBD205165}" dt="2025-11-17T16:53:52.492" v="4171" actId="20577"/>
        <pc:sldMkLst>
          <pc:docMk/>
          <pc:sldMk cId="470819556" sldId="836"/>
        </pc:sldMkLst>
        <pc:spChg chg="mod">
          <ac:chgData name="Elizabeth Pekas" userId="ef9552ec-aefb-41a8-b5dc-da3bc3517f69" providerId="ADAL" clId="{E58305E9-5A8C-4BD2-BC25-1BDFBD205165}" dt="2025-11-17T16:53:52.492" v="4171" actId="20577"/>
          <ac:spMkLst>
            <pc:docMk/>
            <pc:sldMk cId="470819556" sldId="836"/>
            <ac:spMk id="3" creationId="{3D1F3CA1-B1C2-035C-C373-0D992DDB3312}"/>
          </ac:spMkLst>
        </pc:spChg>
      </pc:sldChg>
      <pc:sldChg chg="addSp delSp modSp mod">
        <pc:chgData name="Elizabeth Pekas" userId="ef9552ec-aefb-41a8-b5dc-da3bc3517f69" providerId="ADAL" clId="{E58305E9-5A8C-4BD2-BC25-1BDFBD205165}" dt="2025-11-25T19:49:09.128" v="5567" actId="20577"/>
        <pc:sldMkLst>
          <pc:docMk/>
          <pc:sldMk cId="2804537411" sldId="837"/>
        </pc:sldMkLst>
        <pc:spChg chg="add mod">
          <ac:chgData name="Elizabeth Pekas" userId="ef9552ec-aefb-41a8-b5dc-da3bc3517f69" providerId="ADAL" clId="{E58305E9-5A8C-4BD2-BC25-1BDFBD205165}" dt="2025-11-25T19:49:09.128" v="5567" actId="20577"/>
          <ac:spMkLst>
            <pc:docMk/>
            <pc:sldMk cId="2804537411" sldId="837"/>
            <ac:spMk id="6" creationId="{ED7AE940-FCA1-0DC6-B8DE-24E80B07D1D7}"/>
          </ac:spMkLst>
        </pc:spChg>
      </pc:sldChg>
      <pc:sldChg chg="addSp delSp modSp mod">
        <pc:chgData name="Elizabeth Pekas" userId="ef9552ec-aefb-41a8-b5dc-da3bc3517f69" providerId="ADAL" clId="{E58305E9-5A8C-4BD2-BC25-1BDFBD205165}" dt="2025-11-25T19:59:16.371" v="6446"/>
        <pc:sldMkLst>
          <pc:docMk/>
          <pc:sldMk cId="1748938549" sldId="838"/>
        </pc:sldMkLst>
        <pc:spChg chg="add mod">
          <ac:chgData name="Elizabeth Pekas" userId="ef9552ec-aefb-41a8-b5dc-da3bc3517f69" providerId="ADAL" clId="{E58305E9-5A8C-4BD2-BC25-1BDFBD205165}" dt="2025-11-25T19:59:16.371" v="6446"/>
          <ac:spMkLst>
            <pc:docMk/>
            <pc:sldMk cId="1748938549" sldId="838"/>
            <ac:spMk id="9" creationId="{B4153B67-C372-42C2-8E56-A6826059036C}"/>
          </ac:spMkLst>
        </pc:spChg>
        <pc:picChg chg="add mod">
          <ac:chgData name="Elizabeth Pekas" userId="ef9552ec-aefb-41a8-b5dc-da3bc3517f69" providerId="ADAL" clId="{E58305E9-5A8C-4BD2-BC25-1BDFBD205165}" dt="2025-11-25T18:07:59.635" v="4953" actId="14100"/>
          <ac:picMkLst>
            <pc:docMk/>
            <pc:sldMk cId="1748938549" sldId="838"/>
            <ac:picMk id="8" creationId="{294A9FAC-EDFA-9976-9AED-85BDCA9F570E}"/>
          </ac:picMkLst>
        </pc:picChg>
      </pc:sldChg>
      <pc:sldChg chg="addSp delSp modSp mod">
        <pc:chgData name="Elizabeth Pekas" userId="ef9552ec-aefb-41a8-b5dc-da3bc3517f69" providerId="ADAL" clId="{E58305E9-5A8C-4BD2-BC25-1BDFBD205165}" dt="2025-11-25T19:59:18.130" v="6448"/>
        <pc:sldMkLst>
          <pc:docMk/>
          <pc:sldMk cId="671461154" sldId="839"/>
        </pc:sldMkLst>
        <pc:spChg chg="add mod">
          <ac:chgData name="Elizabeth Pekas" userId="ef9552ec-aefb-41a8-b5dc-da3bc3517f69" providerId="ADAL" clId="{E58305E9-5A8C-4BD2-BC25-1BDFBD205165}" dt="2025-11-25T19:59:18.130" v="6448"/>
          <ac:spMkLst>
            <pc:docMk/>
            <pc:sldMk cId="671461154" sldId="839"/>
            <ac:spMk id="10" creationId="{16EB1161-857B-599A-1B7F-D11FBFB9DB2B}"/>
          </ac:spMkLst>
        </pc:spChg>
        <pc:picChg chg="add mod">
          <ac:chgData name="Elizabeth Pekas" userId="ef9552ec-aefb-41a8-b5dc-da3bc3517f69" providerId="ADAL" clId="{E58305E9-5A8C-4BD2-BC25-1BDFBD205165}" dt="2025-11-25T18:08:21.861" v="4957" actId="14100"/>
          <ac:picMkLst>
            <pc:docMk/>
            <pc:sldMk cId="671461154" sldId="839"/>
            <ac:picMk id="9" creationId="{A2C48E7A-9E66-2C3D-F5C1-7831DB4922B1}"/>
          </ac:picMkLst>
        </pc:picChg>
      </pc:sldChg>
      <pc:sldChg chg="addSp delSp modSp mod">
        <pc:chgData name="Elizabeth Pekas" userId="ef9552ec-aefb-41a8-b5dc-da3bc3517f69" providerId="ADAL" clId="{E58305E9-5A8C-4BD2-BC25-1BDFBD205165}" dt="2025-11-25T19:59:19.823" v="6450"/>
        <pc:sldMkLst>
          <pc:docMk/>
          <pc:sldMk cId="2413135210" sldId="840"/>
        </pc:sldMkLst>
        <pc:spChg chg="add mod">
          <ac:chgData name="Elizabeth Pekas" userId="ef9552ec-aefb-41a8-b5dc-da3bc3517f69" providerId="ADAL" clId="{E58305E9-5A8C-4BD2-BC25-1BDFBD205165}" dt="2025-11-25T19:59:19.823" v="6450"/>
          <ac:spMkLst>
            <pc:docMk/>
            <pc:sldMk cId="2413135210" sldId="840"/>
            <ac:spMk id="9" creationId="{DCABFD69-C7E9-DC9E-8D2E-47AEA3293584}"/>
          </ac:spMkLst>
        </pc:spChg>
        <pc:picChg chg="add mod">
          <ac:chgData name="Elizabeth Pekas" userId="ef9552ec-aefb-41a8-b5dc-da3bc3517f69" providerId="ADAL" clId="{E58305E9-5A8C-4BD2-BC25-1BDFBD205165}" dt="2025-11-25T18:08:42.838" v="4962" actId="1076"/>
          <ac:picMkLst>
            <pc:docMk/>
            <pc:sldMk cId="2413135210" sldId="840"/>
            <ac:picMk id="8" creationId="{06C9D20D-6934-AE5A-6BB9-DF499CB3844D}"/>
          </ac:picMkLst>
        </pc:picChg>
      </pc:sldChg>
      <pc:sldChg chg="addSp delSp modSp mod">
        <pc:chgData name="Elizabeth Pekas" userId="ef9552ec-aefb-41a8-b5dc-da3bc3517f69" providerId="ADAL" clId="{E58305E9-5A8C-4BD2-BC25-1BDFBD205165}" dt="2025-11-25T19:59:22.060" v="6452"/>
        <pc:sldMkLst>
          <pc:docMk/>
          <pc:sldMk cId="2101951800" sldId="841"/>
        </pc:sldMkLst>
        <pc:spChg chg="add mod">
          <ac:chgData name="Elizabeth Pekas" userId="ef9552ec-aefb-41a8-b5dc-da3bc3517f69" providerId="ADAL" clId="{E58305E9-5A8C-4BD2-BC25-1BDFBD205165}" dt="2025-11-25T19:59:22.060" v="6452"/>
          <ac:spMkLst>
            <pc:docMk/>
            <pc:sldMk cId="2101951800" sldId="841"/>
            <ac:spMk id="10" creationId="{D2B1EFC8-6CE3-E7D4-20FB-50811F4D5574}"/>
          </ac:spMkLst>
        </pc:spChg>
        <pc:picChg chg="add mod">
          <ac:chgData name="Elizabeth Pekas" userId="ef9552ec-aefb-41a8-b5dc-da3bc3517f69" providerId="ADAL" clId="{E58305E9-5A8C-4BD2-BC25-1BDFBD205165}" dt="2025-11-25T18:09:04.293" v="4966" actId="14100"/>
          <ac:picMkLst>
            <pc:docMk/>
            <pc:sldMk cId="2101951800" sldId="841"/>
            <ac:picMk id="7" creationId="{F20CD896-F225-1BF7-6A41-A5D08E5848E6}"/>
          </ac:picMkLst>
        </pc:picChg>
        <pc:picChg chg="mod">
          <ac:chgData name="Elizabeth Pekas" userId="ef9552ec-aefb-41a8-b5dc-da3bc3517f69" providerId="ADAL" clId="{E58305E9-5A8C-4BD2-BC25-1BDFBD205165}" dt="2025-11-25T18:09:07.275" v="4967" actId="14100"/>
          <ac:picMkLst>
            <pc:docMk/>
            <pc:sldMk cId="2101951800" sldId="841"/>
            <ac:picMk id="9" creationId="{C51034A0-143A-A862-43E1-0EC9E12AB860}"/>
          </ac:picMkLst>
        </pc:picChg>
      </pc:sldChg>
      <pc:sldChg chg="addSp delSp modSp mod">
        <pc:chgData name="Elizabeth Pekas" userId="ef9552ec-aefb-41a8-b5dc-da3bc3517f69" providerId="ADAL" clId="{E58305E9-5A8C-4BD2-BC25-1BDFBD205165}" dt="2025-11-25T19:59:32.053" v="6473" actId="1035"/>
        <pc:sldMkLst>
          <pc:docMk/>
          <pc:sldMk cId="3196652015" sldId="842"/>
        </pc:sldMkLst>
        <pc:spChg chg="add mod">
          <ac:chgData name="Elizabeth Pekas" userId="ef9552ec-aefb-41a8-b5dc-da3bc3517f69" providerId="ADAL" clId="{E58305E9-5A8C-4BD2-BC25-1BDFBD205165}" dt="2025-11-25T19:59:25.179" v="6454"/>
          <ac:spMkLst>
            <pc:docMk/>
            <pc:sldMk cId="3196652015" sldId="842"/>
            <ac:spMk id="9" creationId="{C8AAFB27-6EAA-F9D7-2C6F-9A824AA4C0C2}"/>
          </ac:spMkLst>
        </pc:spChg>
        <pc:picChg chg="add mod">
          <ac:chgData name="Elizabeth Pekas" userId="ef9552ec-aefb-41a8-b5dc-da3bc3517f69" providerId="ADAL" clId="{E58305E9-5A8C-4BD2-BC25-1BDFBD205165}" dt="2025-11-25T19:59:32.053" v="6473" actId="1035"/>
          <ac:picMkLst>
            <pc:docMk/>
            <pc:sldMk cId="3196652015" sldId="842"/>
            <ac:picMk id="8" creationId="{FF86E0BC-3371-7ADE-38FB-7BC98457386E}"/>
          </ac:picMkLst>
        </pc:picChg>
      </pc:sldChg>
      <pc:sldChg chg="addSp delSp modSp add mod">
        <pc:chgData name="Elizabeth Pekas" userId="ef9552ec-aefb-41a8-b5dc-da3bc3517f69" providerId="ADAL" clId="{E58305E9-5A8C-4BD2-BC25-1BDFBD205165}" dt="2025-11-25T19:51:09.569" v="5724" actId="20577"/>
        <pc:sldMkLst>
          <pc:docMk/>
          <pc:sldMk cId="2412767142" sldId="843"/>
        </pc:sldMkLst>
        <pc:spChg chg="add mod">
          <ac:chgData name="Elizabeth Pekas" userId="ef9552ec-aefb-41a8-b5dc-da3bc3517f69" providerId="ADAL" clId="{E58305E9-5A8C-4BD2-BC25-1BDFBD205165}" dt="2025-11-25T19:51:09.569" v="5724" actId="20577"/>
          <ac:spMkLst>
            <pc:docMk/>
            <pc:sldMk cId="2412767142" sldId="843"/>
            <ac:spMk id="7" creationId="{2AE629D3-EB3F-CABF-FBE3-240C84474814}"/>
          </ac:spMkLst>
        </pc:spChg>
        <pc:picChg chg="add mod modCrop">
          <ac:chgData name="Elizabeth Pekas" userId="ef9552ec-aefb-41a8-b5dc-da3bc3517f69" providerId="ADAL" clId="{E58305E9-5A8C-4BD2-BC25-1BDFBD205165}" dt="2025-11-25T17:10:36.681" v="4356" actId="732"/>
          <ac:picMkLst>
            <pc:docMk/>
            <pc:sldMk cId="2412767142" sldId="843"/>
            <ac:picMk id="6" creationId="{CA38D862-67BC-E41F-2793-187C1C493C96}"/>
          </ac:picMkLst>
        </pc:picChg>
      </pc:sldChg>
      <pc:sldChg chg="addSp delSp modSp add mod">
        <pc:chgData name="Elizabeth Pekas" userId="ef9552ec-aefb-41a8-b5dc-da3bc3517f69" providerId="ADAL" clId="{E58305E9-5A8C-4BD2-BC25-1BDFBD205165}" dt="2025-11-25T19:51:19" v="5742" actId="20577"/>
        <pc:sldMkLst>
          <pc:docMk/>
          <pc:sldMk cId="3816963442" sldId="844"/>
        </pc:sldMkLst>
        <pc:spChg chg="add mod">
          <ac:chgData name="Elizabeth Pekas" userId="ef9552ec-aefb-41a8-b5dc-da3bc3517f69" providerId="ADAL" clId="{E58305E9-5A8C-4BD2-BC25-1BDFBD205165}" dt="2025-11-25T19:51:19" v="5742" actId="20577"/>
          <ac:spMkLst>
            <pc:docMk/>
            <pc:sldMk cId="3816963442" sldId="844"/>
            <ac:spMk id="11" creationId="{49A94FA8-C50F-5C8F-366B-EAE895045879}"/>
          </ac:spMkLst>
        </pc:spChg>
        <pc:picChg chg="add mod">
          <ac:chgData name="Elizabeth Pekas" userId="ef9552ec-aefb-41a8-b5dc-da3bc3517f69" providerId="ADAL" clId="{E58305E9-5A8C-4BD2-BC25-1BDFBD205165}" dt="2025-11-25T17:57:32.143" v="4712" actId="1076"/>
          <ac:picMkLst>
            <pc:docMk/>
            <pc:sldMk cId="3816963442" sldId="844"/>
            <ac:picMk id="7" creationId="{8AE26D05-01E4-1D82-97F2-AA9F0FE41BE8}"/>
          </ac:picMkLst>
        </pc:picChg>
      </pc:sldChg>
      <pc:sldChg chg="addSp delSp modSp add mod">
        <pc:chgData name="Elizabeth Pekas" userId="ef9552ec-aefb-41a8-b5dc-da3bc3517f69" providerId="ADAL" clId="{E58305E9-5A8C-4BD2-BC25-1BDFBD205165}" dt="2025-11-25T19:53:11.649" v="5886"/>
        <pc:sldMkLst>
          <pc:docMk/>
          <pc:sldMk cId="1390582087" sldId="845"/>
        </pc:sldMkLst>
        <pc:spChg chg="add mod">
          <ac:chgData name="Elizabeth Pekas" userId="ef9552ec-aefb-41a8-b5dc-da3bc3517f69" providerId="ADAL" clId="{E58305E9-5A8C-4BD2-BC25-1BDFBD205165}" dt="2025-11-25T19:53:11.649" v="5886"/>
          <ac:spMkLst>
            <pc:docMk/>
            <pc:sldMk cId="1390582087" sldId="845"/>
            <ac:spMk id="7" creationId="{3BA126B5-723A-0CC4-F23A-8E35459453AE}"/>
          </ac:spMkLst>
        </pc:spChg>
        <pc:picChg chg="add mod">
          <ac:chgData name="Elizabeth Pekas" userId="ef9552ec-aefb-41a8-b5dc-da3bc3517f69" providerId="ADAL" clId="{E58305E9-5A8C-4BD2-BC25-1BDFBD205165}" dt="2025-11-25T17:15:49.074" v="4412" actId="14100"/>
          <ac:picMkLst>
            <pc:docMk/>
            <pc:sldMk cId="1390582087" sldId="845"/>
            <ac:picMk id="6" creationId="{E6E18618-4D02-3D8A-77D1-38DA35D682F7}"/>
          </ac:picMkLst>
        </pc:picChg>
      </pc:sldChg>
      <pc:sldChg chg="addSp delSp modSp add mod">
        <pc:chgData name="Elizabeth Pekas" userId="ef9552ec-aefb-41a8-b5dc-da3bc3517f69" providerId="ADAL" clId="{E58305E9-5A8C-4BD2-BC25-1BDFBD205165}" dt="2025-11-25T19:55:45.840" v="6099" actId="20577"/>
        <pc:sldMkLst>
          <pc:docMk/>
          <pc:sldMk cId="620325095" sldId="846"/>
        </pc:sldMkLst>
        <pc:spChg chg="add mod">
          <ac:chgData name="Elizabeth Pekas" userId="ef9552ec-aefb-41a8-b5dc-da3bc3517f69" providerId="ADAL" clId="{E58305E9-5A8C-4BD2-BC25-1BDFBD205165}" dt="2025-11-25T19:55:45.840" v="6099" actId="20577"/>
          <ac:spMkLst>
            <pc:docMk/>
            <pc:sldMk cId="620325095" sldId="846"/>
            <ac:spMk id="11" creationId="{B7A622C8-8616-2850-4CD3-E55C8B0907D4}"/>
          </ac:spMkLst>
        </pc:spChg>
        <pc:picChg chg="add mod">
          <ac:chgData name="Elizabeth Pekas" userId="ef9552ec-aefb-41a8-b5dc-da3bc3517f69" providerId="ADAL" clId="{E58305E9-5A8C-4BD2-BC25-1BDFBD205165}" dt="2025-11-25T18:00:15.290" v="4848" actId="1076"/>
          <ac:picMkLst>
            <pc:docMk/>
            <pc:sldMk cId="620325095" sldId="846"/>
            <ac:picMk id="6" creationId="{6B84CEC0-B7EE-429D-BC9C-20CCC65C62B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285991-3B2E-46FE-8250-5C76A951A811}" type="datetimeFigureOut">
              <a:rPr lang="en-US" smtClean="0"/>
              <a:t>12/8/2025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69FE33-1406-4ED1-B0E9-A1F66DA2C5C8}" type="slidenum">
              <a:rPr lang="en-US" smtClean="0"/>
              <a:t>‹#›</a:t>
            </a:fld>
            <a:endParaRPr lang="en-US"/>
          </a:p>
        </p:txBody>
      </p:sp>
    </p:spTree>
    <p:extLst>
      <p:ext uri="{BB962C8B-B14F-4D97-AF65-F5344CB8AC3E}">
        <p14:creationId xmlns:p14="http://schemas.microsoft.com/office/powerpoint/2010/main" val="2249530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FB39B-0B22-4F5F-BE24-A81CC34B3495}"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86504-7CAE-460A-B626-9F2C5E8A37FD}" type="slidenum">
              <a:rPr lang="en-US" smtClean="0"/>
              <a:t>‹#›</a:t>
            </a:fld>
            <a:endParaRPr lang="en-US"/>
          </a:p>
        </p:txBody>
      </p:sp>
    </p:spTree>
    <p:extLst>
      <p:ext uri="{BB962C8B-B14F-4D97-AF65-F5344CB8AC3E}">
        <p14:creationId xmlns:p14="http://schemas.microsoft.com/office/powerpoint/2010/main" val="287257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AdvOT8eb9eec2.B"/>
              </a:rPr>
              <a:t>Figure 2.1</a:t>
            </a:r>
            <a:r>
              <a:rPr lang="en-US" sz="1800" b="0" i="0" u="none" strike="noStrike" baseline="0">
                <a:latin typeface="AdvOT7b515deb+20"/>
              </a:rPr>
              <a:t>—</a:t>
            </a:r>
            <a:r>
              <a:rPr lang="en-US" sz="1800" b="0" i="0" u="none" strike="noStrike" baseline="0">
                <a:latin typeface="AdvOT7b515deb"/>
              </a:rPr>
              <a:t>Flowchart for investigation of suspected type 1 diabetes in newly diagnosed adults, based on data from White European populations.^1 No single clinical feature con</a:t>
            </a:r>
            <a:r>
              <a:rPr lang="en-US" sz="1800" b="0" i="0" u="none" strike="noStrike" baseline="0">
                <a:latin typeface="AdvOT7b515deb+fb"/>
              </a:rPr>
              <a:t>fi</a:t>
            </a:r>
            <a:r>
              <a:rPr lang="en-US" sz="1800" b="0" i="0" u="none" strike="noStrike" baseline="0">
                <a:latin typeface="AdvOT7b515deb"/>
              </a:rPr>
              <a:t>rms type 1 diabetes in isolation.^2 Glutamic acid decarboxylase (GAD) should be the primary antibody measured and, if negative, should be followed by islet tyrosine phosphatase 2 (IA-2) and/or zinc transporter 8 (ZnT8) where these tests are available. In individuals who have not been treated with insulin, antibodies against insulin may also be useful. In those diagnosed at </a:t>
            </a:r>
            <a:r>
              <a:rPr lang="en-US" sz="1800" b="0" i="0" u="none" strike="noStrike" baseline="0">
                <a:latin typeface="AdvP4C4E51"/>
              </a:rPr>
              <a:t>&lt;</a:t>
            </a:r>
            <a:r>
              <a:rPr lang="en-US" sz="1800" b="0" i="0" u="none" strike="noStrike" baseline="0">
                <a:latin typeface="AdvOT7b515deb"/>
              </a:rPr>
              <a:t>35 years of age who have no</a:t>
            </a:r>
          </a:p>
          <a:p>
            <a:pPr algn="l"/>
            <a:r>
              <a:rPr lang="en-US" sz="1800" b="0" i="0" u="none" strike="noStrike" baseline="0">
                <a:latin typeface="AdvOT7b515deb"/>
              </a:rPr>
              <a:t>clinical features of type 2 diabetes or monogenic diabetes, a negative result does not change the diagnosis of type 1 diabetes, since 5</a:t>
            </a:r>
            <a:r>
              <a:rPr lang="en-US" sz="1800" b="0" i="0" u="none" strike="noStrike" baseline="0">
                <a:latin typeface="AdvOT7b515deb+20"/>
              </a:rPr>
              <a:t>–</a:t>
            </a:r>
            <a:r>
              <a:rPr lang="en-US" sz="1800" b="0" i="0" u="none" strike="noStrike" baseline="0">
                <a:latin typeface="AdvOT7b515deb"/>
              </a:rPr>
              <a:t>10% of people with type 1 diabetes do not have antibodies.^3 Monogenic diabetes is suggested by the presence of one or more of the following features: A1C </a:t>
            </a:r>
            <a:r>
              <a:rPr lang="en-US" sz="1800" b="0" i="0" u="none" strike="noStrike" baseline="0">
                <a:latin typeface="AdvP4C4E51"/>
              </a:rPr>
              <a:t>&lt;</a:t>
            </a:r>
            <a:r>
              <a:rPr lang="en-US" sz="1800" b="0" i="0" u="none" strike="noStrike" baseline="0">
                <a:latin typeface="AdvOT7b515deb"/>
              </a:rPr>
              <a:t>58 mmol/mol (</a:t>
            </a:r>
            <a:r>
              <a:rPr lang="en-US" sz="1800" b="0" i="0" u="none" strike="noStrike" baseline="0">
                <a:latin typeface="AdvP4C4E51"/>
              </a:rPr>
              <a:t>&lt;</a:t>
            </a:r>
            <a:r>
              <a:rPr lang="en-US" sz="1800" b="0" i="0" u="none" strike="noStrike" baseline="0">
                <a:latin typeface="AdvOT7b515deb"/>
              </a:rPr>
              <a:t>7.5%) at diagnosis, one parent with diabetes, features of a speci</a:t>
            </a:r>
            <a:r>
              <a:rPr lang="en-US" sz="1800" b="0" i="0" u="none" strike="noStrike" baseline="0">
                <a:latin typeface="AdvOT7b515deb+fb"/>
              </a:rPr>
              <a:t>fi</a:t>
            </a:r>
            <a:r>
              <a:rPr lang="en-US" sz="1800" b="0" i="0" u="none" strike="noStrike" baseline="0">
                <a:latin typeface="AdvOT7b515deb"/>
              </a:rPr>
              <a:t>c monogenic cause (e.g., renal cysts, partial lipodystrophy, maternally inherited deafness, and severe insulin resistance in the absence of obesity), and monogenic diabetes prediction model probability </a:t>
            </a:r>
            <a:r>
              <a:rPr lang="en-US" sz="1800" b="0" i="0" u="none" strike="noStrike" baseline="0">
                <a:latin typeface="AdvP4C4E51"/>
              </a:rPr>
              <a:t>&gt;</a:t>
            </a:r>
            <a:r>
              <a:rPr lang="en-US" sz="1800" b="0" i="0" u="none" strike="noStrike" baseline="0">
                <a:latin typeface="AdvOT7b515deb"/>
              </a:rPr>
              <a:t>5%</a:t>
            </a:r>
          </a:p>
          <a:p>
            <a:pPr algn="l"/>
            <a:r>
              <a:rPr lang="en-US" sz="1800" b="0" i="0" u="none" strike="noStrike" baseline="0">
                <a:latin typeface="AdvOT7b515deb"/>
              </a:rPr>
              <a:t>(diabetesgenes.org/</a:t>
            </a:r>
            <a:r>
              <a:rPr lang="en-US" sz="1800" b="0" i="0" u="none" strike="noStrike" baseline="0" err="1">
                <a:latin typeface="AdvOT7b515deb"/>
              </a:rPr>
              <a:t>exeter</a:t>
            </a:r>
            <a:r>
              <a:rPr lang="en-US" sz="1800" b="0" i="0" u="none" strike="noStrike" baseline="0">
                <a:latin typeface="AdvOT7b515deb"/>
              </a:rPr>
              <a:t>-diabetes-app/</a:t>
            </a:r>
            <a:r>
              <a:rPr lang="en-US" sz="1800" b="0" i="0" u="none" strike="noStrike" baseline="0" err="1">
                <a:latin typeface="AdvOT7b515deb"/>
              </a:rPr>
              <a:t>ModyCalculator</a:t>
            </a:r>
            <a:r>
              <a:rPr lang="en-US" sz="1800" b="0" i="0" u="none" strike="noStrike" baseline="0">
                <a:latin typeface="AdvOT7b515deb"/>
              </a:rPr>
              <a:t>).^4 A C-peptide test is only indicated in people receiving insulin treatment. A random sample (with concurrent glucose) within 5 h of eating can replace a formal C-peptide stimulation test in the context of classi</a:t>
            </a:r>
            <a:r>
              <a:rPr lang="en-US" sz="1800" b="0" i="0" u="none" strike="noStrike" baseline="0">
                <a:latin typeface="AdvOT7b515deb+fb"/>
              </a:rPr>
              <a:t>fi</a:t>
            </a:r>
            <a:r>
              <a:rPr lang="en-US" sz="1800" b="0" i="0" u="none" strike="noStrike" baseline="0">
                <a:latin typeface="AdvOT7b515deb"/>
              </a:rPr>
              <a:t>cation. If the result is </a:t>
            </a:r>
            <a:r>
              <a:rPr lang="en-US" sz="1800" b="0" i="0" u="none" strike="noStrike" baseline="0">
                <a:latin typeface="AdvOT8817665d"/>
              </a:rPr>
              <a:t>≥</a:t>
            </a:r>
            <a:r>
              <a:rPr lang="en-US" sz="1800" b="0" i="0" u="none" strike="noStrike" baseline="0">
                <a:latin typeface="AdvOT7b515deb"/>
              </a:rPr>
              <a:t>600 </a:t>
            </a:r>
            <a:r>
              <a:rPr lang="en-US" sz="1800" b="0" i="0" u="none" strike="noStrike" baseline="0" err="1">
                <a:latin typeface="AdvOT7b515deb"/>
              </a:rPr>
              <a:t>pmol</a:t>
            </a:r>
            <a:r>
              <a:rPr lang="en-US" sz="1800" b="0" i="0" u="none" strike="noStrike" baseline="0">
                <a:latin typeface="AdvOT7b515deb"/>
              </a:rPr>
              <a:t>/L (</a:t>
            </a:r>
            <a:r>
              <a:rPr lang="en-US" sz="1800" b="0" i="0" u="none" strike="noStrike" baseline="0">
                <a:latin typeface="AdvOT8817665d"/>
              </a:rPr>
              <a:t>≥</a:t>
            </a:r>
            <a:r>
              <a:rPr lang="en-US" sz="1800" b="0" i="0" u="none" strike="noStrike" baseline="0">
                <a:latin typeface="AdvOT7b515deb"/>
              </a:rPr>
              <a:t>1.8 ng/mL), the circumstances of testing do not matter. If the result is </a:t>
            </a:r>
            <a:r>
              <a:rPr lang="en-US" sz="1800" b="0" i="0" u="none" strike="noStrike" baseline="0">
                <a:latin typeface="AdvP4C4E51"/>
              </a:rPr>
              <a:t>&lt;</a:t>
            </a:r>
            <a:r>
              <a:rPr lang="en-US" sz="1800" b="0" i="0" u="none" strike="noStrike" baseline="0">
                <a:latin typeface="AdvOT7b515deb"/>
              </a:rPr>
              <a:t>600 </a:t>
            </a:r>
            <a:r>
              <a:rPr lang="en-US" sz="1800" b="0" i="0" u="none" strike="noStrike" baseline="0" err="1">
                <a:latin typeface="AdvOT7b515deb"/>
              </a:rPr>
              <a:t>pmol</a:t>
            </a:r>
            <a:r>
              <a:rPr lang="en-US" sz="1800" b="0" i="0" u="none" strike="noStrike" baseline="0">
                <a:latin typeface="AdvOT7b515deb"/>
              </a:rPr>
              <a:t>/L (</a:t>
            </a:r>
            <a:r>
              <a:rPr lang="en-US" sz="1800" b="0" i="0" u="none" strike="noStrike" baseline="0">
                <a:latin typeface="AdvP4C4E51"/>
              </a:rPr>
              <a:t>&lt;</a:t>
            </a:r>
            <a:r>
              <a:rPr lang="en-US" sz="1800" b="0" i="0" u="none" strike="noStrike" baseline="0">
                <a:latin typeface="AdvOT7b515deb"/>
              </a:rPr>
              <a:t>1.8 ng/mL) and the concurrent glucose is </a:t>
            </a:r>
            <a:r>
              <a:rPr lang="en-US" sz="1800" b="0" i="0" u="none" strike="noStrike" baseline="0">
                <a:latin typeface="AdvP4C4E51"/>
              </a:rPr>
              <a:t>&lt;</a:t>
            </a:r>
            <a:r>
              <a:rPr lang="en-US" sz="1800" b="0" i="0" u="none" strike="noStrike" baseline="0">
                <a:latin typeface="AdvOT7b515deb"/>
              </a:rPr>
              <a:t>4 mmol/L (</a:t>
            </a:r>
            <a:r>
              <a:rPr lang="en-US" sz="1800" b="0" i="0" u="none" strike="noStrike" baseline="0">
                <a:latin typeface="AdvP4C4E51"/>
              </a:rPr>
              <a:t>&lt;</a:t>
            </a:r>
            <a:r>
              <a:rPr lang="en-US" sz="1800" b="0" i="0" u="none" strike="noStrike" baseline="0">
                <a:latin typeface="AdvOT7b515deb"/>
              </a:rPr>
              <a:t>70 mg/dL) or the person may have been fasting, consider repeating the test. Results showing very low levels (e.g., </a:t>
            </a:r>
            <a:r>
              <a:rPr lang="en-US" sz="1800" b="0" i="0" u="none" strike="noStrike" baseline="0">
                <a:latin typeface="AdvP4C4E51"/>
              </a:rPr>
              <a:t>&lt;</a:t>
            </a:r>
            <a:r>
              <a:rPr lang="en-US" sz="1800" b="0" i="0" u="none" strike="noStrike" baseline="0">
                <a:latin typeface="AdvOT7b515deb"/>
              </a:rPr>
              <a:t>80 </a:t>
            </a:r>
            <a:r>
              <a:rPr lang="en-US" sz="1800" b="0" i="0" u="none" strike="noStrike" baseline="0" err="1">
                <a:latin typeface="AdvOT7b515deb"/>
              </a:rPr>
              <a:t>pmol</a:t>
            </a:r>
            <a:r>
              <a:rPr lang="en-US" sz="1800" b="0" i="0" u="none" strike="noStrike" baseline="0">
                <a:latin typeface="AdvOT7b515deb"/>
              </a:rPr>
              <a:t>/L</a:t>
            </a:r>
          </a:p>
          <a:p>
            <a:pPr algn="l"/>
            <a:r>
              <a:rPr lang="en-US" sz="1800" b="0" i="0" u="none" strike="noStrike" baseline="0">
                <a:latin typeface="AdvOT7b515deb"/>
              </a:rPr>
              <a:t>[</a:t>
            </a:r>
            <a:r>
              <a:rPr lang="en-US" sz="1800" b="0" i="0" u="none" strike="noStrike" baseline="0">
                <a:latin typeface="AdvP4C4E51"/>
              </a:rPr>
              <a:t>&lt;</a:t>
            </a:r>
            <a:r>
              <a:rPr lang="en-US" sz="1800" b="0" i="0" u="none" strike="noStrike" baseline="0">
                <a:latin typeface="AdvOT7b515deb"/>
              </a:rPr>
              <a:t>0.24 ng/mL]) do not need to be repeated. Where a person is insulin treated, C-peptide must be measured prior to insulin discontinuation to exclude severe insulin de</a:t>
            </a:r>
            <a:r>
              <a:rPr lang="en-US" sz="1800" b="0" i="0" u="none" strike="noStrike" baseline="0">
                <a:latin typeface="AdvOT7b515deb+fb"/>
              </a:rPr>
              <a:t>fi</a:t>
            </a:r>
            <a:r>
              <a:rPr lang="en-US" sz="1800" b="0" i="0" u="none" strike="noStrike" baseline="0">
                <a:latin typeface="AdvOT7b515deb"/>
              </a:rPr>
              <a:t>ciency. Do not test C-peptide within 2 weeks of a hyperglycemic emergency.^5 Features of type 2 diabetes include increased BMI (</a:t>
            </a:r>
            <a:r>
              <a:rPr lang="en-US" sz="1800" b="0" i="0" u="none" strike="noStrike" baseline="0">
                <a:latin typeface="AdvOT8817665d"/>
              </a:rPr>
              <a:t>≥</a:t>
            </a:r>
            <a:r>
              <a:rPr lang="en-US" sz="1800" b="0" i="0" u="none" strike="noStrike" baseline="0">
                <a:latin typeface="AdvOT7b515deb"/>
              </a:rPr>
              <a:t>25 kg/m^2), absence of weight loss, absence of ketoacidosis, and less marked hyperglycemia. Less discriminatory features include non-White ethnicity, family history, longer duration and milder severity of symptoms prior to presentation, features of metabolic syndrome, and absence of a family history of autoimmunity.^6 If genetic testing does not con</a:t>
            </a:r>
            <a:r>
              <a:rPr lang="en-US" sz="1800" b="0" i="0" u="none" strike="noStrike" baseline="0">
                <a:latin typeface="AdvOT7b515deb+fb"/>
              </a:rPr>
              <a:t>fi</a:t>
            </a:r>
            <a:r>
              <a:rPr lang="en-US" sz="1800" b="0" i="0" u="none" strike="noStrike" baseline="0">
                <a:latin typeface="AdvOT7b515deb"/>
              </a:rPr>
              <a:t>rm monogenic diabetes, the classi</a:t>
            </a:r>
            <a:r>
              <a:rPr lang="en-US" sz="1800" b="0" i="0" u="none" strike="noStrike" baseline="0">
                <a:latin typeface="AdvOT7b515deb+fb"/>
              </a:rPr>
              <a:t>fi</a:t>
            </a:r>
            <a:r>
              <a:rPr lang="en-US" sz="1800" b="0" i="0" u="none" strike="noStrike" baseline="0">
                <a:latin typeface="AdvOT7b515deb"/>
              </a:rPr>
              <a:t>cation is unclear and a clinical decision should be made about treatment.^7 Type 2 diabetes should be strongly considered in older individuals. In some cases, investigation for pancreatic or other types of diabetes may be appropriate.^8 A person with possible type 1 diabetes who is not treated with insulin will require careful monitoring and education so that insulin can be rapidly initiated in the event of glycemic deterioration.^9 C-peptide values 200</a:t>
            </a:r>
            <a:r>
              <a:rPr lang="en-US" sz="1800" b="0" i="0" u="none" strike="noStrike" baseline="0">
                <a:latin typeface="AdvOT7b515deb+20"/>
              </a:rPr>
              <a:t>–</a:t>
            </a:r>
            <a:r>
              <a:rPr lang="en-US" sz="1800" b="0" i="0" u="none" strike="noStrike" baseline="0">
                <a:latin typeface="AdvOT7b515deb"/>
              </a:rPr>
              <a:t>600 </a:t>
            </a:r>
            <a:r>
              <a:rPr lang="en-US" sz="1800" b="0" i="0" u="none" strike="noStrike" baseline="0" err="1">
                <a:latin typeface="AdvOT7b515deb"/>
              </a:rPr>
              <a:t>pmol</a:t>
            </a:r>
            <a:r>
              <a:rPr lang="en-US" sz="1800" b="0" i="0" u="none" strike="noStrike" baseline="0">
                <a:latin typeface="AdvOT7b515deb"/>
              </a:rPr>
              <a:t>/L (0.6</a:t>
            </a:r>
            <a:r>
              <a:rPr lang="en-US" sz="1800" b="0" i="0" u="none" strike="noStrike" baseline="0">
                <a:latin typeface="AdvOT7b515deb+20"/>
              </a:rPr>
              <a:t>–</a:t>
            </a:r>
            <a:r>
              <a:rPr lang="en-US" sz="1800" b="0" i="0" u="none" strike="noStrike" baseline="0">
                <a:latin typeface="AdvOT7b515deb"/>
              </a:rPr>
              <a:t>1.8 ng/mL) are usually consistent with type 1 diabetes or maturity-onset diabetes of the young but may occur in insulin-treated type 2 diabetes, particularly in people with normal or low BMI or after long duration. Reprinted and adapted from Holt et al. (32).</a:t>
            </a:r>
            <a:endParaRPr lang="en-US"/>
          </a:p>
        </p:txBody>
      </p:sp>
      <p:sp>
        <p:nvSpPr>
          <p:cNvPr id="4" name="Slide Number Placeholder 3"/>
          <p:cNvSpPr>
            <a:spLocks noGrp="1"/>
          </p:cNvSpPr>
          <p:nvPr>
            <p:ph type="sldNum" sz="quarter" idx="5"/>
          </p:nvPr>
        </p:nvSpPr>
        <p:spPr/>
        <p:txBody>
          <a:bodyPr/>
          <a:lstStyle/>
          <a:p>
            <a:fld id="{15986504-7CAE-460A-B626-9F2C5E8A37FD}" type="slidenum">
              <a:rPr lang="en-US" smtClean="0"/>
              <a:t>27</a:t>
            </a:fld>
            <a:endParaRPr lang="en-US"/>
          </a:p>
        </p:txBody>
      </p:sp>
    </p:spTree>
    <p:extLst>
      <p:ext uri="{BB962C8B-B14F-4D97-AF65-F5344CB8AC3E}">
        <p14:creationId xmlns:p14="http://schemas.microsoft.com/office/powerpoint/2010/main" val="17098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7BE5-6C50-00F2-E13F-320265C04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F3E1B-6EE3-53F9-F47F-8CC640574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7D701D-631C-ACFE-FC56-0CF1E3CA4416}"/>
              </a:ext>
            </a:extLst>
          </p:cNvPr>
          <p:cNvSpPr>
            <a:spLocks noGrp="1"/>
          </p:cNvSpPr>
          <p:nvPr>
            <p:ph type="body" idx="1"/>
          </p:nvPr>
        </p:nvSpPr>
        <p:spPr/>
        <p:txBody>
          <a:bodyPr/>
          <a:lstStyle/>
          <a:p>
            <a:pPr algn="l"/>
            <a:r>
              <a:rPr lang="en-US" sz="1800" b="0" i="0" u="none" strike="noStrike" baseline="0">
                <a:latin typeface="AdvOT8eb9eec2.B"/>
              </a:rPr>
              <a:t>Figure 2.1</a:t>
            </a:r>
            <a:r>
              <a:rPr lang="en-US" sz="1800" b="0" i="0" u="none" strike="noStrike" baseline="0">
                <a:latin typeface="AdvOT7b515deb+20"/>
              </a:rPr>
              <a:t>—</a:t>
            </a:r>
            <a:r>
              <a:rPr lang="en-US" sz="1800" b="0" i="0" u="none" strike="noStrike" baseline="0">
                <a:latin typeface="AdvOT7b515deb"/>
              </a:rPr>
              <a:t>Flowchart for investigation of suspected type 1 diabetes in newly diagnosed adults, based on data from White European populations.^1 No single clinical feature con</a:t>
            </a:r>
            <a:r>
              <a:rPr lang="en-US" sz="1800" b="0" i="0" u="none" strike="noStrike" baseline="0">
                <a:latin typeface="AdvOT7b515deb+fb"/>
              </a:rPr>
              <a:t>fi</a:t>
            </a:r>
            <a:r>
              <a:rPr lang="en-US" sz="1800" b="0" i="0" u="none" strike="noStrike" baseline="0">
                <a:latin typeface="AdvOT7b515deb"/>
              </a:rPr>
              <a:t>rms type 1 diabetes in isolation.^2 Glutamic acid decarboxylase (GAD) should be the primary antibody measured and, if negative, should be followed by islet tyrosine phosphatase 2 (IA-2) and/or zinc transporter 8 (ZnT8) where these tests are available. In individuals who have not been treated with insulin, antibodies against insulin may also be useful. In those diagnosed at </a:t>
            </a:r>
            <a:r>
              <a:rPr lang="en-US" sz="1800" b="0" i="0" u="none" strike="noStrike" baseline="0">
                <a:latin typeface="AdvP4C4E51"/>
              </a:rPr>
              <a:t>&lt;</a:t>
            </a:r>
            <a:r>
              <a:rPr lang="en-US" sz="1800" b="0" i="0" u="none" strike="noStrike" baseline="0">
                <a:latin typeface="AdvOT7b515deb"/>
              </a:rPr>
              <a:t>35 years of age who have no</a:t>
            </a:r>
          </a:p>
          <a:p>
            <a:pPr algn="l"/>
            <a:r>
              <a:rPr lang="en-US" sz="1800" b="0" i="0" u="none" strike="noStrike" baseline="0">
                <a:latin typeface="AdvOT7b515deb"/>
              </a:rPr>
              <a:t>clinical features of type 2 diabetes or monogenic diabetes, a negative result does not change the diagnosis of type 1 diabetes, since 5</a:t>
            </a:r>
            <a:r>
              <a:rPr lang="en-US" sz="1800" b="0" i="0" u="none" strike="noStrike" baseline="0">
                <a:latin typeface="AdvOT7b515deb+20"/>
              </a:rPr>
              <a:t>–</a:t>
            </a:r>
            <a:r>
              <a:rPr lang="en-US" sz="1800" b="0" i="0" u="none" strike="noStrike" baseline="0">
                <a:latin typeface="AdvOT7b515deb"/>
              </a:rPr>
              <a:t>10% of people with type 1 diabetes do not have antibodies.^3 Monogenic diabetes is suggested by the presence of one or more of the following features: A1C </a:t>
            </a:r>
            <a:r>
              <a:rPr lang="en-US" sz="1800" b="0" i="0" u="none" strike="noStrike" baseline="0">
                <a:latin typeface="AdvP4C4E51"/>
              </a:rPr>
              <a:t>&lt;</a:t>
            </a:r>
            <a:r>
              <a:rPr lang="en-US" sz="1800" b="0" i="0" u="none" strike="noStrike" baseline="0">
                <a:latin typeface="AdvOT7b515deb"/>
              </a:rPr>
              <a:t>58 mmol/mol (</a:t>
            </a:r>
            <a:r>
              <a:rPr lang="en-US" sz="1800" b="0" i="0" u="none" strike="noStrike" baseline="0">
                <a:latin typeface="AdvP4C4E51"/>
              </a:rPr>
              <a:t>&lt;</a:t>
            </a:r>
            <a:r>
              <a:rPr lang="en-US" sz="1800" b="0" i="0" u="none" strike="noStrike" baseline="0">
                <a:latin typeface="AdvOT7b515deb"/>
              </a:rPr>
              <a:t>7.5%) at diagnosis, one parent with diabetes, features of a speci</a:t>
            </a:r>
            <a:r>
              <a:rPr lang="en-US" sz="1800" b="0" i="0" u="none" strike="noStrike" baseline="0">
                <a:latin typeface="AdvOT7b515deb+fb"/>
              </a:rPr>
              <a:t>fi</a:t>
            </a:r>
            <a:r>
              <a:rPr lang="en-US" sz="1800" b="0" i="0" u="none" strike="noStrike" baseline="0">
                <a:latin typeface="AdvOT7b515deb"/>
              </a:rPr>
              <a:t>c monogenic cause (e.g., renal cysts, partial lipodystrophy, maternally inherited deafness, and severe insulin resistance in the absence of obesity), and monogenic diabetes prediction model probability </a:t>
            </a:r>
            <a:r>
              <a:rPr lang="en-US" sz="1800" b="0" i="0" u="none" strike="noStrike" baseline="0">
                <a:latin typeface="AdvP4C4E51"/>
              </a:rPr>
              <a:t>&gt;</a:t>
            </a:r>
            <a:r>
              <a:rPr lang="en-US" sz="1800" b="0" i="0" u="none" strike="noStrike" baseline="0">
                <a:latin typeface="AdvOT7b515deb"/>
              </a:rPr>
              <a:t>5%</a:t>
            </a:r>
          </a:p>
          <a:p>
            <a:pPr algn="l"/>
            <a:r>
              <a:rPr lang="en-US" sz="1800" b="0" i="0" u="none" strike="noStrike" baseline="0">
                <a:latin typeface="AdvOT7b515deb"/>
              </a:rPr>
              <a:t>(diabetesgenes.org/</a:t>
            </a:r>
            <a:r>
              <a:rPr lang="en-US" sz="1800" b="0" i="0" u="none" strike="noStrike" baseline="0" err="1">
                <a:latin typeface="AdvOT7b515deb"/>
              </a:rPr>
              <a:t>exeter</a:t>
            </a:r>
            <a:r>
              <a:rPr lang="en-US" sz="1800" b="0" i="0" u="none" strike="noStrike" baseline="0">
                <a:latin typeface="AdvOT7b515deb"/>
              </a:rPr>
              <a:t>-diabetes-app/</a:t>
            </a:r>
            <a:r>
              <a:rPr lang="en-US" sz="1800" b="0" i="0" u="none" strike="noStrike" baseline="0" err="1">
                <a:latin typeface="AdvOT7b515deb"/>
              </a:rPr>
              <a:t>ModyCalculator</a:t>
            </a:r>
            <a:r>
              <a:rPr lang="en-US" sz="1800" b="0" i="0" u="none" strike="noStrike" baseline="0">
                <a:latin typeface="AdvOT7b515deb"/>
              </a:rPr>
              <a:t>).^4 A C-peptide test is only indicated in people receiving insulin treatment. A random sample (with concurrent glucose) within 5 h of eating can replace a formal C-peptide stimulation test in the context of classi</a:t>
            </a:r>
            <a:r>
              <a:rPr lang="en-US" sz="1800" b="0" i="0" u="none" strike="noStrike" baseline="0">
                <a:latin typeface="AdvOT7b515deb+fb"/>
              </a:rPr>
              <a:t>fi</a:t>
            </a:r>
            <a:r>
              <a:rPr lang="en-US" sz="1800" b="0" i="0" u="none" strike="noStrike" baseline="0">
                <a:latin typeface="AdvOT7b515deb"/>
              </a:rPr>
              <a:t>cation. If the result is </a:t>
            </a:r>
            <a:r>
              <a:rPr lang="en-US" sz="1800" b="0" i="0" u="none" strike="noStrike" baseline="0">
                <a:latin typeface="AdvOT8817665d"/>
              </a:rPr>
              <a:t>≥</a:t>
            </a:r>
            <a:r>
              <a:rPr lang="en-US" sz="1800" b="0" i="0" u="none" strike="noStrike" baseline="0">
                <a:latin typeface="AdvOT7b515deb"/>
              </a:rPr>
              <a:t>600 </a:t>
            </a:r>
            <a:r>
              <a:rPr lang="en-US" sz="1800" b="0" i="0" u="none" strike="noStrike" baseline="0" err="1">
                <a:latin typeface="AdvOT7b515deb"/>
              </a:rPr>
              <a:t>pmol</a:t>
            </a:r>
            <a:r>
              <a:rPr lang="en-US" sz="1800" b="0" i="0" u="none" strike="noStrike" baseline="0">
                <a:latin typeface="AdvOT7b515deb"/>
              </a:rPr>
              <a:t>/L (</a:t>
            </a:r>
            <a:r>
              <a:rPr lang="en-US" sz="1800" b="0" i="0" u="none" strike="noStrike" baseline="0">
                <a:latin typeface="AdvOT8817665d"/>
              </a:rPr>
              <a:t>≥</a:t>
            </a:r>
            <a:r>
              <a:rPr lang="en-US" sz="1800" b="0" i="0" u="none" strike="noStrike" baseline="0">
                <a:latin typeface="AdvOT7b515deb"/>
              </a:rPr>
              <a:t>1.8 ng/mL), the circumstances of testing do not matter. If the result is </a:t>
            </a:r>
            <a:r>
              <a:rPr lang="en-US" sz="1800" b="0" i="0" u="none" strike="noStrike" baseline="0">
                <a:latin typeface="AdvP4C4E51"/>
              </a:rPr>
              <a:t>&lt;</a:t>
            </a:r>
            <a:r>
              <a:rPr lang="en-US" sz="1800" b="0" i="0" u="none" strike="noStrike" baseline="0">
                <a:latin typeface="AdvOT7b515deb"/>
              </a:rPr>
              <a:t>600 </a:t>
            </a:r>
            <a:r>
              <a:rPr lang="en-US" sz="1800" b="0" i="0" u="none" strike="noStrike" baseline="0" err="1">
                <a:latin typeface="AdvOT7b515deb"/>
              </a:rPr>
              <a:t>pmol</a:t>
            </a:r>
            <a:r>
              <a:rPr lang="en-US" sz="1800" b="0" i="0" u="none" strike="noStrike" baseline="0">
                <a:latin typeface="AdvOT7b515deb"/>
              </a:rPr>
              <a:t>/L (</a:t>
            </a:r>
            <a:r>
              <a:rPr lang="en-US" sz="1800" b="0" i="0" u="none" strike="noStrike" baseline="0">
                <a:latin typeface="AdvP4C4E51"/>
              </a:rPr>
              <a:t>&lt;</a:t>
            </a:r>
            <a:r>
              <a:rPr lang="en-US" sz="1800" b="0" i="0" u="none" strike="noStrike" baseline="0">
                <a:latin typeface="AdvOT7b515deb"/>
              </a:rPr>
              <a:t>1.8 ng/mL) and the concurrent glucose is </a:t>
            </a:r>
            <a:r>
              <a:rPr lang="en-US" sz="1800" b="0" i="0" u="none" strike="noStrike" baseline="0">
                <a:latin typeface="AdvP4C4E51"/>
              </a:rPr>
              <a:t>&lt;</a:t>
            </a:r>
            <a:r>
              <a:rPr lang="en-US" sz="1800" b="0" i="0" u="none" strike="noStrike" baseline="0">
                <a:latin typeface="AdvOT7b515deb"/>
              </a:rPr>
              <a:t>4 mmol/L (</a:t>
            </a:r>
            <a:r>
              <a:rPr lang="en-US" sz="1800" b="0" i="0" u="none" strike="noStrike" baseline="0">
                <a:latin typeface="AdvP4C4E51"/>
              </a:rPr>
              <a:t>&lt;</a:t>
            </a:r>
            <a:r>
              <a:rPr lang="en-US" sz="1800" b="0" i="0" u="none" strike="noStrike" baseline="0">
                <a:latin typeface="AdvOT7b515deb"/>
              </a:rPr>
              <a:t>70 mg/dL) or the person may have been fasting, consider repeating the test. Results showing very low levels (e.g., </a:t>
            </a:r>
            <a:r>
              <a:rPr lang="en-US" sz="1800" b="0" i="0" u="none" strike="noStrike" baseline="0">
                <a:latin typeface="AdvP4C4E51"/>
              </a:rPr>
              <a:t>&lt;</a:t>
            </a:r>
            <a:r>
              <a:rPr lang="en-US" sz="1800" b="0" i="0" u="none" strike="noStrike" baseline="0">
                <a:latin typeface="AdvOT7b515deb"/>
              </a:rPr>
              <a:t>80 </a:t>
            </a:r>
            <a:r>
              <a:rPr lang="en-US" sz="1800" b="0" i="0" u="none" strike="noStrike" baseline="0" err="1">
                <a:latin typeface="AdvOT7b515deb"/>
              </a:rPr>
              <a:t>pmol</a:t>
            </a:r>
            <a:r>
              <a:rPr lang="en-US" sz="1800" b="0" i="0" u="none" strike="noStrike" baseline="0">
                <a:latin typeface="AdvOT7b515deb"/>
              </a:rPr>
              <a:t>/L</a:t>
            </a:r>
          </a:p>
          <a:p>
            <a:pPr algn="l"/>
            <a:r>
              <a:rPr lang="en-US" sz="1800" b="0" i="0" u="none" strike="noStrike" baseline="0">
                <a:latin typeface="AdvOT7b515deb"/>
              </a:rPr>
              <a:t>[</a:t>
            </a:r>
            <a:r>
              <a:rPr lang="en-US" sz="1800" b="0" i="0" u="none" strike="noStrike" baseline="0">
                <a:latin typeface="AdvP4C4E51"/>
              </a:rPr>
              <a:t>&lt;</a:t>
            </a:r>
            <a:r>
              <a:rPr lang="en-US" sz="1800" b="0" i="0" u="none" strike="noStrike" baseline="0">
                <a:latin typeface="AdvOT7b515deb"/>
              </a:rPr>
              <a:t>0.24 ng/mL]) do not need to be repeated. Where a person is insulin treated, C-peptide must be measured prior to insulin discontinuation to exclude severe insulin de</a:t>
            </a:r>
            <a:r>
              <a:rPr lang="en-US" sz="1800" b="0" i="0" u="none" strike="noStrike" baseline="0">
                <a:latin typeface="AdvOT7b515deb+fb"/>
              </a:rPr>
              <a:t>fi</a:t>
            </a:r>
            <a:r>
              <a:rPr lang="en-US" sz="1800" b="0" i="0" u="none" strike="noStrike" baseline="0">
                <a:latin typeface="AdvOT7b515deb"/>
              </a:rPr>
              <a:t>ciency. Do not test C-peptide within 2 weeks of a hyperglycemic emergency.^5 Features of type 2 diabetes include increased BMI (</a:t>
            </a:r>
            <a:r>
              <a:rPr lang="en-US" sz="1800" b="0" i="0" u="none" strike="noStrike" baseline="0">
                <a:latin typeface="AdvOT8817665d"/>
              </a:rPr>
              <a:t>≥</a:t>
            </a:r>
            <a:r>
              <a:rPr lang="en-US" sz="1800" b="0" i="0" u="none" strike="noStrike" baseline="0">
                <a:latin typeface="AdvOT7b515deb"/>
              </a:rPr>
              <a:t>25 kg/m^2), absence of weight loss, absence of ketoacidosis, and less marked hyperglycemia. Less discriminatory features include non-White ethnicity, family history, longer duration and milder severity of symptoms prior to presentation, features of metabolic syndrome, and absence of a family history of autoimmunity.^6 If genetic testing does not con</a:t>
            </a:r>
            <a:r>
              <a:rPr lang="en-US" sz="1800" b="0" i="0" u="none" strike="noStrike" baseline="0">
                <a:latin typeface="AdvOT7b515deb+fb"/>
              </a:rPr>
              <a:t>fi</a:t>
            </a:r>
            <a:r>
              <a:rPr lang="en-US" sz="1800" b="0" i="0" u="none" strike="noStrike" baseline="0">
                <a:latin typeface="AdvOT7b515deb"/>
              </a:rPr>
              <a:t>rm monogenic diabetes, the classi</a:t>
            </a:r>
            <a:r>
              <a:rPr lang="en-US" sz="1800" b="0" i="0" u="none" strike="noStrike" baseline="0">
                <a:latin typeface="AdvOT7b515deb+fb"/>
              </a:rPr>
              <a:t>fi</a:t>
            </a:r>
            <a:r>
              <a:rPr lang="en-US" sz="1800" b="0" i="0" u="none" strike="noStrike" baseline="0">
                <a:latin typeface="AdvOT7b515deb"/>
              </a:rPr>
              <a:t>cation is unclear and a clinical decision should be made about treatment.^7 Type 2 diabetes should be strongly considered in older individuals. In some cases, investigation for pancreatic or other types of diabetes may be appropriate.^8 A person with possible type 1 diabetes who is not treated with insulin will require careful monitoring and education so that insulin can be rapidly initiated in the event of glycemic deterioration.^9 C-peptide values 200</a:t>
            </a:r>
            <a:r>
              <a:rPr lang="en-US" sz="1800" b="0" i="0" u="none" strike="noStrike" baseline="0">
                <a:latin typeface="AdvOT7b515deb+20"/>
              </a:rPr>
              <a:t>–</a:t>
            </a:r>
            <a:r>
              <a:rPr lang="en-US" sz="1800" b="0" i="0" u="none" strike="noStrike" baseline="0">
                <a:latin typeface="AdvOT7b515deb"/>
              </a:rPr>
              <a:t>600 </a:t>
            </a:r>
            <a:r>
              <a:rPr lang="en-US" sz="1800" b="0" i="0" u="none" strike="noStrike" baseline="0" err="1">
                <a:latin typeface="AdvOT7b515deb"/>
              </a:rPr>
              <a:t>pmol</a:t>
            </a:r>
            <a:r>
              <a:rPr lang="en-US" sz="1800" b="0" i="0" u="none" strike="noStrike" baseline="0">
                <a:latin typeface="AdvOT7b515deb"/>
              </a:rPr>
              <a:t>/L (0.6</a:t>
            </a:r>
            <a:r>
              <a:rPr lang="en-US" sz="1800" b="0" i="0" u="none" strike="noStrike" baseline="0">
                <a:latin typeface="AdvOT7b515deb+20"/>
              </a:rPr>
              <a:t>–</a:t>
            </a:r>
            <a:r>
              <a:rPr lang="en-US" sz="1800" b="0" i="0" u="none" strike="noStrike" baseline="0">
                <a:latin typeface="AdvOT7b515deb"/>
              </a:rPr>
              <a:t>1.8 ng/mL) are usually consistent with type 1 diabetes or maturity-onset diabetes of the young but may occur in insulin-treated type 2 diabetes, particularly in people with normal or low BMI or after long duration. Reprinted and adapted from Holt et al. (32).</a:t>
            </a:r>
            <a:endParaRPr lang="en-US"/>
          </a:p>
        </p:txBody>
      </p:sp>
      <p:sp>
        <p:nvSpPr>
          <p:cNvPr id="4" name="Slide Number Placeholder 3">
            <a:extLst>
              <a:ext uri="{FF2B5EF4-FFF2-40B4-BE49-F238E27FC236}">
                <a16:creationId xmlns:a16="http://schemas.microsoft.com/office/drawing/2014/main" id="{C3B918CB-5900-526D-3117-773E6FA3C219}"/>
              </a:ext>
            </a:extLst>
          </p:cNvPr>
          <p:cNvSpPr>
            <a:spLocks noGrp="1"/>
          </p:cNvSpPr>
          <p:nvPr>
            <p:ph type="sldNum" sz="quarter" idx="5"/>
          </p:nvPr>
        </p:nvSpPr>
        <p:spPr/>
        <p:txBody>
          <a:bodyPr/>
          <a:lstStyle/>
          <a:p>
            <a:fld id="{15986504-7CAE-460A-B626-9F2C5E8A37FD}" type="slidenum">
              <a:rPr lang="en-US" smtClean="0"/>
              <a:t>28</a:t>
            </a:fld>
            <a:endParaRPr lang="en-US"/>
          </a:p>
        </p:txBody>
      </p:sp>
    </p:spTree>
    <p:extLst>
      <p:ext uri="{BB962C8B-B14F-4D97-AF65-F5344CB8AC3E}">
        <p14:creationId xmlns:p14="http://schemas.microsoft.com/office/powerpoint/2010/main" val="2412691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15986504-7CAE-460A-B626-9F2C5E8A37FD}" type="slidenum">
              <a:rPr lang="en-US" smtClean="0"/>
              <a:t>55</a:t>
            </a:fld>
            <a:endParaRPr lang="en-US"/>
          </a:p>
        </p:txBody>
      </p:sp>
    </p:spTree>
    <p:extLst>
      <p:ext uri="{BB962C8B-B14F-4D97-AF65-F5344CB8AC3E}">
        <p14:creationId xmlns:p14="http://schemas.microsoft.com/office/powerpoint/2010/main" val="387123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6C237-82DB-411D-EB6B-0ADB680A5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A4184-A5DE-72E5-1779-63ABBC028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857A9-677B-6F0F-62BD-4904AF71ED8A}"/>
              </a:ext>
            </a:extLst>
          </p:cNvPr>
          <p:cNvSpPr>
            <a:spLocks noGrp="1"/>
          </p:cNvSpPr>
          <p:nvPr>
            <p:ph type="body" idx="1"/>
          </p:nvPr>
        </p:nvSpPr>
        <p:spPr/>
        <p:txBody>
          <a:bodyPr/>
          <a:lstStyle/>
          <a:p>
            <a:pPr algn="l"/>
            <a:r>
              <a:rPr lang="en-US" sz="1800" b="0" i="0" u="none" strike="noStrike" baseline="0">
                <a:latin typeface="AdvOT8eb9eec2.B"/>
              </a:rPr>
              <a:t>Figure 4.1</a:t>
            </a:r>
            <a:r>
              <a:rPr lang="en-US" sz="1800" b="0" i="0" u="none" strike="noStrike" baseline="0">
                <a:latin typeface="AdvOT7b515deb+20"/>
              </a:rPr>
              <a:t>—</a:t>
            </a:r>
            <a:r>
              <a:rPr lang="en-US" sz="1800" b="0" i="0" u="none" strike="noStrike" baseline="0">
                <a:latin typeface="AdvOT7b515deb"/>
              </a:rPr>
              <a:t>Decision cycle for person-centered glycemic management in type 2 diabetes. BGM, blood glucose monitoring; BP, blood pressure;</a:t>
            </a:r>
          </a:p>
          <a:p>
            <a:pPr algn="l"/>
            <a:r>
              <a:rPr lang="en-US" sz="1800" b="0" i="0" u="none" strike="noStrike" baseline="0">
                <a:latin typeface="AdvOT7b515deb"/>
              </a:rPr>
              <a:t>CGM, continuous glucose monitoring; CKD, chronic kidney disease; CVD, cardiovascular disease; DSMES, diabetes self-management education and</a:t>
            </a:r>
          </a:p>
          <a:p>
            <a:pPr algn="l"/>
            <a:r>
              <a:rPr lang="en-US" sz="1800" b="0" i="0" u="none" strike="noStrike" baseline="0">
                <a:latin typeface="AdvOT7b515deb"/>
              </a:rPr>
              <a:t>support; HF, heart failure. Adapted from Davies et al. (324).</a:t>
            </a:r>
            <a:endParaRPr lang="en-US"/>
          </a:p>
        </p:txBody>
      </p:sp>
      <p:sp>
        <p:nvSpPr>
          <p:cNvPr id="4" name="Slide Number Placeholder 3">
            <a:extLst>
              <a:ext uri="{FF2B5EF4-FFF2-40B4-BE49-F238E27FC236}">
                <a16:creationId xmlns:a16="http://schemas.microsoft.com/office/drawing/2014/main" id="{73B4ED72-1137-810A-2FD2-A2E33AB135D1}"/>
              </a:ext>
            </a:extLst>
          </p:cNvPr>
          <p:cNvSpPr>
            <a:spLocks noGrp="1"/>
          </p:cNvSpPr>
          <p:nvPr>
            <p:ph type="sldNum" sz="quarter" idx="5"/>
          </p:nvPr>
        </p:nvSpPr>
        <p:spPr/>
        <p:txBody>
          <a:bodyPr/>
          <a:lstStyle/>
          <a:p>
            <a:fld id="{15986504-7CAE-460A-B626-9F2C5E8A37FD}" type="slidenum">
              <a:rPr lang="en-US" smtClean="0"/>
              <a:t>56</a:t>
            </a:fld>
            <a:endParaRPr lang="en-US"/>
          </a:p>
        </p:txBody>
      </p:sp>
    </p:spTree>
    <p:extLst>
      <p:ext uri="{BB962C8B-B14F-4D97-AF65-F5344CB8AC3E}">
        <p14:creationId xmlns:p14="http://schemas.microsoft.com/office/powerpoint/2010/main" val="347836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86504-7CAE-460A-B626-9F2C5E8A37FD}" type="slidenum">
              <a:rPr lang="en-US" smtClean="0"/>
              <a:t>96</a:t>
            </a:fld>
            <a:endParaRPr lang="en-US"/>
          </a:p>
        </p:txBody>
      </p:sp>
    </p:spTree>
    <p:extLst>
      <p:ext uri="{BB962C8B-B14F-4D97-AF65-F5344CB8AC3E}">
        <p14:creationId xmlns:p14="http://schemas.microsoft.com/office/powerpoint/2010/main" val="4168574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53E9E-12D5-6666-4AE8-9EDC7011D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5AD7D-5E63-0634-340C-CE2FA8B2B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188A8-E0AA-4029-E211-8BBED479CB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991064-48C1-48FF-022F-99628DE5FE2A}"/>
              </a:ext>
            </a:extLst>
          </p:cNvPr>
          <p:cNvSpPr>
            <a:spLocks noGrp="1"/>
          </p:cNvSpPr>
          <p:nvPr>
            <p:ph type="sldNum" sz="quarter" idx="5"/>
          </p:nvPr>
        </p:nvSpPr>
        <p:spPr/>
        <p:txBody>
          <a:bodyPr/>
          <a:lstStyle/>
          <a:p>
            <a:fld id="{15986504-7CAE-460A-B626-9F2C5E8A37FD}" type="slidenum">
              <a:rPr lang="en-US" smtClean="0"/>
              <a:t>97</a:t>
            </a:fld>
            <a:endParaRPr lang="en-US"/>
          </a:p>
        </p:txBody>
      </p:sp>
    </p:spTree>
    <p:extLst>
      <p:ext uri="{BB962C8B-B14F-4D97-AF65-F5344CB8AC3E}">
        <p14:creationId xmlns:p14="http://schemas.microsoft.com/office/powerpoint/2010/main" val="294106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86504-7CAE-460A-B626-9F2C5E8A37FD}" type="slidenum">
              <a:rPr lang="en-US" smtClean="0"/>
              <a:t>298</a:t>
            </a:fld>
            <a:endParaRPr lang="en-US"/>
          </a:p>
        </p:txBody>
      </p:sp>
    </p:spTree>
    <p:extLst>
      <p:ext uri="{BB962C8B-B14F-4D97-AF65-F5344CB8AC3E}">
        <p14:creationId xmlns:p14="http://schemas.microsoft.com/office/powerpoint/2010/main" val="132989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86504-7CAE-460A-B626-9F2C5E8A37FD}" type="slidenum">
              <a:rPr lang="en-US" smtClean="0"/>
              <a:t>340</a:t>
            </a:fld>
            <a:endParaRPr lang="en-US"/>
          </a:p>
        </p:txBody>
      </p:sp>
    </p:spTree>
    <p:extLst>
      <p:ext uri="{BB962C8B-B14F-4D97-AF65-F5344CB8AC3E}">
        <p14:creationId xmlns:p14="http://schemas.microsoft.com/office/powerpoint/2010/main" val="6075427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487B0E4F-F68F-4D3A-DF92-AADE3FBC0ED4}"/>
              </a:ext>
            </a:extLst>
          </p:cNvPr>
          <p:cNvSpPr>
            <a:spLocks noGrp="1"/>
          </p:cNvSpPr>
          <p:nvPr>
            <p:ph type="sldNum" sz="quarter" idx="12"/>
          </p:nvPr>
        </p:nvSpPr>
        <p:spPr>
          <a:xfrm>
            <a:off x="11431240" y="6005739"/>
            <a:ext cx="429238" cy="365125"/>
          </a:xfrm>
          <a:prstGeom prst="rect">
            <a:avLst/>
          </a:prstGeom>
        </p:spPr>
        <p:txBody>
          <a:bodyPr/>
          <a:lstStyle>
            <a:lvl1pPr algn="ctr">
              <a:defRPr sz="800">
                <a:solidFill>
                  <a:srgbClr val="111111"/>
                </a:solidFill>
              </a:defRPr>
            </a:lvl1pPr>
          </a:lstStyle>
          <a:p>
            <a:fld id="{77F03178-52FA-47ED-9D68-9D8BA91F4249}" type="slidenum">
              <a:rPr lang="en-US" smtClean="0"/>
              <a:pPr/>
              <a:t>‹#›</a:t>
            </a:fld>
            <a:endParaRPr lang="en-US"/>
          </a:p>
        </p:txBody>
      </p:sp>
      <p:pic>
        <p:nvPicPr>
          <p:cNvPr id="8" name="Google Shape;162;p10" descr="A red background with dots&#10;&#10;Description automatically generated">
            <a:extLst>
              <a:ext uri="{FF2B5EF4-FFF2-40B4-BE49-F238E27FC236}">
                <a16:creationId xmlns:a16="http://schemas.microsoft.com/office/drawing/2014/main" id="{027DC4E2-8413-F4ED-008A-426D23C4696B}"/>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4173806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2">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067330" y="271434"/>
            <a:ext cx="2743200" cy="365125"/>
          </a:xfrm>
          <a:prstGeom prst="rect">
            <a:avLst/>
          </a:prstGeom>
        </p:spPr>
        <p:txBody>
          <a:bodyPr/>
          <a:lstStyle>
            <a:lvl1pPr algn="r">
              <a:defRPr sz="1200" b="1">
                <a:solidFill>
                  <a:schemeClr val="accent1"/>
                </a:solidFill>
                <a:latin typeface="Inter" panose="02000503000000020004" pitchFamily="2" charset="0"/>
                <a:ea typeface="Inter" panose="02000503000000020004" pitchFamily="2" charset="0"/>
              </a:defRPr>
            </a:lvl1pPr>
          </a:lstStyle>
          <a:p>
            <a:fld id="{B59C9CEB-5DEB-40C2-A92F-67B999336D4D}" type="datetime4">
              <a:rPr lang="en-US" smtClean="0"/>
              <a:pPr/>
              <a:t>December 8, 2025</a:t>
            </a:fld>
            <a:endParaRPr lang="en-US"/>
          </a:p>
        </p:txBody>
      </p:sp>
      <p:pic>
        <p:nvPicPr>
          <p:cNvPr id="6" name="Google Shape;139;p8">
            <a:extLst>
              <a:ext uri="{FF2B5EF4-FFF2-40B4-BE49-F238E27FC236}">
                <a16:creationId xmlns:a16="http://schemas.microsoft.com/office/drawing/2014/main" id="{749455B3-2738-4CD7-4D01-D6B999E91E78}"/>
              </a:ext>
            </a:extLst>
          </p:cNvPr>
          <p:cNvPicPr preferRelativeResize="0"/>
          <p:nvPr userDrawn="1"/>
        </p:nvPicPr>
        <p:blipFill>
          <a:blip r:embed="rId3"/>
          <a:srcRect l="48702" r="48702"/>
          <a:stretch/>
        </p:blipFill>
        <p:spPr>
          <a:xfrm>
            <a:off x="-1" y="0"/>
            <a:ext cx="316523" cy="6857999"/>
          </a:xfrm>
          <a:prstGeom prst="rect">
            <a:avLst/>
          </a:prstGeom>
          <a:noFill/>
          <a:ln>
            <a:noFill/>
          </a:ln>
        </p:spPr>
      </p:pic>
      <p:pic>
        <p:nvPicPr>
          <p:cNvPr id="7" name="Google Shape;95;p2" descr="A red triangle with a black background&#10;&#10;Description automatically generated"/>
          <p:cNvPicPr preferRelativeResize="0"/>
          <p:nvPr userDrawn="1"/>
        </p:nvPicPr>
        <p:blipFill rotWithShape="1">
          <a:blip r:embed="rId4">
            <a:alphaModFix/>
          </a:blip>
          <a:srcRect/>
          <a:stretch/>
        </p:blipFill>
        <p:spPr>
          <a:xfrm>
            <a:off x="875401" y="1133378"/>
            <a:ext cx="3513719" cy="1579342"/>
          </a:xfrm>
          <a:prstGeom prst="rect">
            <a:avLst/>
          </a:prstGeom>
          <a:noFill/>
          <a:ln>
            <a:noFill/>
          </a:ln>
        </p:spPr>
      </p:pic>
      <p:sp>
        <p:nvSpPr>
          <p:cNvPr id="8" name="Title 1"/>
          <p:cNvSpPr>
            <a:spLocks noGrp="1"/>
          </p:cNvSpPr>
          <p:nvPr>
            <p:ph type="ctrTitle" hasCustomPrompt="1"/>
          </p:nvPr>
        </p:nvSpPr>
        <p:spPr>
          <a:xfrm>
            <a:off x="4038600" y="2533508"/>
            <a:ext cx="7771930" cy="2387600"/>
          </a:xfrm>
        </p:spPr>
        <p:txBody>
          <a:bodyPr anchor="b"/>
          <a:lstStyle>
            <a:lvl1pPr algn="l">
              <a:defRPr sz="6000"/>
            </a:lvl1pPr>
          </a:lstStyle>
          <a:p>
            <a:r>
              <a:rPr lang="en-US" b="1"/>
              <a:t>Title Slide Style 2</a:t>
            </a:r>
            <a:endParaRPr lang="en-US"/>
          </a:p>
        </p:txBody>
      </p:sp>
      <p:sp>
        <p:nvSpPr>
          <p:cNvPr id="9" name="Subtitle 2"/>
          <p:cNvSpPr>
            <a:spLocks noGrp="1"/>
          </p:cNvSpPr>
          <p:nvPr>
            <p:ph type="subTitle" idx="1" hasCustomPrompt="1"/>
          </p:nvPr>
        </p:nvSpPr>
        <p:spPr>
          <a:xfrm>
            <a:off x="4038600" y="5013183"/>
            <a:ext cx="7771930" cy="835688"/>
          </a:xfrm>
        </p:spPr>
        <p:txBody>
          <a:bodyPr>
            <a:normAutofit/>
          </a:bodyPr>
          <a:lstStyle>
            <a:lvl1pPr marL="0" indent="0" algn="l" rtl="0">
              <a:lnSpc>
                <a:spcPct val="100000"/>
              </a:lnSpc>
              <a:spcBef>
                <a:spcPts val="0"/>
              </a:spcBef>
              <a:spcAft>
                <a:spcPts val="0"/>
              </a:spcAft>
              <a:buClr>
                <a:schemeClr val="dk1"/>
              </a:buClr>
              <a:buSzPts val="2400"/>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rtl="0">
              <a:lnSpc>
                <a:spcPct val="100000"/>
              </a:lnSpc>
              <a:spcBef>
                <a:spcPts val="0"/>
              </a:spcBef>
              <a:spcAft>
                <a:spcPts val="0"/>
              </a:spcAft>
              <a:buClr>
                <a:schemeClr val="dk1"/>
              </a:buClr>
              <a:buSzPts val="2400"/>
              <a:buNone/>
            </a:pPr>
            <a:r>
              <a:rPr lang="en-US"/>
              <a:t>FPO: Lorem Ipsum</a:t>
            </a:r>
          </a:p>
        </p:txBody>
      </p:sp>
    </p:spTree>
    <p:extLst>
      <p:ext uri="{BB962C8B-B14F-4D97-AF65-F5344CB8AC3E}">
        <p14:creationId xmlns:p14="http://schemas.microsoft.com/office/powerpoint/2010/main" val="2413342842"/>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ck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03;p3">
            <a:extLst>
              <a:ext uri="{FF2B5EF4-FFF2-40B4-BE49-F238E27FC236}">
                <a16:creationId xmlns:a16="http://schemas.microsoft.com/office/drawing/2014/main" id="{13721852-BCDD-9A9C-2A5F-9832058BDFA8}"/>
              </a:ext>
            </a:extLst>
          </p:cNvPr>
          <p:cNvSpPr/>
          <p:nvPr userDrawn="1"/>
        </p:nvSpPr>
        <p:spPr>
          <a:xfrm>
            <a:off x="1635369" y="2166694"/>
            <a:ext cx="1169377" cy="14946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Title 8">
            <a:extLst>
              <a:ext uri="{FF2B5EF4-FFF2-40B4-BE49-F238E27FC236}">
                <a16:creationId xmlns:a16="http://schemas.microsoft.com/office/drawing/2014/main" id="{E464C6CE-3B4D-7590-E289-3EAAAFA4467D}"/>
              </a:ext>
            </a:extLst>
          </p:cNvPr>
          <p:cNvSpPr>
            <a:spLocks noGrp="1"/>
          </p:cNvSpPr>
          <p:nvPr>
            <p:ph type="title"/>
          </p:nvPr>
        </p:nvSpPr>
        <p:spPr>
          <a:xfrm>
            <a:off x="1631509" y="2676647"/>
            <a:ext cx="8594159" cy="1325563"/>
          </a:xfrm>
          <a:prstGeom prst="rect">
            <a:avLst/>
          </a:prstGeom>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99666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487B0E4F-F68F-4D3A-DF92-AADE3FBC0ED4}"/>
              </a:ext>
            </a:extLst>
          </p:cNvPr>
          <p:cNvSpPr>
            <a:spLocks noGrp="1"/>
          </p:cNvSpPr>
          <p:nvPr>
            <p:ph type="sldNum" sz="quarter" idx="12"/>
          </p:nvPr>
        </p:nvSpPr>
        <p:spPr>
          <a:xfrm>
            <a:off x="11431240" y="6005739"/>
            <a:ext cx="429238" cy="365125"/>
          </a:xfrm>
          <a:prstGeom prst="rect">
            <a:avLst/>
          </a:prstGeom>
        </p:spPr>
        <p:txBody>
          <a:bodyPr/>
          <a:lstStyle>
            <a:lvl1pPr algn="ctr">
              <a:defRPr sz="800">
                <a:solidFill>
                  <a:srgbClr val="111111"/>
                </a:solidFill>
              </a:defRPr>
            </a:lvl1pPr>
          </a:lstStyle>
          <a:p>
            <a:fld id="{77F03178-52FA-47ED-9D68-9D8BA91F4249}" type="slidenum">
              <a:rPr lang="en-US" smtClean="0"/>
              <a:pPr/>
              <a:t>‹#›</a:t>
            </a:fld>
            <a:endParaRPr lang="en-US"/>
          </a:p>
        </p:txBody>
      </p:sp>
      <p:pic>
        <p:nvPicPr>
          <p:cNvPr id="8" name="Google Shape;162;p10" descr="A red background with dots&#10;&#10;Description automatically generated">
            <a:extLst>
              <a:ext uri="{FF2B5EF4-FFF2-40B4-BE49-F238E27FC236}">
                <a16:creationId xmlns:a16="http://schemas.microsoft.com/office/drawing/2014/main" id="{027DC4E2-8413-F4ED-008A-426D23C4696B}"/>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3809741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8960" y="2220913"/>
            <a:ext cx="9144000" cy="2387600"/>
          </a:xfrm>
        </p:spPr>
        <p:txBody>
          <a:bodyPr anchor="b"/>
          <a:lstStyle>
            <a:lvl1pPr algn="l">
              <a:defRPr sz="6000"/>
            </a:lvl1pPr>
          </a:lstStyle>
          <a:p>
            <a:r>
              <a:rPr lang="en-US" b="1"/>
              <a:t>Title Slide Style 1</a:t>
            </a:r>
            <a:endParaRPr lang="en-US"/>
          </a:p>
        </p:txBody>
      </p:sp>
      <p:sp>
        <p:nvSpPr>
          <p:cNvPr id="3" name="Subtitle 2"/>
          <p:cNvSpPr>
            <a:spLocks noGrp="1"/>
          </p:cNvSpPr>
          <p:nvPr>
            <p:ph type="subTitle" idx="1" hasCustomPrompt="1"/>
          </p:nvPr>
        </p:nvSpPr>
        <p:spPr>
          <a:xfrm>
            <a:off x="568960" y="4700588"/>
            <a:ext cx="9144000" cy="83568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FPO Title subhead</a:t>
            </a:r>
          </a:p>
        </p:txBody>
      </p:sp>
      <p:pic>
        <p:nvPicPr>
          <p:cNvPr id="7" name="Google Shape;86;p1" descr="A red triangle with a black background&#10;&#10;Description automatically generated"/>
          <p:cNvPicPr preferRelativeResize="0"/>
          <p:nvPr userDrawn="1"/>
        </p:nvPicPr>
        <p:blipFill rotWithShape="1">
          <a:blip r:embed="rId3">
            <a:alphaModFix/>
          </a:blip>
          <a:srcRect/>
          <a:stretch/>
        </p:blipFill>
        <p:spPr>
          <a:xfrm>
            <a:off x="568960" y="579658"/>
            <a:ext cx="3118150" cy="1401542"/>
          </a:xfrm>
          <a:prstGeom prst="rect">
            <a:avLst/>
          </a:prstGeom>
          <a:noFill/>
          <a:ln>
            <a:noFill/>
          </a:ln>
        </p:spPr>
      </p:pic>
      <p:sp>
        <p:nvSpPr>
          <p:cNvPr id="11" name="Text Placeholder 10"/>
          <p:cNvSpPr>
            <a:spLocks noGrp="1"/>
          </p:cNvSpPr>
          <p:nvPr>
            <p:ph type="body" sz="quarter" idx="13" hasCustomPrompt="1"/>
          </p:nvPr>
        </p:nvSpPr>
        <p:spPr>
          <a:xfrm>
            <a:off x="9894728" y="5940307"/>
            <a:ext cx="2060979" cy="366192"/>
          </a:xfrm>
        </p:spPr>
        <p:txBody>
          <a:bodyPr>
            <a:noAutofit/>
          </a:bodyPr>
          <a:lstStyle>
            <a:lvl1pPr marL="0" indent="0">
              <a:buNone/>
              <a:defRPr sz="1600" b="1" baseline="0"/>
            </a:lvl1pPr>
          </a:lstStyle>
          <a:p>
            <a:pPr lvl="0"/>
            <a:r>
              <a:rPr lang="en-US"/>
              <a:t>FPO: Lorem ipsum</a:t>
            </a:r>
          </a:p>
        </p:txBody>
      </p:sp>
      <p:pic>
        <p:nvPicPr>
          <p:cNvPr id="9" name="Google Shape;88;p1" descr="A red background with dots&#10;&#10;Description automatically generated"/>
          <p:cNvPicPr preferRelativeResize="0"/>
          <p:nvPr userDrawn="1"/>
        </p:nvPicPr>
        <p:blipFill rotWithShape="1">
          <a:blip r:embed="rId4">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210723196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067330" y="271434"/>
            <a:ext cx="2743200" cy="365125"/>
          </a:xfrm>
          <a:prstGeom prst="rect">
            <a:avLst/>
          </a:prstGeom>
        </p:spPr>
        <p:txBody>
          <a:bodyPr/>
          <a:lstStyle>
            <a:lvl1pPr algn="r">
              <a:defRPr sz="1200" b="1">
                <a:solidFill>
                  <a:schemeClr val="accent1"/>
                </a:solidFill>
                <a:latin typeface="Inter" panose="02000503000000020004" pitchFamily="2" charset="0"/>
                <a:ea typeface="Inter" panose="02000503000000020004" pitchFamily="2" charset="0"/>
              </a:defRPr>
            </a:lvl1pPr>
          </a:lstStyle>
          <a:p>
            <a:fld id="{B59C9CEB-5DEB-40C2-A92F-67B999336D4D}" type="datetime4">
              <a:rPr lang="en-US" smtClean="0"/>
              <a:pPr/>
              <a:t>December 8, 2025</a:t>
            </a:fld>
            <a:endParaRPr lang="en-US"/>
          </a:p>
        </p:txBody>
      </p:sp>
      <p:pic>
        <p:nvPicPr>
          <p:cNvPr id="6" name="Google Shape;139;p8">
            <a:extLst>
              <a:ext uri="{FF2B5EF4-FFF2-40B4-BE49-F238E27FC236}">
                <a16:creationId xmlns:a16="http://schemas.microsoft.com/office/drawing/2014/main" id="{749455B3-2738-4CD7-4D01-D6B999E91E78}"/>
              </a:ext>
            </a:extLst>
          </p:cNvPr>
          <p:cNvPicPr preferRelativeResize="0"/>
          <p:nvPr userDrawn="1"/>
        </p:nvPicPr>
        <p:blipFill>
          <a:blip r:embed="rId3"/>
          <a:srcRect l="48702" r="48702"/>
          <a:stretch/>
        </p:blipFill>
        <p:spPr>
          <a:xfrm>
            <a:off x="-1" y="0"/>
            <a:ext cx="316523" cy="6857999"/>
          </a:xfrm>
          <a:prstGeom prst="rect">
            <a:avLst/>
          </a:prstGeom>
          <a:noFill/>
          <a:ln>
            <a:noFill/>
          </a:ln>
        </p:spPr>
      </p:pic>
      <p:pic>
        <p:nvPicPr>
          <p:cNvPr id="7" name="Google Shape;95;p2" descr="A red triangle with a black background&#10;&#10;Description automatically generated"/>
          <p:cNvPicPr preferRelativeResize="0"/>
          <p:nvPr userDrawn="1"/>
        </p:nvPicPr>
        <p:blipFill rotWithShape="1">
          <a:blip r:embed="rId4">
            <a:alphaModFix/>
          </a:blip>
          <a:srcRect/>
          <a:stretch/>
        </p:blipFill>
        <p:spPr>
          <a:xfrm>
            <a:off x="875401" y="1133378"/>
            <a:ext cx="3513719" cy="1579342"/>
          </a:xfrm>
          <a:prstGeom prst="rect">
            <a:avLst/>
          </a:prstGeom>
          <a:noFill/>
          <a:ln>
            <a:noFill/>
          </a:ln>
        </p:spPr>
      </p:pic>
      <p:sp>
        <p:nvSpPr>
          <p:cNvPr id="8" name="Title 1"/>
          <p:cNvSpPr>
            <a:spLocks noGrp="1"/>
          </p:cNvSpPr>
          <p:nvPr>
            <p:ph type="ctrTitle" hasCustomPrompt="1"/>
          </p:nvPr>
        </p:nvSpPr>
        <p:spPr>
          <a:xfrm>
            <a:off x="4038600" y="2533508"/>
            <a:ext cx="7771930" cy="2387600"/>
          </a:xfrm>
        </p:spPr>
        <p:txBody>
          <a:bodyPr anchor="b"/>
          <a:lstStyle>
            <a:lvl1pPr algn="l">
              <a:defRPr sz="6000"/>
            </a:lvl1pPr>
          </a:lstStyle>
          <a:p>
            <a:r>
              <a:rPr lang="en-US" b="1"/>
              <a:t>Title Slide Style 2</a:t>
            </a:r>
            <a:endParaRPr lang="en-US"/>
          </a:p>
        </p:txBody>
      </p:sp>
      <p:sp>
        <p:nvSpPr>
          <p:cNvPr id="9" name="Subtitle 2"/>
          <p:cNvSpPr>
            <a:spLocks noGrp="1"/>
          </p:cNvSpPr>
          <p:nvPr>
            <p:ph type="subTitle" idx="1" hasCustomPrompt="1"/>
          </p:nvPr>
        </p:nvSpPr>
        <p:spPr>
          <a:xfrm>
            <a:off x="4038600" y="5013183"/>
            <a:ext cx="7771930" cy="835688"/>
          </a:xfrm>
        </p:spPr>
        <p:txBody>
          <a:bodyPr>
            <a:normAutofit/>
          </a:bodyPr>
          <a:lstStyle>
            <a:lvl1pPr marL="0" indent="0" algn="l" rtl="0">
              <a:lnSpc>
                <a:spcPct val="100000"/>
              </a:lnSpc>
              <a:spcBef>
                <a:spcPts val="0"/>
              </a:spcBef>
              <a:spcAft>
                <a:spcPts val="0"/>
              </a:spcAft>
              <a:buClr>
                <a:schemeClr val="dk1"/>
              </a:buClr>
              <a:buSzPts val="2400"/>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rtl="0">
              <a:lnSpc>
                <a:spcPct val="100000"/>
              </a:lnSpc>
              <a:spcBef>
                <a:spcPts val="0"/>
              </a:spcBef>
              <a:spcAft>
                <a:spcPts val="0"/>
              </a:spcAft>
              <a:buClr>
                <a:schemeClr val="dk1"/>
              </a:buClr>
              <a:buSzPts val="2400"/>
              <a:buNone/>
            </a:pPr>
            <a:r>
              <a:rPr lang="en-US"/>
              <a:t>FPO: Lorem Ipsum</a:t>
            </a:r>
          </a:p>
        </p:txBody>
      </p:sp>
    </p:spTree>
    <p:extLst>
      <p:ext uri="{BB962C8B-B14F-4D97-AF65-F5344CB8AC3E}">
        <p14:creationId xmlns:p14="http://schemas.microsoft.com/office/powerpoint/2010/main" val="2933709240"/>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for joi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838200" y="1457103"/>
            <a:ext cx="9310687" cy="3824287"/>
          </a:xfrm>
        </p:spPr>
        <p:txBody>
          <a:bodyPr>
            <a:noAutofit/>
          </a:bodyPr>
          <a:lstStyle>
            <a:lvl1pPr marL="0" indent="0">
              <a:buNone/>
              <a:defRPr sz="7200" b="1"/>
            </a:lvl1pPr>
            <a:lvl2pPr marL="457200" indent="0">
              <a:buNone/>
              <a:defRPr sz="7200" b="1"/>
            </a:lvl2pPr>
            <a:lvl3pPr marL="914400" indent="0">
              <a:buNone/>
              <a:defRPr sz="7200" b="1"/>
            </a:lvl3pPr>
            <a:lvl4pPr marL="1371600" indent="0">
              <a:buNone/>
              <a:defRPr sz="7200" b="1"/>
            </a:lvl4pPr>
            <a:lvl5pPr marL="1828800" indent="0">
              <a:buNone/>
              <a:defRPr sz="7200" b="1"/>
            </a:lvl5pPr>
          </a:lstStyle>
          <a:p>
            <a:pPr lvl="0"/>
            <a:r>
              <a:rPr lang="en-US"/>
              <a:t>Thank you</a:t>
            </a:r>
            <a:br>
              <a:rPr lang="en-US"/>
            </a:br>
            <a:r>
              <a:rPr lang="en-US"/>
              <a:t>for joining us.</a:t>
            </a:r>
          </a:p>
        </p:txBody>
      </p:sp>
      <p:pic>
        <p:nvPicPr>
          <p:cNvPr id="2" name="Google Shape;162;p10" descr="A red background with dots&#10;&#10;Description automatically generated">
            <a:extLst>
              <a:ext uri="{FF2B5EF4-FFF2-40B4-BE49-F238E27FC236}">
                <a16:creationId xmlns:a16="http://schemas.microsoft.com/office/drawing/2014/main" id="{7176F7D9-17CB-06E9-AD0F-4F211987C1A4}"/>
              </a:ext>
            </a:extLst>
          </p:cNvPr>
          <p:cNvPicPr preferRelativeResize="0"/>
          <p:nvPr userDrawn="1"/>
        </p:nvPicPr>
        <p:blipFill rotWithShape="1">
          <a:blip r:embed="rId3">
            <a:alphaModFix/>
          </a:blip>
          <a:srcRect t="97414"/>
          <a:stretch/>
        </p:blipFill>
        <p:spPr>
          <a:xfrm>
            <a:off x="0" y="6680640"/>
            <a:ext cx="12192000" cy="177359"/>
          </a:xfrm>
          <a:prstGeom prst="rect">
            <a:avLst/>
          </a:prstGeom>
          <a:noFill/>
          <a:ln>
            <a:noFill/>
          </a:ln>
        </p:spPr>
      </p:pic>
      <p:sp>
        <p:nvSpPr>
          <p:cNvPr id="6" name="Slide Number Placeholder 3">
            <a:extLst>
              <a:ext uri="{FF2B5EF4-FFF2-40B4-BE49-F238E27FC236}">
                <a16:creationId xmlns:a16="http://schemas.microsoft.com/office/drawing/2014/main" id="{70BC0222-4A47-9B17-1494-045090E1A9A0}"/>
              </a:ext>
            </a:extLst>
          </p:cNvPr>
          <p:cNvSpPr txBox="1">
            <a:spLocks/>
          </p:cNvSpPr>
          <p:nvPr userDrawn="1"/>
        </p:nvSpPr>
        <p:spPr>
          <a:xfrm>
            <a:off x="11431240" y="6005739"/>
            <a:ext cx="429238" cy="365125"/>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mtClean="0"/>
              <a:pPr/>
              <a:t>‹#›</a:t>
            </a:fld>
            <a:endParaRPr lang="en-US"/>
          </a:p>
        </p:txBody>
      </p:sp>
    </p:spTree>
    <p:extLst>
      <p:ext uri="{BB962C8B-B14F-4D97-AF65-F5344CB8AC3E}">
        <p14:creationId xmlns:p14="http://schemas.microsoft.com/office/powerpoint/2010/main" val="2435083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465;p31"/>
          <p:cNvPicPr preferRelativeResize="0"/>
          <p:nvPr userDrawn="1"/>
        </p:nvPicPr>
        <p:blipFill rotWithShape="1">
          <a:blip r:embed="rId3">
            <a:alphaModFix/>
          </a:blip>
          <a:srcRect/>
          <a:stretch/>
        </p:blipFill>
        <p:spPr>
          <a:xfrm>
            <a:off x="782320" y="3188475"/>
            <a:ext cx="5378256" cy="481050"/>
          </a:xfrm>
          <a:prstGeom prst="rect">
            <a:avLst/>
          </a:prstGeom>
          <a:noFill/>
          <a:ln>
            <a:noFill/>
          </a:ln>
        </p:spPr>
      </p:pic>
      <p:sp>
        <p:nvSpPr>
          <p:cNvPr id="7" name="Text Placeholder 6"/>
          <p:cNvSpPr>
            <a:spLocks noGrp="1"/>
          </p:cNvSpPr>
          <p:nvPr>
            <p:ph type="body" sz="quarter" idx="13" hasCustomPrompt="1"/>
          </p:nvPr>
        </p:nvSpPr>
        <p:spPr>
          <a:xfrm>
            <a:off x="838200" y="2337612"/>
            <a:ext cx="9310687" cy="1402475"/>
          </a:xfrm>
        </p:spPr>
        <p:txBody>
          <a:bodyPr>
            <a:noAutofit/>
          </a:bodyPr>
          <a:lstStyle>
            <a:lvl1pPr marL="0" indent="0">
              <a:buNone/>
              <a:defRPr sz="7200" b="1"/>
            </a:lvl1pPr>
            <a:lvl2pPr marL="457200" indent="0">
              <a:buNone/>
              <a:defRPr sz="7200" b="1"/>
            </a:lvl2pPr>
            <a:lvl3pPr marL="914400" indent="0">
              <a:buNone/>
              <a:defRPr sz="7200" b="1"/>
            </a:lvl3pPr>
            <a:lvl4pPr marL="1371600" indent="0">
              <a:buNone/>
              <a:defRPr sz="7200" b="1"/>
            </a:lvl4pPr>
            <a:lvl5pPr marL="1828800" indent="0">
              <a:buNone/>
              <a:defRPr sz="7200" b="1"/>
            </a:lvl5pPr>
          </a:lstStyle>
          <a:p>
            <a:pPr lvl="0"/>
            <a:r>
              <a:rPr lang="en-US"/>
              <a:t>Thank you.</a:t>
            </a:r>
          </a:p>
        </p:txBody>
      </p:sp>
      <p:pic>
        <p:nvPicPr>
          <p:cNvPr id="2" name="Google Shape;162;p10" descr="A red background with dots&#10;&#10;Description automatically generated">
            <a:extLst>
              <a:ext uri="{FF2B5EF4-FFF2-40B4-BE49-F238E27FC236}">
                <a16:creationId xmlns:a16="http://schemas.microsoft.com/office/drawing/2014/main" id="{46D2EDD8-A92F-366B-246A-8D356D35881D}"/>
              </a:ext>
            </a:extLst>
          </p:cNvPr>
          <p:cNvPicPr preferRelativeResize="0"/>
          <p:nvPr userDrawn="1"/>
        </p:nvPicPr>
        <p:blipFill rotWithShape="1">
          <a:blip r:embed="rId4">
            <a:alphaModFix/>
          </a:blip>
          <a:srcRect t="97414"/>
          <a:stretch/>
        </p:blipFill>
        <p:spPr>
          <a:xfrm>
            <a:off x="0" y="6680640"/>
            <a:ext cx="12192000" cy="177359"/>
          </a:xfrm>
          <a:prstGeom prst="rect">
            <a:avLst/>
          </a:prstGeom>
          <a:noFill/>
          <a:ln>
            <a:noFill/>
          </a:ln>
        </p:spPr>
      </p:pic>
      <p:sp>
        <p:nvSpPr>
          <p:cNvPr id="8" name="Slide Number Placeholder 3">
            <a:extLst>
              <a:ext uri="{FF2B5EF4-FFF2-40B4-BE49-F238E27FC236}">
                <a16:creationId xmlns:a16="http://schemas.microsoft.com/office/drawing/2014/main" id="{6E4C3A8C-A95A-FA4E-86F5-EBBC303896F4}"/>
              </a:ext>
            </a:extLst>
          </p:cNvPr>
          <p:cNvSpPr txBox="1">
            <a:spLocks/>
          </p:cNvSpPr>
          <p:nvPr userDrawn="1"/>
        </p:nvSpPr>
        <p:spPr>
          <a:xfrm>
            <a:off x="11431240" y="6005739"/>
            <a:ext cx="429238" cy="365125"/>
          </a:xfrm>
          <a:prstGeom prst="rect">
            <a:avLst/>
          </a:prstGeom>
        </p:spPr>
        <p:txBody>
          <a:bodyPr anchor="ctr"/>
          <a:lstStyle>
            <a:defPPr>
              <a:defRPr lang="en-US"/>
            </a:defPPr>
            <a:lvl1pPr marL="0" algn="ctr" defTabSz="457200" rtl="0" eaLnBrk="1" latinLnBrk="0" hangingPunct="1">
              <a:defRPr sz="800" kern="1200">
                <a:solidFill>
                  <a:srgbClr val="111111"/>
                </a:solidFill>
                <a:latin typeface="Inter" panose="02000503000000020004" pitchFamily="2" charset="0"/>
                <a:ea typeface="Inter" panose="02000503000000020004" pitchFamily="2" charset="0"/>
                <a:cs typeface="Inter"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F03178-52FA-47ED-9D68-9D8BA91F4249}" type="slidenum">
              <a:rPr lang="en-US" smtClean="0"/>
              <a:pPr/>
              <a:t>‹#›</a:t>
            </a:fld>
            <a:endParaRPr lang="en-US"/>
          </a:p>
        </p:txBody>
      </p:sp>
    </p:spTree>
    <p:extLst>
      <p:ext uri="{BB962C8B-B14F-4D97-AF65-F5344CB8AC3E}">
        <p14:creationId xmlns:p14="http://schemas.microsoft.com/office/powerpoint/2010/main" val="3301619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pic>
        <p:nvPicPr>
          <p:cNvPr id="8" name="Google Shape;88;p1" descr="A red background with dots&#10;&#10;Description automatically generated"/>
          <p:cNvPicPr preferRelativeResize="0"/>
          <p:nvPr userDrawn="1"/>
        </p:nvPicPr>
        <p:blipFill rotWithShape="1">
          <a:blip r:embed="rId3">
            <a:alphaModFix/>
          </a:blip>
          <a:srcRect t="97414"/>
          <a:stretch/>
        </p:blipFill>
        <p:spPr>
          <a:xfrm>
            <a:off x="0" y="6680640"/>
            <a:ext cx="12192000" cy="177359"/>
          </a:xfrm>
          <a:prstGeom prst="rect">
            <a:avLst/>
          </a:prstGeom>
          <a:noFill/>
          <a:ln>
            <a:noFill/>
          </a:ln>
        </p:spPr>
      </p:pic>
      <p:pic>
        <p:nvPicPr>
          <p:cNvPr id="9" name="Picture 8">
            <a:extLst>
              <a:ext uri="{FF2B5EF4-FFF2-40B4-BE49-F238E27FC236}">
                <a16:creationId xmlns:a16="http://schemas.microsoft.com/office/drawing/2014/main" id="{E3FACF25-3F88-E5F1-3E3E-0294232B3C2E}"/>
              </a:ext>
            </a:extLst>
          </p:cNvPr>
          <p:cNvPicPr>
            <a:picLocks noChangeAspect="1"/>
          </p:cNvPicPr>
          <p:nvPr userDrawn="1"/>
        </p:nvPicPr>
        <p:blipFill>
          <a:blip r:embed="rId4"/>
          <a:stretch>
            <a:fillRect/>
          </a:stretch>
        </p:blipFill>
        <p:spPr>
          <a:xfrm>
            <a:off x="5101525" y="2647160"/>
            <a:ext cx="1988950" cy="1563680"/>
          </a:xfrm>
          <a:prstGeom prst="rect">
            <a:avLst/>
          </a:prstGeom>
        </p:spPr>
      </p:pic>
      <p:sp>
        <p:nvSpPr>
          <p:cNvPr id="10" name="Text Placeholder 9"/>
          <p:cNvSpPr>
            <a:spLocks noGrp="1"/>
          </p:cNvSpPr>
          <p:nvPr>
            <p:ph type="body" sz="quarter" idx="13" hasCustomPrompt="1"/>
          </p:nvPr>
        </p:nvSpPr>
        <p:spPr>
          <a:xfrm>
            <a:off x="3186906" y="6155052"/>
            <a:ext cx="5818188" cy="249555"/>
          </a:xfrm>
        </p:spPr>
        <p:txBody>
          <a:bodyPr>
            <a:noAutofit/>
          </a:bodyPr>
          <a:lstStyle>
            <a:lvl1pPr marL="0" indent="0" algn="ctr">
              <a:buNone/>
              <a:defRPr sz="800"/>
            </a:lvl1pPr>
            <a:lvl2pPr marL="457200" indent="0" algn="ctr">
              <a:buNone/>
              <a:defRPr sz="800"/>
            </a:lvl2pPr>
            <a:lvl3pPr marL="914400" indent="0" algn="ctr">
              <a:buNone/>
              <a:defRPr sz="800"/>
            </a:lvl3pPr>
            <a:lvl4pPr marL="1371600" indent="0" algn="ctr">
              <a:buNone/>
              <a:defRPr sz="800"/>
            </a:lvl4pPr>
            <a:lvl5pPr marL="1828800" indent="0" algn="ctr">
              <a:buNone/>
              <a:defRPr sz="800"/>
            </a:lvl5pPr>
          </a:lstStyle>
          <a:p>
            <a:pPr lvl="0"/>
            <a:r>
              <a:rPr lang="en-US"/>
              <a:t>©American Diabetes Association, 2024. All Rights Reserved.</a:t>
            </a:r>
          </a:p>
        </p:txBody>
      </p:sp>
    </p:spTree>
    <p:extLst>
      <p:ext uri="{BB962C8B-B14F-4D97-AF65-F5344CB8AC3E}">
        <p14:creationId xmlns:p14="http://schemas.microsoft.com/office/powerpoint/2010/main" val="119778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3">
            <a:extLst>
              <a:ext uri="{FF2B5EF4-FFF2-40B4-BE49-F238E27FC236}">
                <a16:creationId xmlns:a16="http://schemas.microsoft.com/office/drawing/2014/main" id="{E8FFC329-6E71-C000-E81D-B9BA7D10F1A6}"/>
              </a:ext>
            </a:extLst>
          </p:cNvPr>
          <p:cNvSpPr>
            <a:spLocks noGrp="1"/>
          </p:cNvSpPr>
          <p:nvPr>
            <p:ph type="sldNum" sz="quarter" idx="12"/>
          </p:nvPr>
        </p:nvSpPr>
        <p:spPr>
          <a:xfrm>
            <a:off x="11431240" y="6005739"/>
            <a:ext cx="429238" cy="365125"/>
          </a:xfrm>
          <a:prstGeom prst="rect">
            <a:avLst/>
          </a:prstGeom>
        </p:spPr>
        <p:txBody>
          <a:bodyPr/>
          <a:lstStyle/>
          <a:p>
            <a:fld id="{77F03178-52FA-47ED-9D68-9D8BA91F4249}" type="slidenum">
              <a:rPr lang="en-US" smtClean="0"/>
              <a:t>‹#›</a:t>
            </a:fld>
            <a:endParaRPr lang="en-US"/>
          </a:p>
        </p:txBody>
      </p:sp>
      <p:pic>
        <p:nvPicPr>
          <p:cNvPr id="7" name="Google Shape;162;p10" descr="A red background with dots&#10;&#10;Description automatically generated">
            <a:extLst>
              <a:ext uri="{FF2B5EF4-FFF2-40B4-BE49-F238E27FC236}">
                <a16:creationId xmlns:a16="http://schemas.microsoft.com/office/drawing/2014/main" id="{3EAEFD39-E2C2-DCBE-7F21-51B96D03F54B}"/>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82627784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Slide with red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35369" y="2667348"/>
            <a:ext cx="10175161" cy="1718386"/>
          </a:xfrm>
        </p:spPr>
        <p:txBody>
          <a:bodyPr anchor="t"/>
          <a:lstStyle>
            <a:lvl1pPr marL="0" indent="0" algn="l" rtl="0">
              <a:lnSpc>
                <a:spcPct val="100000"/>
              </a:lnSpc>
              <a:spcBef>
                <a:spcPts val="0"/>
              </a:spcBef>
              <a:spcAft>
                <a:spcPts val="0"/>
              </a:spcAft>
              <a:buClr>
                <a:schemeClr val="lt1"/>
              </a:buClr>
              <a:buSzPts val="2800"/>
              <a:buNone/>
              <a:defRPr sz="4800">
                <a:solidFill>
                  <a:schemeClr val="bg1"/>
                </a:solidFill>
              </a:defRPr>
            </a:lvl1pPr>
          </a:lstStyle>
          <a:p>
            <a:pPr marL="0" lvl="0" indent="0" algn="l" rtl="0">
              <a:lnSpc>
                <a:spcPct val="100000"/>
              </a:lnSpc>
              <a:spcBef>
                <a:spcPts val="0"/>
              </a:spcBef>
              <a:spcAft>
                <a:spcPts val="0"/>
              </a:spcAft>
              <a:buClr>
                <a:schemeClr val="lt1"/>
              </a:buClr>
              <a:buSzPts val="2800"/>
              <a:buNone/>
            </a:pPr>
            <a:r>
              <a:rPr lang="en-US" sz="4800" b="1">
                <a:solidFill>
                  <a:schemeClr val="lt1"/>
                </a:solidFill>
                <a:latin typeface="Inter" panose="02000503000000020004" pitchFamily="2" charset="0"/>
                <a:ea typeface="Inter" panose="02000503000000020004" pitchFamily="2" charset="0"/>
                <a:cs typeface="Inter" panose="02000503000000020004" pitchFamily="2" charset="0"/>
              </a:rPr>
              <a:t>Why We Fight to End Diabetes:</a:t>
            </a:r>
            <a:br>
              <a:rPr lang="en-US" sz="4800" b="1">
                <a:solidFill>
                  <a:schemeClr val="lt1"/>
                </a:solidFill>
                <a:latin typeface="Inter" panose="02000503000000020004" pitchFamily="2" charset="0"/>
                <a:ea typeface="Inter" panose="02000503000000020004" pitchFamily="2" charset="0"/>
                <a:cs typeface="Inter" panose="02000503000000020004" pitchFamily="2" charset="0"/>
              </a:rPr>
            </a:br>
            <a:r>
              <a:rPr lang="en-US" sz="4800" b="1">
                <a:solidFill>
                  <a:schemeClr val="lt1"/>
                </a:solidFill>
                <a:latin typeface="Inter" panose="02000503000000020004" pitchFamily="2" charset="0"/>
                <a:ea typeface="Inter" panose="02000503000000020004" pitchFamily="2" charset="0"/>
                <a:cs typeface="Inter" panose="02000503000000020004" pitchFamily="2" charset="0"/>
              </a:rPr>
              <a:t>The Health Crisis</a:t>
            </a:r>
            <a:endParaRPr lang="en-US" sz="4800" b="1">
              <a:latin typeface="Inter" panose="02000503000000020004" pitchFamily="2" charset="0"/>
              <a:ea typeface="Inter" panose="02000503000000020004" pitchFamily="2" charset="0"/>
              <a:cs typeface="Inter" panose="02000503000000020004" pitchFamily="2" charset="0"/>
            </a:endParaRPr>
          </a:p>
        </p:txBody>
      </p:sp>
      <p:sp>
        <p:nvSpPr>
          <p:cNvPr id="6" name="Google Shape;103;p3"/>
          <p:cNvSpPr/>
          <p:nvPr userDrawn="1"/>
        </p:nvSpPr>
        <p:spPr>
          <a:xfrm>
            <a:off x="1635369" y="1929627"/>
            <a:ext cx="1854591" cy="14946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 name="Google Shape;138;p8" descr="A black and white logo&#10;&#10;Description automatically generated"/>
          <p:cNvPicPr preferRelativeResize="0"/>
          <p:nvPr userDrawn="1"/>
        </p:nvPicPr>
        <p:blipFill rotWithShape="1">
          <a:blip r:embed="rId3">
            <a:alphaModFix/>
          </a:blip>
          <a:srcRect/>
          <a:stretch/>
        </p:blipFill>
        <p:spPr>
          <a:xfrm>
            <a:off x="9381393" y="5528286"/>
            <a:ext cx="2343574" cy="1052167"/>
          </a:xfrm>
          <a:prstGeom prst="rect">
            <a:avLst/>
          </a:prstGeom>
          <a:noFill/>
          <a:ln>
            <a:noFill/>
          </a:ln>
        </p:spPr>
      </p:pic>
      <p:pic>
        <p:nvPicPr>
          <p:cNvPr id="8" name="Google Shape;139;p8"/>
          <p:cNvPicPr preferRelativeResize="0"/>
          <p:nvPr userDrawn="1"/>
        </p:nvPicPr>
        <p:blipFill rotWithShape="1">
          <a:blip r:embed="rId4">
            <a:alphaModFix/>
          </a:blip>
          <a:srcRect l="49099" r="48307"/>
          <a:stretch/>
        </p:blipFill>
        <p:spPr>
          <a:xfrm>
            <a:off x="0" y="0"/>
            <a:ext cx="316523" cy="6857999"/>
          </a:xfrm>
          <a:prstGeom prst="rect">
            <a:avLst/>
          </a:prstGeom>
          <a:noFill/>
          <a:ln>
            <a:noFill/>
          </a:ln>
        </p:spPr>
      </p:pic>
      <p:sp>
        <p:nvSpPr>
          <p:cNvPr id="11" name="Text Placeholder 10"/>
          <p:cNvSpPr>
            <a:spLocks noGrp="1"/>
          </p:cNvSpPr>
          <p:nvPr>
            <p:ph type="body" sz="quarter" idx="13" hasCustomPrompt="1"/>
          </p:nvPr>
        </p:nvSpPr>
        <p:spPr>
          <a:xfrm>
            <a:off x="1583647" y="1391586"/>
            <a:ext cx="4909906" cy="612775"/>
          </a:xfrm>
        </p:spPr>
        <p:txBody>
          <a:bodyPr>
            <a:noAutofit/>
          </a:bodyPr>
          <a:lstStyle>
            <a:lvl1pPr marL="0" indent="0">
              <a:buNone/>
              <a:defRPr sz="3000" b="1" baseline="0">
                <a:solidFill>
                  <a:schemeClr val="bg1"/>
                </a:solidFill>
                <a:latin typeface="Inter" panose="02000503000000020004" pitchFamily="2" charset="0"/>
                <a:ea typeface="Inter" panose="02000503000000020004" pitchFamily="2" charset="0"/>
              </a:defRPr>
            </a:lvl1pPr>
            <a:lvl2pPr marL="457200" indent="0">
              <a:buNone/>
              <a:defRPr sz="3000" b="1">
                <a:solidFill>
                  <a:schemeClr val="bg1"/>
                </a:solidFill>
              </a:defRPr>
            </a:lvl2pPr>
            <a:lvl3pPr marL="914400" indent="0">
              <a:buNone/>
              <a:defRPr sz="3000" b="1">
                <a:solidFill>
                  <a:schemeClr val="bg1"/>
                </a:solidFill>
              </a:defRPr>
            </a:lvl3pPr>
            <a:lvl4pPr marL="1371600" indent="0">
              <a:buNone/>
              <a:defRPr sz="3000" b="1">
                <a:solidFill>
                  <a:schemeClr val="bg1"/>
                </a:solidFill>
              </a:defRPr>
            </a:lvl4pPr>
            <a:lvl5pPr marL="1828800" indent="0">
              <a:buNone/>
              <a:defRPr sz="3000" b="1">
                <a:solidFill>
                  <a:schemeClr val="bg1"/>
                </a:solidFill>
              </a:defRPr>
            </a:lvl5pPr>
          </a:lstStyle>
          <a:p>
            <a:pPr lvl="0"/>
            <a:r>
              <a:rPr lang="en-US"/>
              <a:t>Section 2</a:t>
            </a:r>
          </a:p>
        </p:txBody>
      </p:sp>
    </p:spTree>
    <p:extLst>
      <p:ext uri="{BB962C8B-B14F-4D97-AF65-F5344CB8AC3E}">
        <p14:creationId xmlns:p14="http://schemas.microsoft.com/office/powerpoint/2010/main" val="58411703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93C2AB31-4AEA-DC89-C23E-12ACEA8EE6CA}"/>
              </a:ext>
            </a:extLst>
          </p:cNvPr>
          <p:cNvSpPr>
            <a:spLocks noGrp="1"/>
          </p:cNvSpPr>
          <p:nvPr>
            <p:ph type="sldNum" sz="quarter" idx="12"/>
          </p:nvPr>
        </p:nvSpPr>
        <p:spPr>
          <a:xfrm>
            <a:off x="11431240" y="6005739"/>
            <a:ext cx="429238" cy="365125"/>
          </a:xfrm>
          <a:prstGeom prst="rect">
            <a:avLst/>
          </a:prstGeom>
        </p:spPr>
        <p:txBody>
          <a:bodyPr/>
          <a:lstStyle/>
          <a:p>
            <a:fld id="{77F03178-52FA-47ED-9D68-9D8BA91F4249}" type="slidenum">
              <a:rPr lang="en-US" smtClean="0"/>
              <a:t>‹#›</a:t>
            </a:fld>
            <a:endParaRPr lang="en-US"/>
          </a:p>
        </p:txBody>
      </p:sp>
      <p:pic>
        <p:nvPicPr>
          <p:cNvPr id="8" name="Google Shape;162;p10" descr="A red background with dots&#10;&#10;Description automatically generated">
            <a:extLst>
              <a:ext uri="{FF2B5EF4-FFF2-40B4-BE49-F238E27FC236}">
                <a16:creationId xmlns:a16="http://schemas.microsoft.com/office/drawing/2014/main" id="{ED7C73C7-2E37-6D84-4A53-B3828A08A761}"/>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354963637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lt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oogle Shape;387;p23" descr="A white text on a black background&#10;&#10;Description automatically generated"/>
          <p:cNvPicPr preferRelativeResize="0"/>
          <p:nvPr userDrawn="1"/>
        </p:nvPicPr>
        <p:blipFill rotWithShape="1">
          <a:blip r:embed="rId3">
            <a:alphaModFix/>
          </a:blip>
          <a:srcRect l="-8627" r="8626"/>
          <a:stretch/>
        </p:blipFill>
        <p:spPr>
          <a:xfrm>
            <a:off x="4226560" y="-5864"/>
            <a:ext cx="7965440" cy="5521859"/>
          </a:xfrm>
          <a:prstGeom prst="rect">
            <a:avLst/>
          </a:prstGeom>
          <a:noFill/>
          <a:ln>
            <a:noFill/>
          </a:ln>
        </p:spPr>
      </p:pic>
      <p:sp>
        <p:nvSpPr>
          <p:cNvPr id="3" name="Date Placeholder 2"/>
          <p:cNvSpPr>
            <a:spLocks noGrp="1"/>
          </p:cNvSpPr>
          <p:nvPr>
            <p:ph type="dt" sz="half" idx="10"/>
          </p:nvPr>
        </p:nvSpPr>
        <p:spPr>
          <a:xfrm>
            <a:off x="9067330" y="6013004"/>
            <a:ext cx="2743200" cy="365125"/>
          </a:xfrm>
          <a:prstGeom prst="rect">
            <a:avLst/>
          </a:prstGeom>
        </p:spPr>
        <p:txBody>
          <a:bodyPr/>
          <a:lstStyle>
            <a:lvl1pPr algn="r">
              <a:defRPr sz="1400" b="1">
                <a:solidFill>
                  <a:schemeClr val="accent1"/>
                </a:solidFill>
                <a:latin typeface="Inter" panose="02000503000000020004" pitchFamily="2" charset="0"/>
                <a:ea typeface="Inter" panose="02000503000000020004" pitchFamily="2" charset="0"/>
              </a:defRPr>
            </a:lvl1pPr>
          </a:lstStyle>
          <a:p>
            <a:fld id="{CEF68349-F0A6-41F1-8495-224943A18EB4}" type="datetime4">
              <a:rPr lang="en-US" smtClean="0"/>
              <a:pPr/>
              <a:t>December 8, 2025</a:t>
            </a:fld>
            <a:endParaRPr lang="en-US"/>
          </a:p>
        </p:txBody>
      </p:sp>
      <p:sp>
        <p:nvSpPr>
          <p:cNvPr id="8" name="Title 1"/>
          <p:cNvSpPr>
            <a:spLocks noGrp="1"/>
          </p:cNvSpPr>
          <p:nvPr>
            <p:ph type="ctrTitle" hasCustomPrompt="1"/>
          </p:nvPr>
        </p:nvSpPr>
        <p:spPr>
          <a:xfrm>
            <a:off x="996142" y="2417130"/>
            <a:ext cx="7771930" cy="2387600"/>
          </a:xfrm>
        </p:spPr>
        <p:txBody>
          <a:bodyPr anchor="b">
            <a:normAutofit/>
          </a:bodyPr>
          <a:lstStyle>
            <a:lvl1pPr algn="l">
              <a:defRPr sz="6000"/>
            </a:lvl1pPr>
          </a:lstStyle>
          <a:p>
            <a:r>
              <a:rPr lang="en-US" b="1"/>
              <a:t>Alt Title Slide Style 1</a:t>
            </a:r>
            <a:endParaRPr lang="en-US"/>
          </a:p>
        </p:txBody>
      </p:sp>
      <p:sp>
        <p:nvSpPr>
          <p:cNvPr id="9" name="Subtitle 2"/>
          <p:cNvSpPr>
            <a:spLocks noGrp="1"/>
          </p:cNvSpPr>
          <p:nvPr>
            <p:ph type="subTitle" idx="1" hasCustomPrompt="1"/>
          </p:nvPr>
        </p:nvSpPr>
        <p:spPr>
          <a:xfrm>
            <a:off x="996142" y="4896805"/>
            <a:ext cx="7771930" cy="835688"/>
          </a:xfrm>
        </p:spPr>
        <p:txBody>
          <a:bodyPr>
            <a:normAutofit/>
          </a:bodyPr>
          <a:lstStyle>
            <a:lvl1pPr marL="0" indent="0" algn="l" rtl="0">
              <a:lnSpc>
                <a:spcPct val="100000"/>
              </a:lnSpc>
              <a:spcBef>
                <a:spcPts val="0"/>
              </a:spcBef>
              <a:spcAft>
                <a:spcPts val="0"/>
              </a:spcAft>
              <a:buClr>
                <a:schemeClr val="dk1"/>
              </a:buClr>
              <a:buSzPts val="2400"/>
              <a:buNone/>
              <a:defRPr sz="2800">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rtl="0">
              <a:lnSpc>
                <a:spcPct val="100000"/>
              </a:lnSpc>
              <a:spcBef>
                <a:spcPts val="0"/>
              </a:spcBef>
              <a:spcAft>
                <a:spcPts val="0"/>
              </a:spcAft>
              <a:buClr>
                <a:schemeClr val="dk1"/>
              </a:buClr>
              <a:buSzPts val="2400"/>
              <a:buNone/>
            </a:pPr>
            <a:r>
              <a:rPr lang="en-US"/>
              <a:t>We Fight to End Diabetes</a:t>
            </a:r>
          </a:p>
        </p:txBody>
      </p:sp>
      <p:pic>
        <p:nvPicPr>
          <p:cNvPr id="10" name="Google Shape;392;p23"/>
          <p:cNvPicPr preferRelativeResize="0"/>
          <p:nvPr userDrawn="1"/>
        </p:nvPicPr>
        <p:blipFill rotWithShape="1">
          <a:blip r:embed="rId4">
            <a:alphaModFix/>
          </a:blip>
          <a:srcRect l="49099" r="48307"/>
          <a:stretch/>
        </p:blipFill>
        <p:spPr>
          <a:xfrm>
            <a:off x="-1" y="0"/>
            <a:ext cx="316523" cy="6857999"/>
          </a:xfrm>
          <a:prstGeom prst="rect">
            <a:avLst/>
          </a:prstGeom>
          <a:noFill/>
          <a:ln>
            <a:noFill/>
          </a:ln>
        </p:spPr>
      </p:pic>
      <p:pic>
        <p:nvPicPr>
          <p:cNvPr id="11" name="Google Shape;390;p23" descr="A red triangle with a black background&#10;&#10;Description automatically generated"/>
          <p:cNvPicPr preferRelativeResize="0"/>
          <p:nvPr userDrawn="1"/>
        </p:nvPicPr>
        <p:blipFill rotWithShape="1">
          <a:blip r:embed="rId5">
            <a:alphaModFix/>
          </a:blip>
          <a:srcRect/>
          <a:stretch/>
        </p:blipFill>
        <p:spPr>
          <a:xfrm>
            <a:off x="844061" y="579658"/>
            <a:ext cx="3118150" cy="1401542"/>
          </a:xfrm>
          <a:prstGeom prst="rect">
            <a:avLst/>
          </a:prstGeom>
          <a:noFill/>
          <a:ln>
            <a:noFill/>
          </a:ln>
        </p:spPr>
      </p:pic>
    </p:spTree>
    <p:extLst>
      <p:ext uri="{BB962C8B-B14F-4D97-AF65-F5344CB8AC3E}">
        <p14:creationId xmlns:p14="http://schemas.microsoft.com/office/powerpoint/2010/main" val="1307778279"/>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lt Title Slide Sty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oogle Shape;402;p24" descr="A close-up of red text&#10;&#10;Description automatically generated"/>
          <p:cNvPicPr preferRelativeResize="0"/>
          <p:nvPr userDrawn="1"/>
        </p:nvPicPr>
        <p:blipFill rotWithShape="1">
          <a:blip r:embed="rId3">
            <a:alphaModFix/>
          </a:blip>
          <a:srcRect t="1" b="-5555"/>
          <a:stretch/>
        </p:blipFill>
        <p:spPr>
          <a:xfrm rot="-544314">
            <a:off x="6776811" y="3888093"/>
            <a:ext cx="5122460" cy="2536934"/>
          </a:xfrm>
          <a:prstGeom prst="rect">
            <a:avLst/>
          </a:prstGeom>
          <a:noFill/>
          <a:ln>
            <a:noFill/>
          </a:ln>
        </p:spPr>
      </p:pic>
      <p:sp>
        <p:nvSpPr>
          <p:cNvPr id="3" name="Date Placeholder 2"/>
          <p:cNvSpPr>
            <a:spLocks noGrp="1"/>
          </p:cNvSpPr>
          <p:nvPr>
            <p:ph type="dt" sz="half" idx="10"/>
          </p:nvPr>
        </p:nvSpPr>
        <p:spPr>
          <a:xfrm>
            <a:off x="9067330" y="6013004"/>
            <a:ext cx="2743200" cy="365125"/>
          </a:xfrm>
          <a:prstGeom prst="rect">
            <a:avLst/>
          </a:prstGeom>
        </p:spPr>
        <p:txBody>
          <a:bodyPr/>
          <a:lstStyle>
            <a:lvl1pPr algn="r">
              <a:defRPr sz="1400" b="1">
                <a:solidFill>
                  <a:schemeClr val="accent1"/>
                </a:solidFill>
                <a:latin typeface="Inter" panose="02000503000000020004" pitchFamily="2" charset="0"/>
                <a:ea typeface="Inter" panose="02000503000000020004" pitchFamily="2" charset="0"/>
              </a:defRPr>
            </a:lvl1pPr>
          </a:lstStyle>
          <a:p>
            <a:fld id="{CEF68349-F0A6-41F1-8495-224943A18EB4}" type="datetime4">
              <a:rPr lang="en-US" smtClean="0"/>
              <a:pPr/>
              <a:t>December 8, 2025</a:t>
            </a:fld>
            <a:endParaRPr lang="en-US"/>
          </a:p>
        </p:txBody>
      </p:sp>
      <p:sp>
        <p:nvSpPr>
          <p:cNvPr id="8" name="Title 1"/>
          <p:cNvSpPr>
            <a:spLocks noGrp="1"/>
          </p:cNvSpPr>
          <p:nvPr>
            <p:ph type="ctrTitle" hasCustomPrompt="1"/>
          </p:nvPr>
        </p:nvSpPr>
        <p:spPr>
          <a:xfrm>
            <a:off x="996142" y="2417130"/>
            <a:ext cx="8670372" cy="858085"/>
          </a:xfrm>
        </p:spPr>
        <p:txBody>
          <a:bodyPr anchor="t"/>
          <a:lstStyle>
            <a:lvl1pPr algn="l">
              <a:defRPr sz="6000"/>
            </a:lvl1pPr>
          </a:lstStyle>
          <a:p>
            <a:r>
              <a:rPr lang="en-US" b="1"/>
              <a:t>Alt Title Slide Style 2</a:t>
            </a:r>
            <a:endParaRPr lang="en-US"/>
          </a:p>
        </p:txBody>
      </p:sp>
      <p:sp>
        <p:nvSpPr>
          <p:cNvPr id="9" name="Subtitle 2"/>
          <p:cNvSpPr>
            <a:spLocks noGrp="1"/>
          </p:cNvSpPr>
          <p:nvPr>
            <p:ph type="subTitle" idx="1" hasCustomPrompt="1"/>
          </p:nvPr>
        </p:nvSpPr>
        <p:spPr>
          <a:xfrm>
            <a:off x="996142" y="3293301"/>
            <a:ext cx="7771930" cy="835688"/>
          </a:xfrm>
        </p:spPr>
        <p:txBody>
          <a:bodyPr>
            <a:normAutofit/>
          </a:bodyPr>
          <a:lstStyle>
            <a:lvl1pPr marL="0" indent="0" algn="l" rtl="0">
              <a:lnSpc>
                <a:spcPct val="100000"/>
              </a:lnSpc>
              <a:spcBef>
                <a:spcPts val="0"/>
              </a:spcBef>
              <a:spcAft>
                <a:spcPts val="0"/>
              </a:spcAft>
              <a:buClr>
                <a:schemeClr val="dk1"/>
              </a:buClr>
              <a:buSzPts val="2400"/>
              <a:buNone/>
              <a:defRPr sz="2800">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rtl="0">
              <a:lnSpc>
                <a:spcPct val="100000"/>
              </a:lnSpc>
              <a:spcBef>
                <a:spcPts val="0"/>
              </a:spcBef>
              <a:spcAft>
                <a:spcPts val="0"/>
              </a:spcAft>
              <a:buClr>
                <a:schemeClr val="dk1"/>
              </a:buClr>
              <a:buSzPts val="2400"/>
              <a:buNone/>
            </a:pPr>
            <a:r>
              <a:rPr lang="en-US"/>
              <a:t>We Fight to End Diabetes</a:t>
            </a:r>
          </a:p>
        </p:txBody>
      </p:sp>
      <p:pic>
        <p:nvPicPr>
          <p:cNvPr id="11" name="Google Shape;390;p23" descr="A red triangle with a black background&#10;&#10;Description automatically generated"/>
          <p:cNvPicPr preferRelativeResize="0"/>
          <p:nvPr userDrawn="1"/>
        </p:nvPicPr>
        <p:blipFill rotWithShape="1">
          <a:blip r:embed="rId4">
            <a:alphaModFix/>
          </a:blip>
          <a:srcRect/>
          <a:stretch/>
        </p:blipFill>
        <p:spPr>
          <a:xfrm>
            <a:off x="844061" y="579658"/>
            <a:ext cx="3118150" cy="1401542"/>
          </a:xfrm>
          <a:prstGeom prst="rect">
            <a:avLst/>
          </a:prstGeom>
          <a:noFill/>
          <a:ln>
            <a:noFill/>
          </a:ln>
        </p:spPr>
      </p:pic>
      <p:pic>
        <p:nvPicPr>
          <p:cNvPr id="13" name="Google Shape;399;p24"/>
          <p:cNvPicPr preferRelativeResize="0"/>
          <p:nvPr userDrawn="1"/>
        </p:nvPicPr>
        <p:blipFill rotWithShape="1">
          <a:blip r:embed="rId5">
            <a:alphaModFix/>
          </a:blip>
          <a:srcRect l="56527" r="33334" b="5069"/>
          <a:stretch/>
        </p:blipFill>
        <p:spPr>
          <a:xfrm rot="-5400000">
            <a:off x="10805704" y="-807176"/>
            <a:ext cx="193040" cy="1807391"/>
          </a:xfrm>
          <a:prstGeom prst="rect">
            <a:avLst/>
          </a:prstGeom>
          <a:noFill/>
          <a:ln>
            <a:noFill/>
          </a:ln>
        </p:spPr>
      </p:pic>
      <p:sp>
        <p:nvSpPr>
          <p:cNvPr id="6" name="Text Placeholder 5"/>
          <p:cNvSpPr>
            <a:spLocks noGrp="1"/>
          </p:cNvSpPr>
          <p:nvPr>
            <p:ph type="body" sz="quarter" idx="13" hasCustomPrompt="1"/>
          </p:nvPr>
        </p:nvSpPr>
        <p:spPr>
          <a:xfrm>
            <a:off x="9843596" y="300108"/>
            <a:ext cx="2117255" cy="647700"/>
          </a:xfrm>
        </p:spPr>
        <p:txBody>
          <a:bodyPr>
            <a:noAutofit/>
          </a:bodyPr>
          <a:lstStyle>
            <a:lvl1pPr marL="0" indent="0" algn="ctr">
              <a:buNone/>
              <a:defRPr sz="1600" b="1">
                <a:latin typeface="Inter" panose="02000503000000020004" pitchFamily="2" charset="0"/>
                <a:ea typeface="Inter" panose="02000503000000020004" pitchFamily="2" charset="0"/>
              </a:defRPr>
            </a:lvl1pPr>
            <a:lvl2pPr>
              <a:defRPr sz="1600" b="1"/>
            </a:lvl2pPr>
            <a:lvl3pPr>
              <a:defRPr sz="1600" b="1"/>
            </a:lvl3pPr>
            <a:lvl4pPr>
              <a:defRPr sz="1600" b="1"/>
            </a:lvl4pPr>
            <a:lvl5pPr>
              <a:defRPr sz="1600" b="1"/>
            </a:lvl5pPr>
          </a:lstStyle>
          <a:p>
            <a:pPr lvl="0"/>
            <a:r>
              <a:rPr lang="en-US"/>
              <a:t>FPO: Lorem ipsum</a:t>
            </a:r>
          </a:p>
        </p:txBody>
      </p:sp>
    </p:spTree>
    <p:extLst>
      <p:ext uri="{BB962C8B-B14F-4D97-AF65-F5344CB8AC3E}">
        <p14:creationId xmlns:p14="http://schemas.microsoft.com/office/powerpoint/2010/main" val="316714443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 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Google Shape;420;p26" descr="A black and white logo&#10;&#10;Description automatically generated"/>
          <p:cNvPicPr preferRelativeResize="0"/>
          <p:nvPr userDrawn="1"/>
        </p:nvPicPr>
        <p:blipFill rotWithShape="1">
          <a:blip r:embed="rId3">
            <a:alphaModFix/>
          </a:blip>
          <a:srcRect/>
          <a:stretch/>
        </p:blipFill>
        <p:spPr>
          <a:xfrm>
            <a:off x="9432193" y="5404227"/>
            <a:ext cx="2343574" cy="1052167"/>
          </a:xfrm>
          <a:prstGeom prst="rect">
            <a:avLst/>
          </a:prstGeom>
          <a:noFill/>
          <a:ln>
            <a:noFill/>
          </a:ln>
        </p:spPr>
      </p:pic>
      <p:pic>
        <p:nvPicPr>
          <p:cNvPr id="11" name="Google Shape;417;p26"/>
          <p:cNvPicPr preferRelativeResize="0"/>
          <p:nvPr userDrawn="1"/>
        </p:nvPicPr>
        <p:blipFill rotWithShape="1">
          <a:blip r:embed="rId4">
            <a:alphaModFix/>
          </a:blip>
          <a:srcRect/>
          <a:stretch/>
        </p:blipFill>
        <p:spPr>
          <a:xfrm>
            <a:off x="755535" y="4253895"/>
            <a:ext cx="3731491" cy="351338"/>
          </a:xfrm>
          <a:prstGeom prst="rect">
            <a:avLst/>
          </a:prstGeom>
          <a:noFill/>
          <a:ln>
            <a:noFill/>
          </a:ln>
        </p:spPr>
      </p:pic>
      <p:sp>
        <p:nvSpPr>
          <p:cNvPr id="12" name="Title 1"/>
          <p:cNvSpPr>
            <a:spLocks noGrp="1"/>
          </p:cNvSpPr>
          <p:nvPr>
            <p:ph type="title" hasCustomPrompt="1"/>
          </p:nvPr>
        </p:nvSpPr>
        <p:spPr>
          <a:xfrm>
            <a:off x="838200" y="3235296"/>
            <a:ext cx="9103821" cy="1325563"/>
          </a:xfrm>
        </p:spPr>
        <p:txBody>
          <a:bodyPr>
            <a:noAutofit/>
          </a:bodyPr>
          <a:lstStyle>
            <a:lvl1pPr>
              <a:defRPr sz="6000" b="1">
                <a:solidFill>
                  <a:schemeClr val="bg1"/>
                </a:solidFill>
              </a:defRPr>
            </a:lvl1pPr>
          </a:lstStyle>
          <a:p>
            <a:r>
              <a:rPr lang="en-US"/>
              <a:t>Section #</a:t>
            </a:r>
          </a:p>
        </p:txBody>
      </p:sp>
      <p:sp>
        <p:nvSpPr>
          <p:cNvPr id="13" name="Content Placeholder 2"/>
          <p:cNvSpPr>
            <a:spLocks noGrp="1"/>
          </p:cNvSpPr>
          <p:nvPr>
            <p:ph idx="1" hasCustomPrompt="1"/>
          </p:nvPr>
        </p:nvSpPr>
        <p:spPr>
          <a:xfrm>
            <a:off x="838200" y="4783588"/>
            <a:ext cx="9103821" cy="598514"/>
          </a:xfrm>
        </p:spPr>
        <p:txBody>
          <a:bodyPr>
            <a:normAutofit/>
          </a:bodyPr>
          <a:lstStyle>
            <a:lvl1pPr marL="0" indent="0">
              <a:buNone/>
              <a:defRPr sz="2000">
                <a:solidFill>
                  <a:schemeClr val="bg1"/>
                </a:solidFill>
                <a:latin typeface="Inter" panose="02000503000000020004" pitchFamily="2" charset="0"/>
                <a:ea typeface="Inter" panose="02000503000000020004" pitchFamily="2" charset="0"/>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Alt divider slide 2</a:t>
            </a:r>
          </a:p>
        </p:txBody>
      </p:sp>
      <p:pic>
        <p:nvPicPr>
          <p:cNvPr id="14" name="Google Shape;421;p26"/>
          <p:cNvPicPr preferRelativeResize="0"/>
          <p:nvPr userDrawn="1"/>
        </p:nvPicPr>
        <p:blipFill rotWithShape="1">
          <a:blip r:embed="rId5">
            <a:alphaModFix/>
          </a:blip>
          <a:srcRect l="83" t="78967" r="-1" b="18515"/>
          <a:stretch/>
        </p:blipFill>
        <p:spPr>
          <a:xfrm>
            <a:off x="-1" y="6685280"/>
            <a:ext cx="12192001" cy="172719"/>
          </a:xfrm>
          <a:prstGeom prst="rect">
            <a:avLst/>
          </a:prstGeom>
          <a:noFill/>
          <a:ln>
            <a:noFill/>
          </a:ln>
        </p:spPr>
      </p:pic>
    </p:spTree>
    <p:extLst>
      <p:ext uri="{BB962C8B-B14F-4D97-AF65-F5344CB8AC3E}">
        <p14:creationId xmlns:p14="http://schemas.microsoft.com/office/powerpoint/2010/main" val="384490784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lt divider slide 2 i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oogle Shape;426;p27"/>
          <p:cNvPicPr preferRelativeResize="0"/>
          <p:nvPr userDrawn="1"/>
        </p:nvPicPr>
        <p:blipFill rotWithShape="1">
          <a:blip r:embed="rId3">
            <a:alphaModFix/>
          </a:blip>
          <a:srcRect/>
          <a:stretch/>
        </p:blipFill>
        <p:spPr>
          <a:xfrm>
            <a:off x="711200" y="4223324"/>
            <a:ext cx="3850641" cy="362556"/>
          </a:xfrm>
          <a:prstGeom prst="rect">
            <a:avLst/>
          </a:prstGeom>
          <a:noFill/>
          <a:ln>
            <a:noFill/>
          </a:ln>
        </p:spPr>
      </p:pic>
      <p:pic>
        <p:nvPicPr>
          <p:cNvPr id="10" name="Google Shape;420;p26" descr="A black and white logo&#10;&#10;Description automatically generated"/>
          <p:cNvPicPr preferRelativeResize="0"/>
          <p:nvPr userDrawn="1"/>
        </p:nvPicPr>
        <p:blipFill rotWithShape="1">
          <a:blip r:embed="rId4">
            <a:alphaModFix/>
          </a:blip>
          <a:srcRect/>
          <a:stretch/>
        </p:blipFill>
        <p:spPr>
          <a:xfrm>
            <a:off x="9432193" y="5404227"/>
            <a:ext cx="2343574" cy="1052167"/>
          </a:xfrm>
          <a:prstGeom prst="rect">
            <a:avLst/>
          </a:prstGeom>
          <a:noFill/>
          <a:ln>
            <a:noFill/>
          </a:ln>
        </p:spPr>
      </p:pic>
      <p:sp>
        <p:nvSpPr>
          <p:cNvPr id="12" name="Title 1"/>
          <p:cNvSpPr>
            <a:spLocks noGrp="1"/>
          </p:cNvSpPr>
          <p:nvPr>
            <p:ph type="title" hasCustomPrompt="1"/>
          </p:nvPr>
        </p:nvSpPr>
        <p:spPr>
          <a:xfrm>
            <a:off x="838200" y="3286782"/>
            <a:ext cx="9103821" cy="1325563"/>
          </a:xfrm>
        </p:spPr>
        <p:txBody>
          <a:bodyPr>
            <a:noAutofit/>
          </a:bodyPr>
          <a:lstStyle>
            <a:lvl1pPr>
              <a:defRPr sz="6000" b="1">
                <a:solidFill>
                  <a:schemeClr val="tx1"/>
                </a:solidFill>
              </a:defRPr>
            </a:lvl1pPr>
          </a:lstStyle>
          <a:p>
            <a:r>
              <a:rPr lang="en-US"/>
              <a:t>Section #</a:t>
            </a:r>
          </a:p>
        </p:txBody>
      </p:sp>
      <p:sp>
        <p:nvSpPr>
          <p:cNvPr id="13" name="Content Placeholder 2"/>
          <p:cNvSpPr>
            <a:spLocks noGrp="1"/>
          </p:cNvSpPr>
          <p:nvPr>
            <p:ph idx="1" hasCustomPrompt="1"/>
          </p:nvPr>
        </p:nvSpPr>
        <p:spPr>
          <a:xfrm>
            <a:off x="838200" y="4783588"/>
            <a:ext cx="9103821" cy="598514"/>
          </a:xfrm>
        </p:spPr>
        <p:txBody>
          <a:bodyPr>
            <a:normAutofit/>
          </a:bodyPr>
          <a:lstStyle>
            <a:lvl1pPr marL="0" indent="0">
              <a:buNone/>
              <a:defRPr sz="2000">
                <a:solidFill>
                  <a:schemeClr val="tx1"/>
                </a:solidFill>
                <a:latin typeface="Inter" panose="02000503000000020004" pitchFamily="2" charset="0"/>
                <a:ea typeface="Inter" panose="02000503000000020004" pitchFamily="2" charset="0"/>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Alt divider slide 2</a:t>
            </a:r>
          </a:p>
        </p:txBody>
      </p:sp>
      <p:pic>
        <p:nvPicPr>
          <p:cNvPr id="15" name="Google Shape;430;p27" descr="A red triangle with a black background&#10;&#10;Description automatically generated"/>
          <p:cNvPicPr preferRelativeResize="0"/>
          <p:nvPr userDrawn="1"/>
        </p:nvPicPr>
        <p:blipFill rotWithShape="1">
          <a:blip r:embed="rId5">
            <a:alphaModFix/>
          </a:blip>
          <a:srcRect/>
          <a:stretch/>
        </p:blipFill>
        <p:spPr>
          <a:xfrm>
            <a:off x="9317504" y="5456458"/>
            <a:ext cx="2471352" cy="1110820"/>
          </a:xfrm>
          <a:prstGeom prst="rect">
            <a:avLst/>
          </a:prstGeom>
          <a:noFill/>
          <a:ln>
            <a:noFill/>
          </a:ln>
        </p:spPr>
      </p:pic>
      <p:pic>
        <p:nvPicPr>
          <p:cNvPr id="16" name="Google Shape;429;p27"/>
          <p:cNvPicPr preferRelativeResize="0"/>
          <p:nvPr userDrawn="1"/>
        </p:nvPicPr>
        <p:blipFill rotWithShape="1">
          <a:blip r:embed="rId6">
            <a:alphaModFix/>
          </a:blip>
          <a:srcRect l="83" t="78967" r="-1" b="18515"/>
          <a:stretch/>
        </p:blipFill>
        <p:spPr>
          <a:xfrm>
            <a:off x="-1" y="6685280"/>
            <a:ext cx="12192001" cy="172719"/>
          </a:xfrm>
          <a:prstGeom prst="rect">
            <a:avLst/>
          </a:prstGeom>
          <a:noFill/>
          <a:ln>
            <a:noFill/>
          </a:ln>
        </p:spPr>
      </p:pic>
    </p:spTree>
    <p:extLst>
      <p:ext uri="{BB962C8B-B14F-4D97-AF65-F5344CB8AC3E}">
        <p14:creationId xmlns:p14="http://schemas.microsoft.com/office/powerpoint/2010/main" val="422639511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103;p3">
            <a:extLst>
              <a:ext uri="{FF2B5EF4-FFF2-40B4-BE49-F238E27FC236}">
                <a16:creationId xmlns:a16="http://schemas.microsoft.com/office/drawing/2014/main" id="{327DDF54-FD55-3BDA-6C04-5D21037C1258}"/>
              </a:ext>
            </a:extLst>
          </p:cNvPr>
          <p:cNvSpPr/>
          <p:nvPr userDrawn="1"/>
        </p:nvSpPr>
        <p:spPr>
          <a:xfrm>
            <a:off x="1635369" y="2166694"/>
            <a:ext cx="1169377" cy="14946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Title 8">
            <a:extLst>
              <a:ext uri="{FF2B5EF4-FFF2-40B4-BE49-F238E27FC236}">
                <a16:creationId xmlns:a16="http://schemas.microsoft.com/office/drawing/2014/main" id="{DDC92E16-C600-C740-06BE-61C80E848ADD}"/>
              </a:ext>
            </a:extLst>
          </p:cNvPr>
          <p:cNvSpPr>
            <a:spLocks noGrp="1"/>
          </p:cNvSpPr>
          <p:nvPr>
            <p:ph type="title"/>
          </p:nvPr>
        </p:nvSpPr>
        <p:spPr>
          <a:xfrm>
            <a:off x="1631509" y="2676647"/>
            <a:ext cx="8594159" cy="1325563"/>
          </a:xfrm>
          <a:prstGeom prst="rect">
            <a:avLst/>
          </a:prstGeom>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15464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3;p3">
            <a:extLst>
              <a:ext uri="{FF2B5EF4-FFF2-40B4-BE49-F238E27FC236}">
                <a16:creationId xmlns:a16="http://schemas.microsoft.com/office/drawing/2014/main" id="{2E6C0377-E956-1A8D-5CDB-09DA7021C894}"/>
              </a:ext>
            </a:extLst>
          </p:cNvPr>
          <p:cNvSpPr/>
          <p:nvPr userDrawn="1"/>
        </p:nvSpPr>
        <p:spPr>
          <a:xfrm>
            <a:off x="1635369" y="2166694"/>
            <a:ext cx="1169377" cy="14946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Title 8">
            <a:extLst>
              <a:ext uri="{FF2B5EF4-FFF2-40B4-BE49-F238E27FC236}">
                <a16:creationId xmlns:a16="http://schemas.microsoft.com/office/drawing/2014/main" id="{23E42121-4535-DB92-B20F-966D954DC13B}"/>
              </a:ext>
            </a:extLst>
          </p:cNvPr>
          <p:cNvSpPr>
            <a:spLocks noGrp="1"/>
          </p:cNvSpPr>
          <p:nvPr>
            <p:ph type="title"/>
          </p:nvPr>
        </p:nvSpPr>
        <p:spPr>
          <a:xfrm>
            <a:off x="1631509" y="2676647"/>
            <a:ext cx="8594159" cy="1325563"/>
          </a:xfrm>
          <a:prstGeom prst="rect">
            <a:avLst/>
          </a:prstGeom>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43845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l Divider">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Google Shape;103;p3">
            <a:extLst>
              <a:ext uri="{FF2B5EF4-FFF2-40B4-BE49-F238E27FC236}">
                <a16:creationId xmlns:a16="http://schemas.microsoft.com/office/drawing/2014/main" id="{2E6C0377-E956-1A8D-5CDB-09DA7021C894}"/>
              </a:ext>
            </a:extLst>
          </p:cNvPr>
          <p:cNvSpPr/>
          <p:nvPr userDrawn="1"/>
        </p:nvSpPr>
        <p:spPr>
          <a:xfrm>
            <a:off x="1635369" y="2166694"/>
            <a:ext cx="1169377" cy="14946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Title 8">
            <a:extLst>
              <a:ext uri="{FF2B5EF4-FFF2-40B4-BE49-F238E27FC236}">
                <a16:creationId xmlns:a16="http://schemas.microsoft.com/office/drawing/2014/main" id="{23E42121-4535-DB92-B20F-966D954DC13B}"/>
              </a:ext>
            </a:extLst>
          </p:cNvPr>
          <p:cNvSpPr>
            <a:spLocks noGrp="1"/>
          </p:cNvSpPr>
          <p:nvPr>
            <p:ph type="title"/>
          </p:nvPr>
        </p:nvSpPr>
        <p:spPr>
          <a:xfrm>
            <a:off x="1631509" y="2676647"/>
            <a:ext cx="8594159" cy="1325563"/>
          </a:xfrm>
          <a:prstGeom prst="rect">
            <a:avLst/>
          </a:prstGeom>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89112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03;p3">
            <a:extLst>
              <a:ext uri="{FF2B5EF4-FFF2-40B4-BE49-F238E27FC236}">
                <a16:creationId xmlns:a16="http://schemas.microsoft.com/office/drawing/2014/main" id="{13721852-BCDD-9A9C-2A5F-9832058BDFA8}"/>
              </a:ext>
            </a:extLst>
          </p:cNvPr>
          <p:cNvSpPr/>
          <p:nvPr userDrawn="1"/>
        </p:nvSpPr>
        <p:spPr>
          <a:xfrm>
            <a:off x="1635369" y="2166694"/>
            <a:ext cx="1169377" cy="14946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Title 8">
            <a:extLst>
              <a:ext uri="{FF2B5EF4-FFF2-40B4-BE49-F238E27FC236}">
                <a16:creationId xmlns:a16="http://schemas.microsoft.com/office/drawing/2014/main" id="{E464C6CE-3B4D-7590-E289-3EAAAFA4467D}"/>
              </a:ext>
            </a:extLst>
          </p:cNvPr>
          <p:cNvSpPr>
            <a:spLocks noGrp="1"/>
          </p:cNvSpPr>
          <p:nvPr>
            <p:ph type="title"/>
          </p:nvPr>
        </p:nvSpPr>
        <p:spPr>
          <a:xfrm>
            <a:off x="1631509" y="2676647"/>
            <a:ext cx="8594159" cy="1325563"/>
          </a:xfrm>
          <a:prstGeom prst="rect">
            <a:avLst/>
          </a:prstGeom>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46756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6BEEC027-E8DE-3F16-BE98-4A3403642A36}"/>
              </a:ext>
            </a:extLst>
          </p:cNvPr>
          <p:cNvSpPr>
            <a:spLocks noGrp="1"/>
          </p:cNvSpPr>
          <p:nvPr>
            <p:ph type="sldNum" sz="quarter" idx="12"/>
          </p:nvPr>
        </p:nvSpPr>
        <p:spPr>
          <a:xfrm>
            <a:off x="11431240" y="6005739"/>
            <a:ext cx="429238" cy="365125"/>
          </a:xfrm>
          <a:prstGeom prst="rect">
            <a:avLst/>
          </a:prstGeom>
        </p:spPr>
        <p:txBody>
          <a:bodyPr/>
          <a:lstStyle/>
          <a:p>
            <a:fld id="{77F03178-52FA-47ED-9D68-9D8BA91F4249}" type="slidenum">
              <a:rPr lang="en-US" smtClean="0"/>
              <a:t>‹#›</a:t>
            </a:fld>
            <a:endParaRPr lang="en-US"/>
          </a:p>
        </p:txBody>
      </p:sp>
      <p:pic>
        <p:nvPicPr>
          <p:cNvPr id="9" name="Google Shape;162;p10" descr="A red background with dots&#10;&#10;Description automatically generated">
            <a:extLst>
              <a:ext uri="{FF2B5EF4-FFF2-40B4-BE49-F238E27FC236}">
                <a16:creationId xmlns:a16="http://schemas.microsoft.com/office/drawing/2014/main" id="{D36721C7-C72D-941C-CC05-36240547E144}"/>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162319073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a:extLst>
              <a:ext uri="{FF2B5EF4-FFF2-40B4-BE49-F238E27FC236}">
                <a16:creationId xmlns:a16="http://schemas.microsoft.com/office/drawing/2014/main" id="{9C38FA5E-F372-9F55-243D-FC1947B0F5DF}"/>
              </a:ext>
            </a:extLst>
          </p:cNvPr>
          <p:cNvSpPr>
            <a:spLocks noGrp="1"/>
          </p:cNvSpPr>
          <p:nvPr>
            <p:ph type="sldNum" sz="quarter" idx="12"/>
          </p:nvPr>
        </p:nvSpPr>
        <p:spPr>
          <a:xfrm>
            <a:off x="11431240" y="6005739"/>
            <a:ext cx="429238" cy="365125"/>
          </a:xfrm>
          <a:prstGeom prst="rect">
            <a:avLst/>
          </a:prstGeom>
        </p:spPr>
        <p:txBody>
          <a:bodyPr/>
          <a:lstStyle/>
          <a:p>
            <a:fld id="{77F03178-52FA-47ED-9D68-9D8BA91F4249}" type="slidenum">
              <a:rPr lang="en-US" smtClean="0"/>
              <a:t>‹#›</a:t>
            </a:fld>
            <a:endParaRPr lang="en-US"/>
          </a:p>
        </p:txBody>
      </p:sp>
      <p:pic>
        <p:nvPicPr>
          <p:cNvPr id="11" name="Google Shape;162;p10" descr="A red background with dots&#10;&#10;Description automatically generated">
            <a:extLst>
              <a:ext uri="{FF2B5EF4-FFF2-40B4-BE49-F238E27FC236}">
                <a16:creationId xmlns:a16="http://schemas.microsoft.com/office/drawing/2014/main" id="{40065DB5-C8E6-E2CC-B287-F6C053DA99FA}"/>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166378384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3">
            <a:extLst>
              <a:ext uri="{FF2B5EF4-FFF2-40B4-BE49-F238E27FC236}">
                <a16:creationId xmlns:a16="http://schemas.microsoft.com/office/drawing/2014/main" id="{E8FFC329-6E71-C000-E81D-B9BA7D10F1A6}"/>
              </a:ext>
            </a:extLst>
          </p:cNvPr>
          <p:cNvSpPr>
            <a:spLocks noGrp="1"/>
          </p:cNvSpPr>
          <p:nvPr>
            <p:ph type="sldNum" sz="quarter" idx="12"/>
          </p:nvPr>
        </p:nvSpPr>
        <p:spPr>
          <a:xfrm>
            <a:off x="11431240" y="6005739"/>
            <a:ext cx="429238" cy="365125"/>
          </a:xfrm>
          <a:prstGeom prst="rect">
            <a:avLst/>
          </a:prstGeom>
        </p:spPr>
        <p:txBody>
          <a:bodyPr/>
          <a:lstStyle/>
          <a:p>
            <a:fld id="{77F03178-52FA-47ED-9D68-9D8BA91F4249}" type="slidenum">
              <a:rPr lang="en-US" smtClean="0"/>
              <a:t>‹#›</a:t>
            </a:fld>
            <a:endParaRPr lang="en-US"/>
          </a:p>
        </p:txBody>
      </p:sp>
      <p:pic>
        <p:nvPicPr>
          <p:cNvPr id="7" name="Google Shape;162;p10" descr="A red background with dots&#10;&#10;Description automatically generated">
            <a:extLst>
              <a:ext uri="{FF2B5EF4-FFF2-40B4-BE49-F238E27FC236}">
                <a16:creationId xmlns:a16="http://schemas.microsoft.com/office/drawing/2014/main" id="{3EAEFD39-E2C2-DCBE-7F21-51B96D03F54B}"/>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316494477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93D7787E-A8C9-9E1E-F48B-6995CA64230F}"/>
              </a:ext>
            </a:extLst>
          </p:cNvPr>
          <p:cNvSpPr>
            <a:spLocks noGrp="1"/>
          </p:cNvSpPr>
          <p:nvPr>
            <p:ph type="sldNum" sz="quarter" idx="12"/>
          </p:nvPr>
        </p:nvSpPr>
        <p:spPr>
          <a:xfrm>
            <a:off x="11431240" y="6005739"/>
            <a:ext cx="429238" cy="365125"/>
          </a:xfrm>
          <a:prstGeom prst="rect">
            <a:avLst/>
          </a:prstGeom>
        </p:spPr>
        <p:txBody>
          <a:bodyPr/>
          <a:lstStyle/>
          <a:p>
            <a:fld id="{77F03178-52FA-47ED-9D68-9D8BA91F4249}" type="slidenum">
              <a:rPr lang="en-US" smtClean="0"/>
              <a:t>‹#›</a:t>
            </a:fld>
            <a:endParaRPr lang="en-US"/>
          </a:p>
        </p:txBody>
      </p:sp>
      <p:pic>
        <p:nvPicPr>
          <p:cNvPr id="6" name="Google Shape;162;p10" descr="A red background with dots&#10;&#10;Description automatically generated">
            <a:extLst>
              <a:ext uri="{FF2B5EF4-FFF2-40B4-BE49-F238E27FC236}">
                <a16:creationId xmlns:a16="http://schemas.microsoft.com/office/drawing/2014/main" id="{8564AAA2-AF2F-251E-2B7F-A73FE6F53FCD}"/>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181189707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marL="228600" indent="-228600">
              <a:buClr>
                <a:schemeClr val="accent1"/>
              </a:buClr>
              <a:buFont typeface="Wingdings" pitchFamily="2" charset="2"/>
              <a:buChar char="§"/>
              <a:defRPr sz="3200"/>
            </a:lvl1pPr>
            <a:lvl2pPr marL="685800" indent="-228600">
              <a:buClr>
                <a:schemeClr val="accent1"/>
              </a:buClr>
              <a:buFont typeface="Wingdings" pitchFamily="2" charset="2"/>
              <a:buChar char="§"/>
              <a:defRPr sz="2800"/>
            </a:lvl2pPr>
            <a:lvl3pPr marL="1143000" indent="-228600">
              <a:buClr>
                <a:schemeClr val="accent1"/>
              </a:buClr>
              <a:buFont typeface="Wingdings" pitchFamily="2" charset="2"/>
              <a:buChar char="§"/>
              <a:defRPr sz="2400"/>
            </a:lvl3pPr>
            <a:lvl4pPr marL="1600200" indent="-228600">
              <a:buClr>
                <a:schemeClr val="accent1"/>
              </a:buClr>
              <a:buFont typeface="Wingdings" pitchFamily="2" charset="2"/>
              <a:buChar char="§"/>
              <a:defRPr sz="2000"/>
            </a:lvl4pPr>
            <a:lvl5pPr marL="2057400" indent="-228600">
              <a:buClr>
                <a:schemeClr val="accent1"/>
              </a:buClr>
              <a:buFont typeface="Wingdings"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3">
            <a:extLst>
              <a:ext uri="{FF2B5EF4-FFF2-40B4-BE49-F238E27FC236}">
                <a16:creationId xmlns:a16="http://schemas.microsoft.com/office/drawing/2014/main" id="{06EEEB5C-3CD6-D21D-571F-507A504CBFF2}"/>
              </a:ext>
            </a:extLst>
          </p:cNvPr>
          <p:cNvSpPr>
            <a:spLocks noGrp="1"/>
          </p:cNvSpPr>
          <p:nvPr>
            <p:ph type="sldNum" sz="quarter" idx="12"/>
          </p:nvPr>
        </p:nvSpPr>
        <p:spPr>
          <a:xfrm>
            <a:off x="11431240" y="6005739"/>
            <a:ext cx="429238" cy="365125"/>
          </a:xfrm>
          <a:prstGeom prst="rect">
            <a:avLst/>
          </a:prstGeom>
        </p:spPr>
        <p:txBody>
          <a:bodyPr/>
          <a:lstStyle/>
          <a:p>
            <a:fld id="{77F03178-52FA-47ED-9D68-9D8BA91F4249}" type="slidenum">
              <a:rPr lang="en-US" smtClean="0"/>
              <a:t>‹#›</a:t>
            </a:fld>
            <a:endParaRPr lang="en-US"/>
          </a:p>
        </p:txBody>
      </p:sp>
      <p:pic>
        <p:nvPicPr>
          <p:cNvPr id="9" name="Google Shape;162;p10" descr="A red background with dots&#10;&#10;Description automatically generated">
            <a:extLst>
              <a:ext uri="{FF2B5EF4-FFF2-40B4-BE49-F238E27FC236}">
                <a16:creationId xmlns:a16="http://schemas.microsoft.com/office/drawing/2014/main" id="{0BED5CB4-B7EC-0850-3D82-95A21AE5AB68}"/>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3820544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3">
            <a:extLst>
              <a:ext uri="{FF2B5EF4-FFF2-40B4-BE49-F238E27FC236}">
                <a16:creationId xmlns:a16="http://schemas.microsoft.com/office/drawing/2014/main" id="{1FDA5F07-16E6-3FAB-ECC4-8C3390AE2180}"/>
              </a:ext>
            </a:extLst>
          </p:cNvPr>
          <p:cNvSpPr>
            <a:spLocks noGrp="1"/>
          </p:cNvSpPr>
          <p:nvPr>
            <p:ph type="sldNum" sz="quarter" idx="4"/>
          </p:nvPr>
        </p:nvSpPr>
        <p:spPr>
          <a:xfrm>
            <a:off x="11431240" y="6005739"/>
            <a:ext cx="429238" cy="365125"/>
          </a:xfrm>
          <a:prstGeom prst="rect">
            <a:avLst/>
          </a:prstGeom>
        </p:spPr>
        <p:txBody>
          <a:bodyPr anchor="ctr"/>
          <a:lstStyle>
            <a:lvl1pPr algn="ctr">
              <a:defRPr sz="8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pic>
        <p:nvPicPr>
          <p:cNvPr id="10" name="Google Shape;162;p10" descr="A red background with dots&#10;&#10;Description automatically generated">
            <a:extLst>
              <a:ext uri="{FF2B5EF4-FFF2-40B4-BE49-F238E27FC236}">
                <a16:creationId xmlns:a16="http://schemas.microsoft.com/office/drawing/2014/main" id="{45BDEE1E-7376-F748-CE2F-E2736047CAAC}"/>
              </a:ext>
            </a:extLst>
          </p:cNvPr>
          <p:cNvPicPr preferRelativeResize="0"/>
          <p:nvPr userDrawn="1"/>
        </p:nvPicPr>
        <p:blipFill rotWithShape="1">
          <a:blip r:embed="rId2">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111780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Slide 1">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8960" y="2220913"/>
            <a:ext cx="9144000" cy="2387600"/>
          </a:xfrm>
        </p:spPr>
        <p:txBody>
          <a:bodyPr anchor="b"/>
          <a:lstStyle>
            <a:lvl1pPr algn="l">
              <a:defRPr sz="6000"/>
            </a:lvl1pPr>
          </a:lstStyle>
          <a:p>
            <a:r>
              <a:rPr lang="en-US" b="1"/>
              <a:t>Title Slide Style 1</a:t>
            </a:r>
            <a:endParaRPr lang="en-US"/>
          </a:p>
        </p:txBody>
      </p:sp>
      <p:sp>
        <p:nvSpPr>
          <p:cNvPr id="3" name="Subtitle 2"/>
          <p:cNvSpPr>
            <a:spLocks noGrp="1"/>
          </p:cNvSpPr>
          <p:nvPr>
            <p:ph type="subTitle" idx="1" hasCustomPrompt="1"/>
          </p:nvPr>
        </p:nvSpPr>
        <p:spPr>
          <a:xfrm>
            <a:off x="568960" y="4700588"/>
            <a:ext cx="9144000" cy="83568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FPO Title subhead</a:t>
            </a:r>
          </a:p>
        </p:txBody>
      </p:sp>
      <p:pic>
        <p:nvPicPr>
          <p:cNvPr id="7" name="Google Shape;86;p1" descr="A red triangle with a black background&#10;&#10;Description automatically generated"/>
          <p:cNvPicPr preferRelativeResize="0"/>
          <p:nvPr userDrawn="1"/>
        </p:nvPicPr>
        <p:blipFill rotWithShape="1">
          <a:blip r:embed="rId3">
            <a:alphaModFix/>
          </a:blip>
          <a:srcRect/>
          <a:stretch/>
        </p:blipFill>
        <p:spPr>
          <a:xfrm>
            <a:off x="568960" y="579658"/>
            <a:ext cx="3118150" cy="1401542"/>
          </a:xfrm>
          <a:prstGeom prst="rect">
            <a:avLst/>
          </a:prstGeom>
          <a:noFill/>
          <a:ln>
            <a:noFill/>
          </a:ln>
        </p:spPr>
      </p:pic>
      <p:sp>
        <p:nvSpPr>
          <p:cNvPr id="11" name="Text Placeholder 10"/>
          <p:cNvSpPr>
            <a:spLocks noGrp="1"/>
          </p:cNvSpPr>
          <p:nvPr>
            <p:ph type="body" sz="quarter" idx="13" hasCustomPrompt="1"/>
          </p:nvPr>
        </p:nvSpPr>
        <p:spPr>
          <a:xfrm>
            <a:off x="9894728" y="5940307"/>
            <a:ext cx="2060979" cy="366192"/>
          </a:xfrm>
        </p:spPr>
        <p:txBody>
          <a:bodyPr>
            <a:noAutofit/>
          </a:bodyPr>
          <a:lstStyle>
            <a:lvl1pPr marL="0" indent="0">
              <a:buNone/>
              <a:defRPr sz="1600" b="1" baseline="0"/>
            </a:lvl1pPr>
          </a:lstStyle>
          <a:p>
            <a:pPr lvl="0"/>
            <a:r>
              <a:rPr lang="en-US"/>
              <a:t>FPO: Lorem ipsum</a:t>
            </a:r>
          </a:p>
        </p:txBody>
      </p:sp>
      <p:pic>
        <p:nvPicPr>
          <p:cNvPr id="9" name="Google Shape;88;p1" descr="A red background with dots&#10;&#10;Description automatically generated"/>
          <p:cNvPicPr preferRelativeResize="0"/>
          <p:nvPr userDrawn="1"/>
        </p:nvPicPr>
        <p:blipFill rotWithShape="1">
          <a:blip r:embed="rId4">
            <a:alphaModFix/>
          </a:blip>
          <a:srcRect t="97414"/>
          <a:stretch/>
        </p:blipFill>
        <p:spPr>
          <a:xfrm>
            <a:off x="0" y="6680640"/>
            <a:ext cx="12192000" cy="177359"/>
          </a:xfrm>
          <a:prstGeom prst="rect">
            <a:avLst/>
          </a:prstGeom>
          <a:noFill/>
          <a:ln>
            <a:noFill/>
          </a:ln>
        </p:spPr>
      </p:pic>
    </p:spTree>
    <p:extLst>
      <p:ext uri="{BB962C8B-B14F-4D97-AF65-F5344CB8AC3E}">
        <p14:creationId xmlns:p14="http://schemas.microsoft.com/office/powerpoint/2010/main" val="352630733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oogle Shape;145;p9" descr="A red triangle with a black background&#10;&#10;Description automatically generated">
            <a:extLst>
              <a:ext uri="{FF2B5EF4-FFF2-40B4-BE49-F238E27FC236}">
                <a16:creationId xmlns:a16="http://schemas.microsoft.com/office/drawing/2014/main" id="{6772FF60-4FF5-DAD2-E5C4-D2CDDDDA5EDF}"/>
              </a:ext>
            </a:extLst>
          </p:cNvPr>
          <p:cNvPicPr preferRelativeResize="0"/>
          <p:nvPr userDrawn="1"/>
        </p:nvPicPr>
        <p:blipFill rotWithShape="1">
          <a:blip r:embed="rId13">
            <a:alphaModFix/>
          </a:blip>
          <a:srcRect/>
          <a:stretch/>
        </p:blipFill>
        <p:spPr>
          <a:xfrm>
            <a:off x="10136500" y="5944553"/>
            <a:ext cx="1183184" cy="531816"/>
          </a:xfrm>
          <a:prstGeom prst="rect">
            <a:avLst/>
          </a:prstGeom>
          <a:noFill/>
          <a:ln>
            <a:noFill/>
          </a:ln>
        </p:spPr>
      </p:pic>
      <p:cxnSp>
        <p:nvCxnSpPr>
          <p:cNvPr id="9" name="Google Shape;147;p9">
            <a:extLst>
              <a:ext uri="{FF2B5EF4-FFF2-40B4-BE49-F238E27FC236}">
                <a16:creationId xmlns:a16="http://schemas.microsoft.com/office/drawing/2014/main" id="{149325FA-C121-E974-A2FF-701780BF03D9}"/>
              </a:ext>
            </a:extLst>
          </p:cNvPr>
          <p:cNvCxnSpPr>
            <a:cxnSpLocks/>
          </p:cNvCxnSpPr>
          <p:nvPr userDrawn="1"/>
        </p:nvCxnSpPr>
        <p:spPr>
          <a:xfrm>
            <a:off x="11414600" y="6017380"/>
            <a:ext cx="0" cy="360749"/>
          </a:xfrm>
          <a:prstGeom prst="straightConnector1">
            <a:avLst/>
          </a:prstGeom>
          <a:noFill/>
          <a:ln w="19050" cap="flat" cmpd="sng">
            <a:solidFill>
              <a:srgbClr val="D0D0D0"/>
            </a:solidFill>
            <a:prstDash val="solid"/>
            <a:miter lim="800000"/>
            <a:headEnd type="none" w="sm" len="sm"/>
            <a:tailEnd type="none" w="sm" len="sm"/>
          </a:ln>
        </p:spPr>
      </p:cxnSp>
      <p:sp>
        <p:nvSpPr>
          <p:cNvPr id="10" name="Slide Number Placeholder 3">
            <a:extLst>
              <a:ext uri="{FF2B5EF4-FFF2-40B4-BE49-F238E27FC236}">
                <a16:creationId xmlns:a16="http://schemas.microsoft.com/office/drawing/2014/main" id="{F082764F-FFAC-76BA-6359-71758BE86C36}"/>
              </a:ext>
            </a:extLst>
          </p:cNvPr>
          <p:cNvSpPr>
            <a:spLocks noGrp="1"/>
          </p:cNvSpPr>
          <p:nvPr>
            <p:ph type="sldNum" sz="quarter" idx="4"/>
          </p:nvPr>
        </p:nvSpPr>
        <p:spPr>
          <a:xfrm>
            <a:off x="11431240" y="6005739"/>
            <a:ext cx="429238" cy="365125"/>
          </a:xfrm>
          <a:prstGeom prst="rect">
            <a:avLst/>
          </a:prstGeom>
        </p:spPr>
        <p:txBody>
          <a:bodyPr anchor="ctr"/>
          <a:lstStyle>
            <a:lvl1pPr algn="ctr">
              <a:defRPr sz="8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spTree>
    <p:extLst>
      <p:ext uri="{BB962C8B-B14F-4D97-AF65-F5344CB8AC3E}">
        <p14:creationId xmlns:p14="http://schemas.microsoft.com/office/powerpoint/2010/main" val="295711481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9" r:id="rId3"/>
    <p:sldLayoutId id="2147483720" r:id="rId4"/>
    <p:sldLayoutId id="2147483721" r:id="rId5"/>
    <p:sldLayoutId id="2147483722" r:id="rId6"/>
    <p:sldLayoutId id="2147483723" r:id="rId7"/>
    <p:sldLayoutId id="2147483724" r:id="rId8"/>
    <p:sldLayoutId id="2147483727" r:id="rId9"/>
    <p:sldLayoutId id="2147483728" r:id="rId10"/>
    <p:sldLayoutId id="2147483857" r:id="rId11"/>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Inter" panose="02000503000000020004" pitchFamily="2" charset="0"/>
          <a:ea typeface="Inter" panose="02000503000000020004" pitchFamily="2" charset="0"/>
          <a:cs typeface="Inter"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oogle Shape;145;p9" descr="A red triangle with a black background&#10;&#10;Description automatically generated">
            <a:extLst>
              <a:ext uri="{FF2B5EF4-FFF2-40B4-BE49-F238E27FC236}">
                <a16:creationId xmlns:a16="http://schemas.microsoft.com/office/drawing/2014/main" id="{6772FF60-4FF5-DAD2-E5C4-D2CDDDDA5EDF}"/>
              </a:ext>
            </a:extLst>
          </p:cNvPr>
          <p:cNvPicPr preferRelativeResize="0"/>
          <p:nvPr userDrawn="1"/>
        </p:nvPicPr>
        <p:blipFill rotWithShape="1">
          <a:blip r:embed="rId9">
            <a:alphaModFix/>
          </a:blip>
          <a:srcRect/>
          <a:stretch/>
        </p:blipFill>
        <p:spPr>
          <a:xfrm>
            <a:off x="10136500" y="5944553"/>
            <a:ext cx="1183184" cy="531816"/>
          </a:xfrm>
          <a:prstGeom prst="rect">
            <a:avLst/>
          </a:prstGeom>
          <a:noFill/>
          <a:ln>
            <a:noFill/>
          </a:ln>
        </p:spPr>
      </p:pic>
      <p:cxnSp>
        <p:nvCxnSpPr>
          <p:cNvPr id="9" name="Google Shape;147;p9">
            <a:extLst>
              <a:ext uri="{FF2B5EF4-FFF2-40B4-BE49-F238E27FC236}">
                <a16:creationId xmlns:a16="http://schemas.microsoft.com/office/drawing/2014/main" id="{149325FA-C121-E974-A2FF-701780BF03D9}"/>
              </a:ext>
            </a:extLst>
          </p:cNvPr>
          <p:cNvCxnSpPr>
            <a:cxnSpLocks/>
          </p:cNvCxnSpPr>
          <p:nvPr userDrawn="1"/>
        </p:nvCxnSpPr>
        <p:spPr>
          <a:xfrm>
            <a:off x="11414600" y="6017380"/>
            <a:ext cx="0" cy="360749"/>
          </a:xfrm>
          <a:prstGeom prst="straightConnector1">
            <a:avLst/>
          </a:prstGeom>
          <a:noFill/>
          <a:ln w="19050" cap="flat" cmpd="sng">
            <a:solidFill>
              <a:srgbClr val="D0D0D0"/>
            </a:solidFill>
            <a:prstDash val="solid"/>
            <a:miter lim="800000"/>
            <a:headEnd type="none" w="sm" len="sm"/>
            <a:tailEnd type="none" w="sm" len="sm"/>
          </a:ln>
        </p:spPr>
      </p:cxnSp>
      <p:sp>
        <p:nvSpPr>
          <p:cNvPr id="10" name="Slide Number Placeholder 3">
            <a:extLst>
              <a:ext uri="{FF2B5EF4-FFF2-40B4-BE49-F238E27FC236}">
                <a16:creationId xmlns:a16="http://schemas.microsoft.com/office/drawing/2014/main" id="{F082764F-FFAC-76BA-6359-71758BE86C36}"/>
              </a:ext>
            </a:extLst>
          </p:cNvPr>
          <p:cNvSpPr>
            <a:spLocks noGrp="1"/>
          </p:cNvSpPr>
          <p:nvPr>
            <p:ph type="sldNum" sz="quarter" idx="4"/>
          </p:nvPr>
        </p:nvSpPr>
        <p:spPr>
          <a:xfrm>
            <a:off x="11431240" y="6005739"/>
            <a:ext cx="429238" cy="365125"/>
          </a:xfrm>
          <a:prstGeom prst="rect">
            <a:avLst/>
          </a:prstGeom>
        </p:spPr>
        <p:txBody>
          <a:bodyPr anchor="ctr"/>
          <a:lstStyle>
            <a:lvl1pPr algn="ctr">
              <a:defRPr sz="800">
                <a:solidFill>
                  <a:srgbClr val="111111"/>
                </a:solidFill>
                <a:latin typeface="Inter" panose="02000503000000020004" pitchFamily="2" charset="0"/>
                <a:ea typeface="Inter" panose="02000503000000020004" pitchFamily="2" charset="0"/>
                <a:cs typeface="Inter" panose="02000503000000020004" pitchFamily="2" charset="0"/>
              </a:defRPr>
            </a:lvl1pPr>
          </a:lstStyle>
          <a:p>
            <a:fld id="{77F03178-52FA-47ED-9D68-9D8BA91F4249}" type="slidenum">
              <a:rPr lang="en-US" smtClean="0"/>
              <a:pPr/>
              <a:t>‹#›</a:t>
            </a:fld>
            <a:endParaRPr lang="en-US"/>
          </a:p>
        </p:txBody>
      </p:sp>
    </p:spTree>
    <p:extLst>
      <p:ext uri="{BB962C8B-B14F-4D97-AF65-F5344CB8AC3E}">
        <p14:creationId xmlns:p14="http://schemas.microsoft.com/office/powerpoint/2010/main" val="486678663"/>
      </p:ext>
    </p:extLst>
  </p:cSld>
  <p:clrMap bg1="lt1" tx1="dk1" bg2="lt2" tx2="dk2" accent1="accent1" accent2="accent2" accent3="accent3" accent4="accent4" accent5="accent5" accent6="accent6" hlink="hlink" folHlink="folHlink"/>
  <p:sldLayoutIdLst>
    <p:sldLayoutId id="2147483796" r:id="rId1"/>
    <p:sldLayoutId id="2147483804" r:id="rId2"/>
    <p:sldLayoutId id="2147483805" r:id="rId3"/>
    <p:sldLayoutId id="2147483854" r:id="rId4"/>
    <p:sldLayoutId id="2147483855" r:id="rId5"/>
    <p:sldLayoutId id="2147483856" r:id="rId6"/>
    <p:sldLayoutId id="2147483858" r:id="rId7"/>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Inter" panose="02000503000000020004" pitchFamily="2" charset="0"/>
          <a:ea typeface="Inter" panose="02000503000000020004" pitchFamily="2" charset="0"/>
          <a:cs typeface="Inter"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95050"/>
      </p:ext>
    </p:extLst>
  </p:cSld>
  <p:clrMap bg1="lt1" tx1="dk1" bg2="lt2" tx2="dk2" accent1="accent1" accent2="accent2" accent3="accent3" accent4="accent4" accent5="accent5" accent6="accent6" hlink="hlink" folHlink="folHlink"/>
  <p:sldLayoutIdLst>
    <p:sldLayoutId id="2147483808" r:id="rId1"/>
    <p:sldLayoutId id="2147483822" r:id="rId2"/>
    <p:sldLayoutId id="2147483823" r:id="rId3"/>
    <p:sldLayoutId id="2147483824" r:id="rId4"/>
    <p:sldLayoutId id="2147483825" r:id="rId5"/>
    <p:sldLayoutId id="2147483790" r:id="rId6"/>
    <p:sldLayoutId id="2147483793" r:id="rId7"/>
    <p:sldLayoutId id="2147483826" r:id="rId8"/>
    <p:sldLayoutId id="2147483794" r:id="rId9"/>
  </p:sldLayoutIdLst>
  <p:txStyles>
    <p:titleStyle>
      <a:lvl1pPr algn="l" defTabSz="914400" rtl="0" eaLnBrk="1" latinLnBrk="0" hangingPunct="1">
        <a:lnSpc>
          <a:spcPct val="90000"/>
        </a:lnSpc>
        <a:spcBef>
          <a:spcPct val="0"/>
        </a:spcBef>
        <a:buNone/>
        <a:defRPr sz="4800" b="1" kern="1200">
          <a:solidFill>
            <a:schemeClr val="tx1"/>
          </a:solidFill>
          <a:latin typeface="Inter" panose="02000503000000020004" pitchFamily="2" charset="0"/>
          <a:ea typeface="Inter" panose="020005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professional.diabetes.org/standards-of-care/living-standards-updat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8C0142-3333-7ABA-1DC0-96D711EEF78F}"/>
              </a:ext>
            </a:extLst>
          </p:cNvPr>
          <p:cNvSpPr>
            <a:spLocks noGrp="1"/>
          </p:cNvSpPr>
          <p:nvPr>
            <p:ph type="ctrTitle"/>
          </p:nvPr>
        </p:nvSpPr>
        <p:spPr>
          <a:xfrm>
            <a:off x="0" y="2220913"/>
            <a:ext cx="12192000" cy="2387600"/>
          </a:xfrm>
        </p:spPr>
        <p:txBody>
          <a:bodyPr>
            <a:normAutofit fontScale="90000"/>
          </a:bodyPr>
          <a:lstStyle/>
          <a:p>
            <a:pPr algn="ctr"/>
            <a:r>
              <a:rPr lang="en-US"/>
              <a:t>The American Diabetes Association’s </a:t>
            </a:r>
            <a:r>
              <a:rPr lang="en-US" i="1"/>
              <a:t>Standards of Care in Diabetes—2026  </a:t>
            </a:r>
            <a:endParaRPr lang="en-US"/>
          </a:p>
        </p:txBody>
      </p:sp>
      <p:sp>
        <p:nvSpPr>
          <p:cNvPr id="2" name="Text Placeholder 1">
            <a:extLst>
              <a:ext uri="{FF2B5EF4-FFF2-40B4-BE49-F238E27FC236}">
                <a16:creationId xmlns:a16="http://schemas.microsoft.com/office/drawing/2014/main" id="{5EB5B1AD-F512-EA77-543B-812C0CB67C43}"/>
              </a:ext>
            </a:extLst>
          </p:cNvPr>
          <p:cNvSpPr txBox="1">
            <a:spLocks/>
          </p:cNvSpPr>
          <p:nvPr/>
        </p:nvSpPr>
        <p:spPr>
          <a:xfrm>
            <a:off x="1669107" y="5052400"/>
            <a:ext cx="9059249" cy="12352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This slide deck contains content created, reviewed, and approved by the American Diabetes Association</a:t>
            </a:r>
            <a:r>
              <a:rPr lang="en-US" sz="1200" baseline="30000">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(ADA). You are free to use the slides in presentations without further permission as long as the slide content is not altered in any way and appropriate attribution is made to the ADA (the ADA's name and logo on the slides constitutes appropriate attribution). Permission is required from the ADA for any commercial use or for reproduction in any print materials (contact permissions@diabetes.org). </a:t>
            </a:r>
            <a:endParaRPr lang="en-US"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967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79A5C-A059-EA93-98B1-9923DB4D2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E9AC8-EE09-8386-1A62-8B948D263988}"/>
              </a:ext>
            </a:extLst>
          </p:cNvPr>
          <p:cNvSpPr>
            <a:spLocks noGrp="1"/>
          </p:cNvSpPr>
          <p:nvPr>
            <p:ph type="title"/>
          </p:nvPr>
        </p:nvSpPr>
        <p:spPr>
          <a:xfrm>
            <a:off x="838200" y="-147623"/>
            <a:ext cx="10515600" cy="1325563"/>
          </a:xfrm>
        </p:spPr>
        <p:txBody>
          <a:bodyPr>
            <a:normAutofit/>
          </a:bodyPr>
          <a:lstStyle/>
          <a:p>
            <a:r>
              <a:rPr lang="en-US"/>
              <a:t>Table of Contents</a:t>
            </a:r>
            <a:endParaRPr lang="en-US">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1A221C91-9802-7CE5-03EA-0C2009A52F89}"/>
              </a:ext>
            </a:extLst>
          </p:cNvPr>
          <p:cNvSpPr>
            <a:spLocks noGrp="1"/>
          </p:cNvSpPr>
          <p:nvPr>
            <p:ph idx="1"/>
          </p:nvPr>
        </p:nvSpPr>
        <p:spPr>
          <a:xfrm>
            <a:off x="735651" y="914400"/>
            <a:ext cx="10618149" cy="5883778"/>
          </a:xfrm>
        </p:spPr>
        <p:txBody>
          <a:bodyPr vert="horz" lIns="91440" tIns="45720" rIns="91440" bIns="45720" rtlCol="0" anchor="t">
            <a:normAutofit fontScale="85000" lnSpcReduction="20000"/>
          </a:bodyPr>
          <a:lstStyle/>
          <a:p>
            <a:pPr marL="457200" indent="-457200">
              <a:buClr>
                <a:srgbClr val="C00000"/>
              </a:buClr>
              <a:buFont typeface="Wingdings" pitchFamily="2" charset="2"/>
              <a:buAutoNum type="arabicPeriod"/>
            </a:pPr>
            <a:r>
              <a:rPr lang="en-US" sz="2300">
                <a:latin typeface="Arial" panose="020B0604020202020204" pitchFamily="34" charset="0"/>
                <a:cs typeface="Arial" panose="020B0604020202020204" pitchFamily="34" charset="0"/>
              </a:rPr>
              <a:t>Improving Care and Promoting Health in Populations</a:t>
            </a:r>
          </a:p>
          <a:p>
            <a:pPr marL="457200" indent="-457200">
              <a:buClr>
                <a:srgbClr val="C00000"/>
              </a:buClr>
              <a:buFont typeface="Wingdings" pitchFamily="2" charset="2"/>
              <a:buAutoNum type="arabicPeriod"/>
            </a:pPr>
            <a:r>
              <a:rPr lang="en-US" sz="2300">
                <a:latin typeface="Arial" panose="020B0604020202020204" pitchFamily="34" charset="0"/>
                <a:cs typeface="Arial" panose="020B0604020202020204" pitchFamily="34" charset="0"/>
              </a:rPr>
              <a:t>Diagnosis and Classification of Diabetes</a:t>
            </a:r>
          </a:p>
          <a:p>
            <a:pPr marL="457200" indent="-457200">
              <a:buClr>
                <a:srgbClr val="C00000"/>
              </a:buClr>
              <a:buAutoNum type="arabicPeriod"/>
            </a:pPr>
            <a:r>
              <a:rPr lang="en-US" sz="2300">
                <a:latin typeface="Arial" panose="020B0604020202020204" pitchFamily="34" charset="0"/>
                <a:cs typeface="Arial" panose="020B0604020202020204" pitchFamily="34" charset="0"/>
              </a:rPr>
              <a:t>Prevention or Delay of Diabetes and Associated Comorbidities</a:t>
            </a:r>
          </a:p>
          <a:p>
            <a:pPr marL="457200" indent="-457200">
              <a:buClr>
                <a:srgbClr val="C00000"/>
              </a:buClr>
              <a:buAutoNum type="arabicPeriod"/>
            </a:pPr>
            <a:r>
              <a:rPr lang="en-US" sz="2300">
                <a:latin typeface="Arial" panose="020B0604020202020204" pitchFamily="34" charset="0"/>
                <a:cs typeface="Arial" panose="020B0604020202020204" pitchFamily="34" charset="0"/>
              </a:rPr>
              <a:t>Comprehensive Medical Evaluation and Assessment of Comorbidities</a:t>
            </a:r>
          </a:p>
          <a:p>
            <a:pPr marL="457200" indent="-457200">
              <a:buClr>
                <a:srgbClr val="C00000"/>
              </a:buClr>
              <a:buAutoNum type="arabicPeriod"/>
            </a:pPr>
            <a:r>
              <a:rPr lang="en-US" sz="2300">
                <a:latin typeface="Arial" panose="020B0604020202020204" pitchFamily="34" charset="0"/>
                <a:cs typeface="Arial" panose="020B0604020202020204" pitchFamily="34" charset="0"/>
              </a:rPr>
              <a:t>Facilitating Positive Health Behaviors and Well-being to Improve Health Outcomes</a:t>
            </a:r>
          </a:p>
          <a:p>
            <a:pPr marL="457200" indent="-457200">
              <a:buClr>
                <a:srgbClr val="C00000"/>
              </a:buClr>
              <a:buAutoNum type="arabicPeriod"/>
            </a:pPr>
            <a:r>
              <a:rPr lang="en-US" sz="2300">
                <a:latin typeface="Arial"/>
                <a:cs typeface="Arial"/>
              </a:rPr>
              <a:t>Glycemic Goals, Hypoglycemia, and Hyperglycemic Crises</a:t>
            </a:r>
          </a:p>
          <a:p>
            <a:pPr marL="457200" indent="-457200">
              <a:buClr>
                <a:srgbClr val="C00000"/>
              </a:buClr>
              <a:buAutoNum type="arabicPeriod"/>
            </a:pPr>
            <a:r>
              <a:rPr lang="en-US" sz="2300">
                <a:latin typeface="Arial" panose="020B0604020202020204" pitchFamily="34" charset="0"/>
                <a:cs typeface="Arial" panose="020B0604020202020204" pitchFamily="34" charset="0"/>
              </a:rPr>
              <a:t>Diabetes Technology</a:t>
            </a:r>
          </a:p>
          <a:p>
            <a:pPr marL="457200" indent="-457200">
              <a:buClr>
                <a:srgbClr val="C00000"/>
              </a:buClr>
              <a:buAutoNum type="arabicPeriod"/>
            </a:pPr>
            <a:r>
              <a:rPr lang="en-US" sz="2300">
                <a:latin typeface="Arial" panose="020B0604020202020204" pitchFamily="34" charset="0"/>
                <a:cs typeface="Arial" panose="020B0604020202020204" pitchFamily="34" charset="0"/>
              </a:rPr>
              <a:t>Obesity and Weight Management for the Prevention and Treatment of Diabetes</a:t>
            </a:r>
          </a:p>
          <a:p>
            <a:pPr marL="457200" indent="-457200">
              <a:buClr>
                <a:srgbClr val="C00000"/>
              </a:buClr>
              <a:buAutoNum type="arabicPeriod"/>
            </a:pPr>
            <a:r>
              <a:rPr lang="en-US" sz="2300">
                <a:latin typeface="Arial" panose="020B0604020202020204" pitchFamily="34" charset="0"/>
                <a:cs typeface="Arial" panose="020B0604020202020204" pitchFamily="34" charset="0"/>
              </a:rPr>
              <a:t>Pharmacologic Approaches to Glycemic Treatment</a:t>
            </a:r>
          </a:p>
          <a:p>
            <a:pPr marL="457200" indent="-457200">
              <a:buClr>
                <a:srgbClr val="C00000"/>
              </a:buClr>
              <a:buAutoNum type="arabicPeriod"/>
            </a:pPr>
            <a:r>
              <a:rPr lang="en-US" sz="2300">
                <a:latin typeface="Arial" panose="020B0604020202020204" pitchFamily="34" charset="0"/>
                <a:cs typeface="Arial" panose="020B0604020202020204" pitchFamily="34" charset="0"/>
              </a:rPr>
              <a:t>Cardiovascular Disease and Risk Management</a:t>
            </a:r>
          </a:p>
          <a:p>
            <a:pPr marL="457200" indent="-457200">
              <a:buClr>
                <a:srgbClr val="C00000"/>
              </a:buClr>
              <a:buAutoNum type="arabicPeriod"/>
            </a:pPr>
            <a:r>
              <a:rPr lang="en-US" sz="2300">
                <a:latin typeface="Arial" panose="020B0604020202020204" pitchFamily="34" charset="0"/>
                <a:cs typeface="Arial" panose="020B0604020202020204" pitchFamily="34" charset="0"/>
              </a:rPr>
              <a:t>Chronic Kidney Disease and Risk Management</a:t>
            </a:r>
          </a:p>
          <a:p>
            <a:pPr marL="457200" indent="-457200">
              <a:buClr>
                <a:srgbClr val="C00000"/>
              </a:buClr>
              <a:buAutoNum type="arabicPeriod"/>
            </a:pPr>
            <a:r>
              <a:rPr lang="en-US" sz="2300">
                <a:latin typeface="Arial" panose="020B0604020202020204" pitchFamily="34" charset="0"/>
                <a:cs typeface="Arial" panose="020B0604020202020204" pitchFamily="34" charset="0"/>
              </a:rPr>
              <a:t>Retinopathy, Neuropathy, and Foot Care</a:t>
            </a:r>
          </a:p>
          <a:p>
            <a:pPr marL="457200" indent="-457200">
              <a:buClr>
                <a:srgbClr val="C00000"/>
              </a:buClr>
              <a:buAutoNum type="arabicPeriod"/>
            </a:pPr>
            <a:r>
              <a:rPr lang="en-US" sz="2300">
                <a:latin typeface="Arial" panose="020B0604020202020204" pitchFamily="34" charset="0"/>
                <a:cs typeface="Arial" panose="020B0604020202020204" pitchFamily="34" charset="0"/>
              </a:rPr>
              <a:t>Older Adults</a:t>
            </a:r>
          </a:p>
          <a:p>
            <a:pPr marL="457200" indent="-457200">
              <a:buClr>
                <a:srgbClr val="C00000"/>
              </a:buClr>
              <a:buAutoNum type="arabicPeriod"/>
            </a:pPr>
            <a:r>
              <a:rPr lang="en-US" sz="2300">
                <a:latin typeface="Arial" panose="020B0604020202020204" pitchFamily="34" charset="0"/>
                <a:cs typeface="Arial" panose="020B0604020202020204" pitchFamily="34" charset="0"/>
              </a:rPr>
              <a:t>Children and Adolescents</a:t>
            </a:r>
          </a:p>
          <a:p>
            <a:pPr marL="457200" indent="-457200">
              <a:buClr>
                <a:srgbClr val="C00000"/>
              </a:buClr>
              <a:buAutoNum type="arabicPeriod"/>
            </a:pPr>
            <a:r>
              <a:rPr lang="en-US" sz="2300">
                <a:latin typeface="Arial" panose="020B0604020202020204" pitchFamily="34" charset="0"/>
                <a:cs typeface="Arial" panose="020B0604020202020204" pitchFamily="34" charset="0"/>
              </a:rPr>
              <a:t>Management of Diabetes in Pregnancy</a:t>
            </a:r>
          </a:p>
          <a:p>
            <a:pPr marL="457200" indent="-457200">
              <a:buClr>
                <a:srgbClr val="C00000"/>
              </a:buClr>
              <a:buAutoNum type="arabicPeriod"/>
            </a:pPr>
            <a:r>
              <a:rPr lang="en-US" sz="2300">
                <a:latin typeface="Arial" panose="020B0604020202020204" pitchFamily="34" charset="0"/>
                <a:cs typeface="Arial" panose="020B0604020202020204" pitchFamily="34" charset="0"/>
              </a:rPr>
              <a:t>Diabetes Care in the Hospital</a:t>
            </a:r>
          </a:p>
          <a:p>
            <a:pPr marL="457200" indent="-457200">
              <a:buClr>
                <a:srgbClr val="C00000"/>
              </a:buClr>
              <a:buAutoNum type="arabicPeriod"/>
            </a:pPr>
            <a:r>
              <a:rPr lang="en-US" sz="2300">
                <a:latin typeface="Arial" panose="020B0604020202020204" pitchFamily="34" charset="0"/>
                <a:cs typeface="Arial" panose="020B0604020202020204" pitchFamily="34" charset="0"/>
              </a:rPr>
              <a:t>Diabetes and Advocacy</a:t>
            </a:r>
          </a:p>
          <a:p>
            <a:pPr marL="342900" indent="-342900">
              <a:buClr>
                <a:srgbClr val="C00000"/>
              </a:buClr>
              <a:buFont typeface="+mj-lt"/>
              <a:buAutoNum type="arabicPeriod"/>
            </a:pPr>
            <a:endParaRPr lang="en-US" sz="1600">
              <a:latin typeface="Arial" panose="020B0604020202020204" pitchFamily="34" charset="0"/>
              <a:cs typeface="Arial" panose="020B0604020202020204" pitchFamily="34" charset="0"/>
            </a:endParaRPr>
          </a:p>
          <a:p>
            <a:pPr marL="457200" indent="-457200">
              <a:buClr>
                <a:srgbClr val="C00000"/>
              </a:buClr>
              <a:buAutoNum type="arabicPeriod"/>
            </a:pP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7678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7850B-732F-4DB8-70F6-27F29E5B6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01ADC-CD3F-25D3-286C-EFC724499FA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Physical Activity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3936329-8CF2-B965-7730-B31DAF0B563B}"/>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5.37</a:t>
            </a:r>
            <a:r>
              <a:rPr lang="en-US" sz="2000" b="0" i="0" u="none" strike="noStrike" baseline="0">
                <a:solidFill>
                  <a:srgbClr val="000000"/>
                </a:solidFill>
                <a:latin typeface="Arial" panose="020B0604020202020204" pitchFamily="34" charset="0"/>
                <a:cs typeface="Arial" panose="020B0604020202020204" pitchFamily="34" charset="0"/>
              </a:rPr>
              <a:t> Counsel adults with type 1 diabetes </a:t>
            </a:r>
            <a:r>
              <a:rPr lang="en-US" sz="2000" b="1">
                <a:solidFill>
                  <a:srgbClr val="C00000"/>
                </a:solidFill>
                <a:latin typeface="Arial" panose="020B0604020202020204" pitchFamily="34" charset="0"/>
                <a:cs typeface="Arial" panose="020B0604020202020204" pitchFamily="34" charset="0"/>
              </a:rPr>
              <a:t>C</a:t>
            </a:r>
            <a:r>
              <a:rPr lang="en-US" sz="200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and type 2 diabetes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to engage in 2–3 sessions/week of resistance exercise on nonconsecutive days.</a:t>
            </a:r>
            <a:endParaRPr lang="en-US" sz="2000" b="0" i="0" u="none" strike="noStrike" baseline="0">
              <a:solidFill>
                <a:srgbClr val="64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5.38</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Counsel most older adults with diabetes to engage in flexibility training and balance training 2–3 times/week.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5.39</a:t>
            </a:r>
            <a:r>
              <a:rPr lang="en-US" sz="2000" b="0" i="0" u="none" strike="noStrike" baseline="0">
                <a:solidFill>
                  <a:srgbClr val="000000"/>
                </a:solidFill>
                <a:latin typeface="Arial" panose="020B0604020202020204" pitchFamily="34" charset="0"/>
                <a:cs typeface="Arial" panose="020B0604020202020204" pitchFamily="34" charset="0"/>
              </a:rPr>
              <a:t> Counsel all people with diabetes who are treated with obesity pharmacotherapy or metabolic surgery that meeting physical activity recommendations, in particular muscle-strengthening exercises, may be beneficial for maintaining lean body mass.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99AA9B-04F2-84D7-AA4F-60B0BAD7261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52E099D-3842-B903-82CC-469ADE605733}"/>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7597358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537EE-8792-7CF2-AA26-B0EF7247E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64A9F5-BC8A-263C-59EF-82E18557066C}"/>
              </a:ext>
            </a:extLst>
          </p:cNvPr>
          <p:cNvSpPr>
            <a:spLocks noGrp="1"/>
          </p:cNvSpPr>
          <p:nvPr>
            <p:ph type="title"/>
          </p:nvPr>
        </p:nvSpPr>
        <p:spPr>
          <a:xfrm>
            <a:off x="838199" y="365125"/>
            <a:ext cx="10734675"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Smoking Cessation: Tobacco, e-Cigarettes, and Cannabis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B2573D2-7224-8FD5-586E-B79579F8B6C6}"/>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5.40</a:t>
            </a:r>
            <a:r>
              <a:rPr lang="en-US" sz="2000" b="0" i="0" u="none" strike="noStrike" baseline="0">
                <a:solidFill>
                  <a:srgbClr val="000000"/>
                </a:solidFill>
                <a:latin typeface="Arial" panose="020B0604020202020204" pitchFamily="34" charset="0"/>
                <a:cs typeface="Arial" panose="020B0604020202020204" pitchFamily="34" charset="0"/>
              </a:rPr>
              <a:t>. Ask people with diabetes routinely about the use of tobacco or vape products.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Advise complete avoidance of tobacco and vaping.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For individuals who use these products, provide or refer for combination treatment consisting of tobacco and/or vape product(s) cessation counseling and pharmacologic therapy.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5.41</a:t>
            </a:r>
            <a:r>
              <a:rPr lang="en-US" sz="2000" b="0" i="0" u="none" strike="noStrike" baseline="0">
                <a:solidFill>
                  <a:srgbClr val="000000"/>
                </a:solidFill>
                <a:latin typeface="Arial" panose="020B0604020202020204" pitchFamily="34" charset="0"/>
                <a:cs typeface="Arial" panose="020B0604020202020204" pitchFamily="34" charset="0"/>
              </a:rPr>
              <a:t> Advise people with type 1 diabetes </a:t>
            </a:r>
            <a:r>
              <a:rPr lang="en-US" sz="2000" b="1" i="0" u="none" strike="noStrike" baseline="0">
                <a:solidFill>
                  <a:srgbClr val="C00000"/>
                </a:solidFill>
                <a:latin typeface="Arial" panose="020B0604020202020204" pitchFamily="34" charset="0"/>
                <a:cs typeface="Arial" panose="020B0604020202020204" pitchFamily="34" charset="0"/>
              </a:rPr>
              <a:t>C </a:t>
            </a:r>
            <a:r>
              <a:rPr lang="en-US" sz="2000" i="0" u="none" strike="noStrike" baseline="0">
                <a:latin typeface="Arial" panose="020B0604020202020204" pitchFamily="34" charset="0"/>
                <a:cs typeface="Arial" panose="020B0604020202020204" pitchFamily="34" charset="0"/>
              </a:rPr>
              <a:t>and those with other forms of diabetes at risk for diabetic ketoacidosis not to use recreational cannabis in any form. </a:t>
            </a:r>
            <a:r>
              <a:rPr lang="en-US" sz="2000" b="1">
                <a:solidFill>
                  <a:srgbClr val="C00000"/>
                </a:solidFill>
                <a:latin typeface="Arial" panose="020B0604020202020204" pitchFamily="34" charset="0"/>
                <a:cs typeface="Arial" panose="020B0604020202020204" pitchFamily="34" charset="0"/>
              </a:rPr>
              <a:t>E</a:t>
            </a:r>
            <a:endParaRPr lang="en-US" sz="2000" i="0" u="none" strike="noStrike" baseline="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8242BDD-ABA0-1EF2-4900-E3CA9186B8F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20D65B2-60B9-27CE-A1AA-88F3031F08A8}"/>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28397722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7D9FC-7931-B7E2-BD03-2645D9E10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0E1C9-422D-7FA2-0037-4E1D9FE9146E}"/>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Psychosocial Care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DF2C87-A443-4411-0419-6D19A7A19406}"/>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5.42 </a:t>
            </a:r>
            <a:r>
              <a:rPr lang="en-US" sz="2000" i="0" u="none" strike="noStrike" baseline="0">
                <a:solidFill>
                  <a:srgbClr val="000000"/>
                </a:solidFill>
                <a:latin typeface="Arial" panose="020B0604020202020204" pitchFamily="34" charset="0"/>
                <a:cs typeface="Arial" panose="020B0604020202020204" pitchFamily="34" charset="0"/>
              </a:rPr>
              <a:t>Provide psychosocial care to all people with diabetes as part of routine medical care delivered by trained health care professionals using a collaborative, person-centered, culturally informed approach. </a:t>
            </a:r>
            <a:r>
              <a:rPr lang="en-US" sz="2000" b="1">
                <a:solidFill>
                  <a:srgbClr val="C00000"/>
                </a:solidFill>
                <a:latin typeface="Arial" panose="020B0604020202020204" pitchFamily="34" charset="0"/>
                <a:cs typeface="Arial" panose="020B0604020202020204" pitchFamily="34" charset="0"/>
              </a:rPr>
              <a:t>A</a:t>
            </a:r>
            <a:endParaRPr lang="en-US" sz="2000" i="0" u="none" strike="noStrike" baseline="0">
              <a:solidFill>
                <a:srgbClr val="000000"/>
              </a:solidFill>
              <a:latin typeface="Arial" panose="020B0604020202020204" pitchFamily="34" charset="0"/>
              <a:cs typeface="Arial" panose="020B0604020202020204" pitchFamily="34" charset="0"/>
            </a:endParaRPr>
          </a:p>
          <a:p>
            <a:pPr marL="0" indent="0">
              <a:buNone/>
            </a:pPr>
            <a:r>
              <a:rPr lang="en-US" sz="2000" b="1">
                <a:solidFill>
                  <a:srgbClr val="000000"/>
                </a:solidFill>
                <a:latin typeface="Arial" panose="020B0604020202020204" pitchFamily="34" charset="0"/>
                <a:cs typeface="Arial" panose="020B0604020202020204" pitchFamily="34" charset="0"/>
              </a:rPr>
              <a:t>5.43 </a:t>
            </a:r>
            <a:r>
              <a:rPr lang="en-US" sz="2000">
                <a:solidFill>
                  <a:srgbClr val="000000"/>
                </a:solidFill>
                <a:latin typeface="Arial" panose="020B0604020202020204" pitchFamily="34" charset="0"/>
                <a:cs typeface="Arial" panose="020B0604020202020204" pitchFamily="34" charset="0"/>
              </a:rPr>
              <a:t>Implement screening protocols for psychosocial concerns, preferably using age-appropriate standardized and validated tools. Screen at least annually or when there is a change in health status, treatment, or life circumstances. </a:t>
            </a:r>
            <a:r>
              <a:rPr lang="en-US" sz="2000" b="1">
                <a:solidFill>
                  <a:srgbClr val="C00000"/>
                </a:solidFill>
                <a:latin typeface="Arial" panose="020B0604020202020204" pitchFamily="34" charset="0"/>
                <a:cs typeface="Arial" panose="020B0604020202020204" pitchFamily="34" charset="0"/>
              </a:rPr>
              <a:t>C</a:t>
            </a:r>
            <a:endParaRPr lang="en-US" sz="2000" i="0" u="none" strike="noStrike" baseline="0">
              <a:solidFill>
                <a:srgbClr val="00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5.44</a:t>
            </a:r>
            <a:r>
              <a:rPr lang="en-US" sz="2000" b="0" i="0" u="none" strike="noStrike" baseline="0">
                <a:solidFill>
                  <a:srgbClr val="000000"/>
                </a:solidFill>
                <a:latin typeface="Arial" panose="020B0604020202020204" pitchFamily="34" charset="0"/>
                <a:cs typeface="Arial" panose="020B0604020202020204" pitchFamily="34" charset="0"/>
              </a:rPr>
              <a:t> Refer to behavioral health professionals or other trained health care professionals, ideally those with experience in diabetes, for further assessment and treatment of psychosocial concerns as indicated.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E97C0A87-5F76-EF5E-2450-941DEE5208B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20916CA-382C-E3A2-5D79-C85DAB5530F9}"/>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40506155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3471B-B9C6-AEF8-943F-D72911E6EC3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97942C-653E-3CF6-41D0-AFC20B38E67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F73843E-0493-BB90-004F-3A3E22C2F5AA}"/>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pic>
        <p:nvPicPr>
          <p:cNvPr id="7" name="Picture 6">
            <a:extLst>
              <a:ext uri="{FF2B5EF4-FFF2-40B4-BE49-F238E27FC236}">
                <a16:creationId xmlns:a16="http://schemas.microsoft.com/office/drawing/2014/main" id="{59531680-CC88-9BB8-ACC3-C9A5A32AB98B}"/>
              </a:ext>
            </a:extLst>
          </p:cNvPr>
          <p:cNvPicPr>
            <a:picLocks noChangeAspect="1"/>
          </p:cNvPicPr>
          <p:nvPr/>
        </p:nvPicPr>
        <p:blipFill>
          <a:blip r:embed="rId2"/>
          <a:stretch>
            <a:fillRect/>
          </a:stretch>
        </p:blipFill>
        <p:spPr>
          <a:xfrm>
            <a:off x="125008" y="812151"/>
            <a:ext cx="11941983" cy="4148156"/>
          </a:xfrm>
          <a:prstGeom prst="rect">
            <a:avLst/>
          </a:prstGeom>
        </p:spPr>
      </p:pic>
      <p:sp>
        <p:nvSpPr>
          <p:cNvPr id="8" name="TextBox 7">
            <a:extLst>
              <a:ext uri="{FF2B5EF4-FFF2-40B4-BE49-F238E27FC236}">
                <a16:creationId xmlns:a16="http://schemas.microsoft.com/office/drawing/2014/main" id="{56B4FCA0-1657-A3E0-6F98-1EFDB37185B4}"/>
              </a:ext>
            </a:extLst>
          </p:cNvPr>
          <p:cNvSpPr txBox="1">
            <a:spLocks noChangeArrowheads="1"/>
          </p:cNvSpPr>
          <p:nvPr/>
        </p:nvSpPr>
        <p:spPr bwMode="auto">
          <a:xfrm>
            <a:off x="0" y="60816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5.5</a:t>
            </a:r>
          </a:p>
          <a:p>
            <a:pPr defTabSz="914400">
              <a:defRPr/>
            </a:pPr>
            <a:r>
              <a:rPr lang="en-US" sz="1200" dirty="0">
                <a:solidFill>
                  <a:srgbClr val="A6192E"/>
                </a:solidFill>
                <a:latin typeface="Helvetica" pitchFamily="34" charset="0"/>
                <a:ea typeface="ヒラギノ角ゴ Pro W3" charset="-128"/>
              </a:rPr>
              <a:t>Facilitating Positive Heath Behaviors and Well-being to Improve Health Outcomes: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1):S89-S131</a:t>
            </a:r>
          </a:p>
        </p:txBody>
      </p:sp>
    </p:spTree>
    <p:extLst>
      <p:ext uri="{BB962C8B-B14F-4D97-AF65-F5344CB8AC3E}">
        <p14:creationId xmlns:p14="http://schemas.microsoft.com/office/powerpoint/2010/main" val="41510830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D91B0-EB43-318E-9D31-5A737D6CE23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EE97A2-63AF-53B6-112C-A1F71D704BE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036054C-EB3F-9A96-8BBE-2F8BA50C9960}"/>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pic>
        <p:nvPicPr>
          <p:cNvPr id="6" name="Picture 5">
            <a:extLst>
              <a:ext uri="{FF2B5EF4-FFF2-40B4-BE49-F238E27FC236}">
                <a16:creationId xmlns:a16="http://schemas.microsoft.com/office/drawing/2014/main" id="{1080ED69-0F19-6110-838F-F1AD1EEC0EB9}"/>
              </a:ext>
            </a:extLst>
          </p:cNvPr>
          <p:cNvPicPr>
            <a:picLocks noChangeAspect="1"/>
          </p:cNvPicPr>
          <p:nvPr/>
        </p:nvPicPr>
        <p:blipFill>
          <a:blip r:embed="rId2"/>
          <a:stretch>
            <a:fillRect/>
          </a:stretch>
        </p:blipFill>
        <p:spPr>
          <a:xfrm>
            <a:off x="162838" y="722759"/>
            <a:ext cx="11942387" cy="4475541"/>
          </a:xfrm>
          <a:prstGeom prst="rect">
            <a:avLst/>
          </a:prstGeom>
        </p:spPr>
      </p:pic>
      <p:sp>
        <p:nvSpPr>
          <p:cNvPr id="8" name="TextBox 7">
            <a:extLst>
              <a:ext uri="{FF2B5EF4-FFF2-40B4-BE49-F238E27FC236}">
                <a16:creationId xmlns:a16="http://schemas.microsoft.com/office/drawing/2014/main" id="{412BFC89-767D-C0CE-D902-5AF6E70072D6}"/>
              </a:ext>
            </a:extLst>
          </p:cNvPr>
          <p:cNvSpPr txBox="1">
            <a:spLocks noChangeArrowheads="1"/>
          </p:cNvSpPr>
          <p:nvPr/>
        </p:nvSpPr>
        <p:spPr bwMode="auto">
          <a:xfrm>
            <a:off x="0" y="60816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5.6</a:t>
            </a:r>
          </a:p>
          <a:p>
            <a:pPr defTabSz="914400">
              <a:defRPr/>
            </a:pPr>
            <a:r>
              <a:rPr lang="en-US" sz="1200" dirty="0">
                <a:solidFill>
                  <a:srgbClr val="A6192E"/>
                </a:solidFill>
                <a:latin typeface="Helvetica" pitchFamily="34" charset="0"/>
                <a:ea typeface="ヒラギノ角ゴ Pro W3" charset="-128"/>
              </a:rPr>
              <a:t>Facilitating Positive Heath Behaviors and Well-being to Improve Health Outcomes: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1):S89-S131</a:t>
            </a:r>
          </a:p>
        </p:txBody>
      </p:sp>
    </p:spTree>
    <p:extLst>
      <p:ext uri="{BB962C8B-B14F-4D97-AF65-F5344CB8AC3E}">
        <p14:creationId xmlns:p14="http://schemas.microsoft.com/office/powerpoint/2010/main" val="6265709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66F88-874C-35E3-B4F3-85B01FCB175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55A024-A78D-E6F1-3688-716D7D213FA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688706C-A1AC-CB92-BFA2-457A3379C4CC}"/>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pic>
        <p:nvPicPr>
          <p:cNvPr id="7" name="Picture 6">
            <a:extLst>
              <a:ext uri="{FF2B5EF4-FFF2-40B4-BE49-F238E27FC236}">
                <a16:creationId xmlns:a16="http://schemas.microsoft.com/office/drawing/2014/main" id="{4E7CAC60-B5F4-C625-FCA7-DF771822DF02}"/>
              </a:ext>
            </a:extLst>
          </p:cNvPr>
          <p:cNvPicPr>
            <a:picLocks noChangeAspect="1"/>
          </p:cNvPicPr>
          <p:nvPr/>
        </p:nvPicPr>
        <p:blipFill>
          <a:blip r:embed="rId2"/>
          <a:stretch>
            <a:fillRect/>
          </a:stretch>
        </p:blipFill>
        <p:spPr>
          <a:xfrm>
            <a:off x="122773" y="969579"/>
            <a:ext cx="11946453" cy="4292779"/>
          </a:xfrm>
          <a:prstGeom prst="rect">
            <a:avLst/>
          </a:prstGeom>
        </p:spPr>
      </p:pic>
      <p:sp>
        <p:nvSpPr>
          <p:cNvPr id="8" name="TextBox 7">
            <a:extLst>
              <a:ext uri="{FF2B5EF4-FFF2-40B4-BE49-F238E27FC236}">
                <a16:creationId xmlns:a16="http://schemas.microsoft.com/office/drawing/2014/main" id="{62A7E1A9-E2C6-C11F-102B-CC9FF6155F4D}"/>
              </a:ext>
            </a:extLst>
          </p:cNvPr>
          <p:cNvSpPr txBox="1">
            <a:spLocks noChangeArrowheads="1"/>
          </p:cNvSpPr>
          <p:nvPr/>
        </p:nvSpPr>
        <p:spPr bwMode="auto">
          <a:xfrm>
            <a:off x="0" y="60816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5.7</a:t>
            </a:r>
          </a:p>
          <a:p>
            <a:pPr defTabSz="914400">
              <a:defRPr/>
            </a:pPr>
            <a:r>
              <a:rPr lang="en-US" sz="1200" dirty="0">
                <a:solidFill>
                  <a:srgbClr val="A6192E"/>
                </a:solidFill>
                <a:latin typeface="Helvetica" pitchFamily="34" charset="0"/>
                <a:ea typeface="ヒラギノ角ゴ Pro W3" charset="-128"/>
              </a:rPr>
              <a:t>Facilitating Positive Heath Behaviors and Well-being to Improve Health Outcomes: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1):S89-S131</a:t>
            </a:r>
          </a:p>
        </p:txBody>
      </p:sp>
    </p:spTree>
    <p:extLst>
      <p:ext uri="{BB962C8B-B14F-4D97-AF65-F5344CB8AC3E}">
        <p14:creationId xmlns:p14="http://schemas.microsoft.com/office/powerpoint/2010/main" val="19389870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A9FAC-B94E-A3B3-A130-DBAF57A0E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2E9BF8-63DD-E7D2-A040-37465D33000D}"/>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Diabetes Distress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6ABA8C0-9FEE-1C36-F17C-F6359B550528}"/>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5.45</a:t>
            </a:r>
            <a:r>
              <a:rPr lang="en-US" sz="2000" b="0" i="0" u="none" strike="noStrike" baseline="0">
                <a:solidFill>
                  <a:srgbClr val="000000"/>
                </a:solidFill>
                <a:latin typeface="Arial" panose="020B0604020202020204" pitchFamily="34" charset="0"/>
                <a:cs typeface="Arial" panose="020B0604020202020204" pitchFamily="34" charset="0"/>
              </a:rPr>
              <a:t> Screen for diabetes distress at least annually in people with diabetes, caregivers, and family members, and repeat screening when treatment goals are not met, at transitional times, and/or in the presence of diabetes complications. Health care professionals should consider referral to a qualified behavioral health professional, ideally one with experience in diabetes, for further assessment and treatment if not adequately addressed during medical appointments.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F8E341C-6AC9-6EA9-A8FA-37D68BD4B1D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D2E3808-7BA5-BA56-0400-1AAD7A8BCDF3}"/>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9062348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A9310-B0A8-6413-9C27-14F14CEDB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F70A2-F667-2B71-44F0-7A5D1770C609}"/>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Anxiety</a:t>
            </a:r>
          </a:p>
        </p:txBody>
      </p:sp>
      <p:sp>
        <p:nvSpPr>
          <p:cNvPr id="3" name="Content Placeholder 2">
            <a:extLst>
              <a:ext uri="{FF2B5EF4-FFF2-40B4-BE49-F238E27FC236}">
                <a16:creationId xmlns:a16="http://schemas.microsoft.com/office/drawing/2014/main" id="{AB69EB6E-413C-723C-C844-B0C1B73477E5}"/>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5.46</a:t>
            </a:r>
            <a:r>
              <a:rPr lang="en-US" sz="2000" b="0" i="0" u="none" strike="noStrike" baseline="0">
                <a:solidFill>
                  <a:srgbClr val="000000"/>
                </a:solidFill>
                <a:latin typeface="Arial" panose="020B0604020202020204" pitchFamily="34" charset="0"/>
                <a:cs typeface="Arial" panose="020B0604020202020204" pitchFamily="34" charset="0"/>
              </a:rPr>
              <a:t> Screen for anxiety symptoms at least annually in people with diabetes. Health care professionals can address anxiety symptoms within the scope of their practice. Consider referral to a qualified behavioral health professional for further assessment and treatment if anxiety symptoms interfere with diabetes self-management behaviors or quality of life, if not adequately addressed during medical appointments.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5.47</a:t>
            </a:r>
            <a:r>
              <a:rPr lang="en-US" sz="2000" b="0" i="0" u="none" strike="noStrike" baseline="0">
                <a:solidFill>
                  <a:srgbClr val="000000"/>
                </a:solidFill>
                <a:latin typeface="Arial" panose="020B0604020202020204" pitchFamily="34" charset="0"/>
                <a:cs typeface="Arial" panose="020B0604020202020204" pitchFamily="34" charset="0"/>
              </a:rPr>
              <a:t> Screen individuals at high risk for hypoglycemia or with severe and/or frequent hypoglycemia for fear of hypoglycemia at least annually and when clinically appropriate. </a:t>
            </a:r>
            <a:r>
              <a:rPr lang="en-US" sz="2000" b="1">
                <a:solidFill>
                  <a:srgbClr val="C00000"/>
                </a:solidFill>
                <a:latin typeface="Arial" panose="020B0604020202020204" pitchFamily="34" charset="0"/>
                <a:cs typeface="Arial" panose="020B0604020202020204" pitchFamily="34" charset="0"/>
              </a:rPr>
              <a:t>E</a:t>
            </a:r>
            <a:r>
              <a:rPr lang="en-US" sz="2000" b="0" i="0" u="none" strike="noStrike" baseline="0">
                <a:solidFill>
                  <a:srgbClr val="000000"/>
                </a:solidFill>
                <a:latin typeface="Arial" panose="020B0604020202020204" pitchFamily="34" charset="0"/>
                <a:cs typeface="Arial" panose="020B0604020202020204" pitchFamily="34" charset="0"/>
              </a:rPr>
              <a:t> Refer to a trained health care professional for evidence-based intervention.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1F6C550-9CB4-A416-7F5C-87952C69E58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3BB1A7F-05B2-F0FD-0A28-DF7532474D29}"/>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42755846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4AE3D-054F-7573-BA62-E6C53084E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D8F7B-4BB0-8262-5716-1011BE4876F4}"/>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Depression</a:t>
            </a:r>
          </a:p>
        </p:txBody>
      </p:sp>
      <p:sp>
        <p:nvSpPr>
          <p:cNvPr id="3" name="Content Placeholder 2">
            <a:extLst>
              <a:ext uri="{FF2B5EF4-FFF2-40B4-BE49-F238E27FC236}">
                <a16:creationId xmlns:a16="http://schemas.microsoft.com/office/drawing/2014/main" id="{8C08A404-CE89-27E9-8A4B-9E2C80C42324}"/>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a:latin typeface="Arial" panose="020B0604020202020204" pitchFamily="34" charset="0"/>
                <a:cs typeface="Arial" panose="020B0604020202020204" pitchFamily="34" charset="0"/>
              </a:rPr>
              <a:t>5.48</a:t>
            </a:r>
            <a:r>
              <a:rPr lang="en-US" sz="2000" b="0" i="0" u="none" strike="noStrike" baseline="0">
                <a:solidFill>
                  <a:srgbClr val="000000"/>
                </a:solidFill>
                <a:latin typeface="Arial" panose="020B0604020202020204" pitchFamily="34" charset="0"/>
                <a:cs typeface="Arial" panose="020B0604020202020204" pitchFamily="34" charset="0"/>
              </a:rPr>
              <a:t> Screen for depressive symptoms in all people with diabetes at least annually and more frequently among those with a history of depression. </a:t>
            </a:r>
            <a:r>
              <a:rPr lang="en-US" sz="2000" b="1">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Refer to qualified behavioral health professionals or other health care professionals with experience using evidence-based treatment approaches for depression in collaboration with the diabetes care team.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5.49</a:t>
            </a:r>
            <a:r>
              <a:rPr lang="en-US" sz="2000" b="0" i="0" u="none" strike="noStrike" baseline="0">
                <a:solidFill>
                  <a:srgbClr val="000000"/>
                </a:solidFill>
                <a:latin typeface="Arial" panose="020B0604020202020204" pitchFamily="34" charset="0"/>
                <a:cs typeface="Arial" panose="020B0604020202020204" pitchFamily="34" charset="0"/>
              </a:rPr>
              <a:t> Rescreen for depression at diagnosis of complications or when there are significant changes in medical status.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A8113FBE-585A-98B6-D684-62C86F84C96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F6A74DC-3359-E516-18B6-0126FF49D8E2}"/>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36326728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897F-F22B-949D-A18E-B2B2FF226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9D2BC-0EBE-DEE2-248F-ADAC2B44E93A}"/>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Disordered Eating Behavior</a:t>
            </a:r>
          </a:p>
        </p:txBody>
      </p:sp>
      <p:sp>
        <p:nvSpPr>
          <p:cNvPr id="3" name="Content Placeholder 2">
            <a:extLst>
              <a:ext uri="{FF2B5EF4-FFF2-40B4-BE49-F238E27FC236}">
                <a16:creationId xmlns:a16="http://schemas.microsoft.com/office/drawing/2014/main" id="{76F12CAE-9656-77A3-E7A5-3D712CE825FD}"/>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5.50 </a:t>
            </a:r>
            <a:r>
              <a:rPr lang="en-US" sz="2000" i="0" u="none" strike="noStrike" baseline="0">
                <a:solidFill>
                  <a:srgbClr val="000000"/>
                </a:solidFill>
                <a:latin typeface="Arial" panose="020B0604020202020204" pitchFamily="34" charset="0"/>
                <a:cs typeface="Arial" panose="020B0604020202020204" pitchFamily="34" charset="0"/>
              </a:rPr>
              <a:t>Screen for disordered or disrupted eating using validated screening measures. Review the medical treatment plan to identify potential treatment-related effects on hunger/caloric intake.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5.51</a:t>
            </a:r>
            <a:r>
              <a:rPr lang="en-US" sz="2000" b="0" i="0" u="none" strike="noStrike" baseline="0">
                <a:solidFill>
                  <a:srgbClr val="000000"/>
                </a:solidFill>
                <a:latin typeface="Arial" panose="020B0604020202020204" pitchFamily="34" charset="0"/>
                <a:cs typeface="Arial" panose="020B0604020202020204" pitchFamily="34" charset="0"/>
              </a:rPr>
              <a:t> Reevaluate the treatment plan of people with diabetes who present with symptoms of disordered eating behavior, an eating disorder, or disrupted patterns of eating, ideally in consultation with a qualified professional.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B7C5B4-70BC-4407-7F55-002BE16394A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109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2EF9B64-478C-DAC1-E8AB-61CD33917993}"/>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102029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7875-09E5-B03B-D2FE-EFE799D6F62E}"/>
              </a:ext>
            </a:extLst>
          </p:cNvPr>
          <p:cNvSpPr>
            <a:spLocks noGrp="1"/>
          </p:cNvSpPr>
          <p:nvPr>
            <p:ph type="title"/>
          </p:nvPr>
        </p:nvSpPr>
        <p:spPr>
          <a:xfrm>
            <a:off x="1631509" y="2676647"/>
            <a:ext cx="9893552" cy="1325563"/>
          </a:xfrm>
        </p:spPr>
        <p:txBody>
          <a:bodyPr/>
          <a:lstStyle/>
          <a:p>
            <a:r>
              <a:rPr lang="en-US"/>
              <a:t>Section 1.</a:t>
            </a:r>
            <a:br>
              <a:rPr lang="en-US"/>
            </a:br>
            <a:br>
              <a:rPr lang="en-US"/>
            </a:br>
            <a:r>
              <a:rPr lang="en-US"/>
              <a:t>Improving Care and Promoting Health in Populations</a:t>
            </a:r>
          </a:p>
        </p:txBody>
      </p:sp>
      <p:sp>
        <p:nvSpPr>
          <p:cNvPr id="3" name="TextBox 2">
            <a:extLst>
              <a:ext uri="{FF2B5EF4-FFF2-40B4-BE49-F238E27FC236}">
                <a16:creationId xmlns:a16="http://schemas.microsoft.com/office/drawing/2014/main" id="{F9008A36-FFB8-3F2F-0CF3-FAEAB07B9147}"/>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(https://doi.org/10.2337/dc26-S001)</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49970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49928-8FEE-FF21-DCBE-35A9637F1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C3DF1-F469-CB0E-2EDC-72256887B79F}"/>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Serious Mental Illness</a:t>
            </a:r>
          </a:p>
        </p:txBody>
      </p:sp>
      <p:sp>
        <p:nvSpPr>
          <p:cNvPr id="3" name="Content Placeholder 2">
            <a:extLst>
              <a:ext uri="{FF2B5EF4-FFF2-40B4-BE49-F238E27FC236}">
                <a16:creationId xmlns:a16="http://schemas.microsoft.com/office/drawing/2014/main" id="{068C2C9C-AF7A-A2DC-3170-53A8EB32EC7E}"/>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5.52</a:t>
            </a:r>
            <a:r>
              <a:rPr lang="en-US" sz="2000" b="0" i="0" u="none" strike="noStrike" baseline="0">
                <a:solidFill>
                  <a:srgbClr val="000000"/>
                </a:solidFill>
                <a:latin typeface="Arial" panose="020B0604020202020204" pitchFamily="34" charset="0"/>
                <a:cs typeface="Arial" panose="020B0604020202020204" pitchFamily="34" charset="0"/>
              </a:rPr>
              <a:t> Provide an increased level of support for people with diabetes and serious mental illness through enhanced monitoring of and assistance with diabetes self-management behaviors.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5.53</a:t>
            </a:r>
            <a:r>
              <a:rPr lang="en-US" sz="2000" b="0" i="0" u="none" strike="noStrike" baseline="0">
                <a:solidFill>
                  <a:srgbClr val="000000"/>
                </a:solidFill>
                <a:latin typeface="Arial" panose="020B0604020202020204" pitchFamily="34" charset="0"/>
                <a:cs typeface="Arial" panose="020B0604020202020204" pitchFamily="34" charset="0"/>
              </a:rPr>
              <a:t> Monitor changes in body weight, glycemia, and lipids in adolescents and adults with diabetes who are prescribed second-generation antipsychotic medications; adjust the treatment plan accordingly, if needed.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4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1B1900C-A49D-4FD2-1AD8-BB34303429E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110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3B2CF69-14CB-B7CE-A1ED-C1550A4DB66A}"/>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13822708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E0593-0FD1-5F80-E5F2-3D1916C28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165F15-B464-7847-D575-AD9BA08B3B4F}"/>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Cognitive Capacity and Impairment</a:t>
            </a:r>
          </a:p>
        </p:txBody>
      </p:sp>
      <p:sp>
        <p:nvSpPr>
          <p:cNvPr id="3" name="Content Placeholder 2">
            <a:extLst>
              <a:ext uri="{FF2B5EF4-FFF2-40B4-BE49-F238E27FC236}">
                <a16:creationId xmlns:a16="http://schemas.microsoft.com/office/drawing/2014/main" id="{52C07A6D-BDAD-F863-FD88-E79286D72F1D}"/>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latin typeface="Arial" panose="020B0604020202020204" pitchFamily="34" charset="0"/>
                <a:cs typeface="Arial" panose="020B0604020202020204" pitchFamily="34" charset="0"/>
              </a:rPr>
              <a:t>5.54</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Monitor cognitive capacity throughout the life span for all individuals with diabetes, particularly in those who have documented cognitive disabilities, those who experience severe hypoglycemia, very young children, and older adults.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5.55</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Consider referral for a formal assessment if cognitive capacity changes or appears to be suboptimal for decision-making and/or behavioral self-management.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4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CBDC1FA-9634-96ED-4F55-FF00BA3C90E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111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62889F7-2ACC-16E4-6FB1-7E03F90178B8}"/>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5908284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B7392-CD3E-A15C-DA6B-7411BECE4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C7303-5D16-3EC9-BA18-D6B6D19C2282}"/>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Sleep Health</a:t>
            </a:r>
          </a:p>
        </p:txBody>
      </p:sp>
      <p:sp>
        <p:nvSpPr>
          <p:cNvPr id="3" name="Content Placeholder 2">
            <a:extLst>
              <a:ext uri="{FF2B5EF4-FFF2-40B4-BE49-F238E27FC236}">
                <a16:creationId xmlns:a16="http://schemas.microsoft.com/office/drawing/2014/main" id="{70291C23-8C33-F1D5-461C-2342DA02F5E7}"/>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5.56</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Screen for sleep health in people with prediabetes, diabetes, and those at risk for diabetes, including sleep disorders and diabetes-related sleep disruptions. Refer to sleep medicine specialists and/or qualified behavioral health professionals or diabetes care team as indicated.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5.57 </a:t>
            </a:r>
            <a:r>
              <a:rPr lang="en-US" sz="2000" i="0" u="none" strike="noStrike" baseline="0">
                <a:solidFill>
                  <a:srgbClr val="000000"/>
                </a:solidFill>
                <a:latin typeface="Arial" panose="020B0604020202020204" pitchFamily="34" charset="0"/>
                <a:cs typeface="Arial" panose="020B0604020202020204" pitchFamily="34" charset="0"/>
              </a:rPr>
              <a:t>Counsel people with diabetes to practice sleep-promoting routines and habits.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4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9D9B30E-8AC0-5757-CA53-FFAB9666A72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112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CF84735-4E53-E98C-8058-F1B5BE1844EB}"/>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4426600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2178D-F55D-7E6C-A36E-486F718C69B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B4C65A-AE5F-CE78-3327-0C2169AB7DC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113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2854F39E-DA9E-CA4C-A916-0F3C60C6B177}"/>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pic>
        <p:nvPicPr>
          <p:cNvPr id="7" name="Picture 6">
            <a:extLst>
              <a:ext uri="{FF2B5EF4-FFF2-40B4-BE49-F238E27FC236}">
                <a16:creationId xmlns:a16="http://schemas.microsoft.com/office/drawing/2014/main" id="{1B714D34-EC56-1D46-0E4F-2A0268FFF165}"/>
              </a:ext>
            </a:extLst>
          </p:cNvPr>
          <p:cNvPicPr>
            <a:picLocks noChangeAspect="1"/>
          </p:cNvPicPr>
          <p:nvPr/>
        </p:nvPicPr>
        <p:blipFill>
          <a:blip r:embed="rId2"/>
          <a:stretch>
            <a:fillRect/>
          </a:stretch>
        </p:blipFill>
        <p:spPr>
          <a:xfrm>
            <a:off x="209247" y="487136"/>
            <a:ext cx="5886753" cy="5245370"/>
          </a:xfrm>
          <a:prstGeom prst="rect">
            <a:avLst/>
          </a:prstGeom>
        </p:spPr>
      </p:pic>
      <p:pic>
        <p:nvPicPr>
          <p:cNvPr id="10" name="Picture 9">
            <a:extLst>
              <a:ext uri="{FF2B5EF4-FFF2-40B4-BE49-F238E27FC236}">
                <a16:creationId xmlns:a16="http://schemas.microsoft.com/office/drawing/2014/main" id="{726D1559-8C93-3569-BF8A-F259AE73D190}"/>
              </a:ext>
            </a:extLst>
          </p:cNvPr>
          <p:cNvPicPr>
            <a:picLocks noChangeAspect="1"/>
          </p:cNvPicPr>
          <p:nvPr/>
        </p:nvPicPr>
        <p:blipFill>
          <a:blip r:embed="rId3"/>
          <a:stretch>
            <a:fillRect/>
          </a:stretch>
        </p:blipFill>
        <p:spPr>
          <a:xfrm>
            <a:off x="6212469" y="487136"/>
            <a:ext cx="5912154" cy="2273417"/>
          </a:xfrm>
          <a:prstGeom prst="rect">
            <a:avLst/>
          </a:prstGeom>
        </p:spPr>
      </p:pic>
      <p:sp>
        <p:nvSpPr>
          <p:cNvPr id="11" name="TextBox 10">
            <a:extLst>
              <a:ext uri="{FF2B5EF4-FFF2-40B4-BE49-F238E27FC236}">
                <a16:creationId xmlns:a16="http://schemas.microsoft.com/office/drawing/2014/main" id="{E3E0B93E-8AE7-9C62-D94D-EF38A2465D01}"/>
              </a:ext>
            </a:extLst>
          </p:cNvPr>
          <p:cNvSpPr txBox="1">
            <a:spLocks noChangeArrowheads="1"/>
          </p:cNvSpPr>
          <p:nvPr/>
        </p:nvSpPr>
        <p:spPr bwMode="auto">
          <a:xfrm>
            <a:off x="0" y="60816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5.2</a:t>
            </a:r>
          </a:p>
          <a:p>
            <a:pPr defTabSz="914400">
              <a:defRPr/>
            </a:pPr>
            <a:r>
              <a:rPr lang="en-US" sz="1200" dirty="0">
                <a:solidFill>
                  <a:srgbClr val="A6192E"/>
                </a:solidFill>
                <a:latin typeface="Helvetica" pitchFamily="34" charset="0"/>
                <a:ea typeface="ヒラギノ角ゴ Pro W3" charset="-128"/>
              </a:rPr>
              <a:t>Facilitating Positive Heath Behaviors and Well-being to Improve Health Outcomes: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1):S89-S131</a:t>
            </a:r>
          </a:p>
        </p:txBody>
      </p:sp>
    </p:spTree>
    <p:extLst>
      <p:ext uri="{BB962C8B-B14F-4D97-AF65-F5344CB8AC3E}">
        <p14:creationId xmlns:p14="http://schemas.microsoft.com/office/powerpoint/2010/main" val="17294501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899E8-767C-AAFF-DF81-3FB332DF096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3C1B8FD-CF35-A376-9805-A39F36E6E41D}"/>
              </a:ext>
            </a:extLst>
          </p:cNvPr>
          <p:cNvSpPr>
            <a:spLocks noGrp="1"/>
          </p:cNvSpPr>
          <p:nvPr>
            <p:ph type="title"/>
          </p:nvPr>
        </p:nvSpPr>
        <p:spPr>
          <a:xfrm>
            <a:off x="1667723" y="3093106"/>
            <a:ext cx="9893552" cy="1526846"/>
          </a:xfrm>
        </p:spPr>
        <p:txBody>
          <a:bodyPr>
            <a:normAutofit fontScale="90000"/>
          </a:bodyPr>
          <a:lstStyle/>
          <a:p>
            <a:r>
              <a:rPr lang="en-US">
                <a:latin typeface="Inter"/>
              </a:rPr>
              <a:t>Section 6.</a:t>
            </a:r>
            <a:br>
              <a:rPr lang="en-US"/>
            </a:br>
            <a:br>
              <a:rPr lang="en-US"/>
            </a:br>
            <a:r>
              <a:rPr lang="en-US">
                <a:latin typeface="Inter"/>
              </a:rPr>
              <a:t>Glycemic Goals, Hypoglycemia, and Hyperglycemic Crises</a:t>
            </a:r>
          </a:p>
        </p:txBody>
      </p:sp>
      <p:sp>
        <p:nvSpPr>
          <p:cNvPr id="2" name="TextBox 1">
            <a:extLst>
              <a:ext uri="{FF2B5EF4-FFF2-40B4-BE49-F238E27FC236}">
                <a16:creationId xmlns:a16="http://schemas.microsoft.com/office/drawing/2014/main" id="{3EAB5BF2-EDEF-9182-7664-204F1715E5EC}"/>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(https://doi.org/10.2337/dc26-S006)</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517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6CDA5-8168-4545-C90E-EA150AC1B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79425-2333-F6FF-6A27-0CF6A7DEE385}"/>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Glycemic Assessment</a:t>
            </a:r>
          </a:p>
        </p:txBody>
      </p:sp>
      <p:sp>
        <p:nvSpPr>
          <p:cNvPr id="3" name="Content Placeholder 2">
            <a:extLst>
              <a:ext uri="{FF2B5EF4-FFF2-40B4-BE49-F238E27FC236}">
                <a16:creationId xmlns:a16="http://schemas.microsoft.com/office/drawing/2014/main" id="{CE589B37-678B-C1BD-63F5-D27E3F5633E9}"/>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6.1 </a:t>
            </a:r>
            <a:r>
              <a:rPr lang="en-US" sz="2000" i="0" u="none" strike="noStrike" baseline="0">
                <a:solidFill>
                  <a:srgbClr val="000000"/>
                </a:solidFill>
                <a:latin typeface="Arial" panose="020B0604020202020204" pitchFamily="34" charset="0"/>
                <a:cs typeface="Arial" panose="020B0604020202020204" pitchFamily="34" charset="0"/>
              </a:rPr>
              <a:t>Assess glycemic status by A1C </a:t>
            </a:r>
            <a:r>
              <a:rPr lang="en-US" sz="2000" b="1">
                <a:solidFill>
                  <a:srgbClr val="C00000"/>
                </a:solidFill>
                <a:latin typeface="Arial" panose="020B0604020202020204" pitchFamily="34" charset="0"/>
                <a:cs typeface="Arial" panose="020B0604020202020204" pitchFamily="34" charset="0"/>
              </a:rPr>
              <a:t>A</a:t>
            </a:r>
            <a:r>
              <a:rPr lang="en-US" sz="2000" i="0" u="none" strike="noStrike" baseline="0">
                <a:solidFill>
                  <a:srgbClr val="000000"/>
                </a:solidFill>
                <a:latin typeface="Arial" panose="020B0604020202020204" pitchFamily="34" charset="0"/>
                <a:cs typeface="Arial" panose="020B0604020202020204" pitchFamily="34" charset="0"/>
              </a:rPr>
              <a:t> and/or continuous glucose monitoring (CGM) metrics such as time in range, time above range, and time below range.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err="1">
                <a:solidFill>
                  <a:srgbClr val="000000"/>
                </a:solidFill>
                <a:latin typeface="Arial" panose="020B0604020202020204" pitchFamily="34" charset="0"/>
                <a:cs typeface="Arial" panose="020B0604020202020204" pitchFamily="34" charset="0"/>
              </a:rPr>
              <a:t>Fructosamine</a:t>
            </a:r>
            <a:r>
              <a:rPr lang="en-US" sz="2000" i="0" u="none" strike="noStrike" baseline="0">
                <a:solidFill>
                  <a:srgbClr val="000000"/>
                </a:solidFill>
                <a:latin typeface="Arial" panose="020B0604020202020204" pitchFamily="34" charset="0"/>
                <a:cs typeface="Arial" panose="020B0604020202020204" pitchFamily="34" charset="0"/>
              </a:rPr>
              <a:t> or CGM can be used for glycemic monitoring when an alternative to A1C is required.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6.2 </a:t>
            </a:r>
            <a:r>
              <a:rPr lang="en-US" sz="2000" i="0" u="none" strike="noStrike" baseline="0">
                <a:solidFill>
                  <a:srgbClr val="000000"/>
                </a:solidFill>
                <a:latin typeface="Arial" panose="020B0604020202020204" pitchFamily="34" charset="0"/>
                <a:cs typeface="Arial" panose="020B0604020202020204" pitchFamily="34" charset="0"/>
              </a:rPr>
              <a:t>Assess glycemic status at least two times a year, and more frequently (e.g., every 3 months) for individuals not meeting glycemic goals or with recent treatment changes, frequent or severe hypoglycemia or hyperglycemia, or changes in health status, or during periods of rapid growth and development in children and adolescents.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CB75060-2491-1619-4157-CB6C9D72B43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115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FF3A1DE-C83E-92C6-EDDE-773A7F4092D5}"/>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spTree>
    <p:extLst>
      <p:ext uri="{BB962C8B-B14F-4D97-AF65-F5344CB8AC3E}">
        <p14:creationId xmlns:p14="http://schemas.microsoft.com/office/powerpoint/2010/main" val="19966873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3DBD5-909B-66C1-D9E7-7DF4674B13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4E336F-207E-A897-B003-C3E70943BBF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116</a:t>
            </a:fld>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0A4E5AB-8D86-4E62-666A-08E7339B54A0}"/>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6.1</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
        <p:nvSpPr>
          <p:cNvPr id="3" name="TextBox 2">
            <a:extLst>
              <a:ext uri="{FF2B5EF4-FFF2-40B4-BE49-F238E27FC236}">
                <a16:creationId xmlns:a16="http://schemas.microsoft.com/office/drawing/2014/main" id="{03C8FCFB-F112-0D47-FD96-80C1803217A8}"/>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6" name="Picture 5">
            <a:extLst>
              <a:ext uri="{FF2B5EF4-FFF2-40B4-BE49-F238E27FC236}">
                <a16:creationId xmlns:a16="http://schemas.microsoft.com/office/drawing/2014/main" id="{BC524F8E-EF86-D154-9F02-64C2ECE1BE84}"/>
              </a:ext>
            </a:extLst>
          </p:cNvPr>
          <p:cNvPicPr>
            <a:picLocks noChangeAspect="1"/>
          </p:cNvPicPr>
          <p:nvPr/>
        </p:nvPicPr>
        <p:blipFill>
          <a:blip r:embed="rId2"/>
          <a:stretch>
            <a:fillRect/>
          </a:stretch>
        </p:blipFill>
        <p:spPr>
          <a:xfrm>
            <a:off x="2215115" y="501041"/>
            <a:ext cx="8290749" cy="5504698"/>
          </a:xfrm>
          <a:prstGeom prst="rect">
            <a:avLst/>
          </a:prstGeom>
        </p:spPr>
      </p:pic>
    </p:spTree>
    <p:extLst>
      <p:ext uri="{BB962C8B-B14F-4D97-AF65-F5344CB8AC3E}">
        <p14:creationId xmlns:p14="http://schemas.microsoft.com/office/powerpoint/2010/main" val="18700194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0286-2F85-C20A-C8AE-D5AA624AC8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9B0A71-2227-AA79-E36C-316EBA6005A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117</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05C0718-B0AE-F39B-8F33-CE72CCB6BFFD}"/>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7" name="Picture 6">
            <a:extLst>
              <a:ext uri="{FF2B5EF4-FFF2-40B4-BE49-F238E27FC236}">
                <a16:creationId xmlns:a16="http://schemas.microsoft.com/office/drawing/2014/main" id="{62F1D01E-61F7-2F53-8994-D5FBF76EDC0A}"/>
              </a:ext>
            </a:extLst>
          </p:cNvPr>
          <p:cNvPicPr>
            <a:picLocks noChangeAspect="1"/>
          </p:cNvPicPr>
          <p:nvPr/>
        </p:nvPicPr>
        <p:blipFill>
          <a:blip r:embed="rId2"/>
          <a:stretch>
            <a:fillRect/>
          </a:stretch>
        </p:blipFill>
        <p:spPr>
          <a:xfrm>
            <a:off x="663880" y="298841"/>
            <a:ext cx="10529366" cy="5706898"/>
          </a:xfrm>
          <a:prstGeom prst="rect">
            <a:avLst/>
          </a:prstGeom>
        </p:spPr>
      </p:pic>
      <p:sp>
        <p:nvSpPr>
          <p:cNvPr id="5" name="TextBox 4">
            <a:extLst>
              <a:ext uri="{FF2B5EF4-FFF2-40B4-BE49-F238E27FC236}">
                <a16:creationId xmlns:a16="http://schemas.microsoft.com/office/drawing/2014/main" id="{FE366BAA-691B-C6C5-49F3-A60ED6E1ABE7}"/>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6.2</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Tree>
    <p:extLst>
      <p:ext uri="{BB962C8B-B14F-4D97-AF65-F5344CB8AC3E}">
        <p14:creationId xmlns:p14="http://schemas.microsoft.com/office/powerpoint/2010/main" val="19405594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3DF08-F1DC-0C87-ED78-D19228C958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A9885-8F88-33EC-EA49-A9087E17800E}"/>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Glycemic Goals</a:t>
            </a:r>
          </a:p>
        </p:txBody>
      </p:sp>
      <p:sp>
        <p:nvSpPr>
          <p:cNvPr id="3" name="Content Placeholder 2">
            <a:extLst>
              <a:ext uri="{FF2B5EF4-FFF2-40B4-BE49-F238E27FC236}">
                <a16:creationId xmlns:a16="http://schemas.microsoft.com/office/drawing/2014/main" id="{21C60188-797E-46AE-1771-F6CD9DCC9B42}"/>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6.3a</a:t>
            </a:r>
            <a:r>
              <a:rPr lang="en-US" sz="2000" i="0" u="none" strike="noStrike" baseline="0">
                <a:solidFill>
                  <a:srgbClr val="000000"/>
                </a:solidFill>
                <a:latin typeface="Arial" panose="020B0604020202020204" pitchFamily="34" charset="0"/>
                <a:cs typeface="Arial" panose="020B0604020202020204" pitchFamily="34" charset="0"/>
              </a:rPr>
              <a:t> An A1C goal of &lt;7% (&lt;53 mmol/mol) is appropriate for many nonpregnant adults without severe hypoglycemia or hypoglycemia affecting health or quality of life.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6.3b</a:t>
            </a:r>
            <a:r>
              <a:rPr lang="en-US" sz="2000" i="0" u="none" strike="noStrike" baseline="0">
                <a:solidFill>
                  <a:srgbClr val="000000"/>
                </a:solidFill>
                <a:latin typeface="Arial" panose="020B0604020202020204" pitchFamily="34" charset="0"/>
                <a:cs typeface="Arial" panose="020B0604020202020204" pitchFamily="34" charset="0"/>
              </a:rPr>
              <a:t> A goal time in range of &gt;70% in people using CGM is appropriate for many nonpregnant adults</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1" i="0" u="none" strike="noStrike" baseline="0">
                <a:solidFill>
                  <a:srgbClr val="000000"/>
                </a:solidFill>
                <a:latin typeface="Arial" panose="020B0604020202020204" pitchFamily="34" charset="0"/>
                <a:cs typeface="Arial" panose="020B0604020202020204" pitchFamily="34" charset="0"/>
              </a:rPr>
              <a:t> </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6.3c</a:t>
            </a:r>
            <a:r>
              <a:rPr lang="en-US" sz="2000" i="0" u="none" strike="noStrike" baseline="0">
                <a:solidFill>
                  <a:srgbClr val="000000"/>
                </a:solidFill>
                <a:latin typeface="Arial" panose="020B0604020202020204" pitchFamily="34" charset="0"/>
                <a:cs typeface="Arial" panose="020B0604020202020204" pitchFamily="34" charset="0"/>
              </a:rPr>
              <a:t> A goal percent time &lt;70 mg/dL (&lt;3.9 mmol/L) of &lt;4% (or &lt;1% for older adults) and a goal percent time &lt;54 mg/dL (&lt;3.0 mmol/L) of &lt;1% are recommended in people using CGM to prevent hypoglycemia. </a:t>
            </a:r>
            <a:r>
              <a:rPr lang="en-US" sz="2000" i="0" u="none" strike="noStrike" baseline="0" err="1">
                <a:solidFill>
                  <a:srgbClr val="000000"/>
                </a:solidFill>
                <a:latin typeface="Arial" panose="020B0604020202020204" pitchFamily="34" charset="0"/>
                <a:cs typeface="Arial" panose="020B0604020202020204" pitchFamily="34" charset="0"/>
              </a:rPr>
              <a:t>Deintensify</a:t>
            </a:r>
            <a:r>
              <a:rPr lang="en-US" sz="2000" i="0" u="none" strike="noStrike" baseline="0">
                <a:solidFill>
                  <a:srgbClr val="000000"/>
                </a:solidFill>
                <a:latin typeface="Arial" panose="020B0604020202020204" pitchFamily="34" charset="0"/>
                <a:cs typeface="Arial" panose="020B0604020202020204" pitchFamily="34" charset="0"/>
              </a:rPr>
              <a:t> or modify therapy if these goals are not met.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6.4</a:t>
            </a:r>
            <a:r>
              <a:rPr lang="en-US" sz="2000" i="0" u="none" strike="noStrike" baseline="0">
                <a:solidFill>
                  <a:srgbClr val="000000"/>
                </a:solidFill>
                <a:latin typeface="Arial" panose="020B0604020202020204" pitchFamily="34" charset="0"/>
                <a:cs typeface="Arial" panose="020B0604020202020204" pitchFamily="34" charset="0"/>
              </a:rPr>
              <a:t> Lower A1C goals (e.g., &lt;6.5% [&lt;48 mmol/mol]) may be appropriate for individuals with diabetes with good health and function and low treatment risks (e.g., hypoglycemia) and burdens (see Fig. 6.1).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6.5</a:t>
            </a:r>
            <a:r>
              <a:rPr lang="en-US" sz="2000" i="0" u="none" strike="noStrike" baseline="0">
                <a:solidFill>
                  <a:srgbClr val="000000"/>
                </a:solidFill>
                <a:latin typeface="Arial" panose="020B0604020202020204" pitchFamily="34" charset="0"/>
                <a:cs typeface="Arial" panose="020B0604020202020204" pitchFamily="34" charset="0"/>
              </a:rPr>
              <a:t> Less stringent glycemic goals may be appropriate for individuals with significant cognitive and/or functional limitations, frailty, or severe comorbidities or where the harms of treatment, including hypoglycemia, are greater than the benefits.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85A061A-103C-0403-B31C-02245B0B257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118</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2BAA556D-6C66-22BE-B5AD-B04A614746B3}"/>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spTree>
    <p:extLst>
      <p:ext uri="{BB962C8B-B14F-4D97-AF65-F5344CB8AC3E}">
        <p14:creationId xmlns:p14="http://schemas.microsoft.com/office/powerpoint/2010/main" val="14952115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86859-33BE-1F3B-C40D-D779FC3E7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AA8255-83CE-C8D7-8837-10B3DD987446}"/>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Glycemic Goals (continued)</a:t>
            </a:r>
          </a:p>
        </p:txBody>
      </p:sp>
      <p:sp>
        <p:nvSpPr>
          <p:cNvPr id="3" name="Content Placeholder 2">
            <a:extLst>
              <a:ext uri="{FF2B5EF4-FFF2-40B4-BE49-F238E27FC236}">
                <a16:creationId xmlns:a16="http://schemas.microsoft.com/office/drawing/2014/main" id="{84F30539-8C29-2725-532A-E093F01C1A5C}"/>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6.6</a:t>
            </a:r>
            <a:r>
              <a:rPr lang="en-US" sz="2000"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err="1">
                <a:solidFill>
                  <a:srgbClr val="000000"/>
                </a:solidFill>
                <a:latin typeface="Arial" panose="020B0604020202020204" pitchFamily="34" charset="0"/>
                <a:cs typeface="Arial" panose="020B0604020202020204" pitchFamily="34" charset="0"/>
              </a:rPr>
              <a:t>Deintensify</a:t>
            </a:r>
            <a:r>
              <a:rPr lang="en-US" sz="2000" i="0" u="none" strike="noStrike" baseline="0">
                <a:solidFill>
                  <a:srgbClr val="000000"/>
                </a:solidFill>
                <a:latin typeface="Arial" panose="020B0604020202020204" pitchFamily="34" charset="0"/>
                <a:cs typeface="Arial" panose="020B0604020202020204" pitchFamily="34" charset="0"/>
              </a:rPr>
              <a:t> hypoglycemia-causing medications (insulin, sulfonylureas, or meglitinides), or switch to a medication class with lower hypoglycemia risk, for individuals who are at high risk for hypoglycemia, within individualized glycemic goals.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6.7</a:t>
            </a:r>
            <a:r>
              <a:rPr lang="en-US" sz="2000"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err="1">
                <a:solidFill>
                  <a:srgbClr val="000000"/>
                </a:solidFill>
                <a:latin typeface="Arial" panose="020B0604020202020204" pitchFamily="34" charset="0"/>
                <a:cs typeface="Arial" panose="020B0604020202020204" pitchFamily="34" charset="0"/>
              </a:rPr>
              <a:t>Deintensify</a:t>
            </a:r>
            <a:r>
              <a:rPr lang="en-US" sz="2000" i="0" u="none" strike="noStrike" baseline="0">
                <a:solidFill>
                  <a:srgbClr val="000000"/>
                </a:solidFill>
                <a:latin typeface="Arial" panose="020B0604020202020204" pitchFamily="34" charset="0"/>
                <a:cs typeface="Arial" panose="020B0604020202020204" pitchFamily="34" charset="0"/>
              </a:rPr>
              <a:t> diabetes medications for individuals for whom the harms and/or burdens of treatment may be greater than the benefits, within individualized glycemic goals.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6.8</a:t>
            </a:r>
            <a:r>
              <a:rPr lang="en-US" sz="2000" i="0" u="none" strike="noStrike" baseline="0">
                <a:solidFill>
                  <a:srgbClr val="000000"/>
                </a:solidFill>
                <a:latin typeface="Arial" panose="020B0604020202020204" pitchFamily="34" charset="0"/>
                <a:cs typeface="Arial" panose="020B0604020202020204" pitchFamily="34" charset="0"/>
              </a:rPr>
              <a:t> Reassess glycemic goals based on the individualized criteria shown in </a:t>
            </a:r>
            <a:r>
              <a:rPr lang="en-US" sz="2000" b="1" i="0" u="none" strike="noStrike" baseline="0">
                <a:solidFill>
                  <a:srgbClr val="000000"/>
                </a:solidFill>
                <a:latin typeface="Arial" panose="020B0604020202020204" pitchFamily="34" charset="0"/>
                <a:cs typeface="Arial" panose="020B0604020202020204" pitchFamily="34" charset="0"/>
              </a:rPr>
              <a:t>Fig 6.1</a:t>
            </a:r>
            <a:r>
              <a:rPr lang="en-US" sz="200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6.9</a:t>
            </a:r>
            <a:r>
              <a:rPr lang="en-US" sz="2000" i="0" u="none" strike="noStrike" baseline="0">
                <a:solidFill>
                  <a:srgbClr val="000000"/>
                </a:solidFill>
                <a:latin typeface="Arial" panose="020B0604020202020204" pitchFamily="34" charset="0"/>
                <a:cs typeface="Arial" panose="020B0604020202020204" pitchFamily="34" charset="0"/>
              </a:rPr>
              <a:t> Set a glycemic goal during consultations to improve outcomes.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9F34E1C-88CD-7896-31B7-CE1AE42F605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119</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174BDF7C-77A9-3696-B995-2CD04EB9C0B3}"/>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spTree>
    <p:extLst>
      <p:ext uri="{BB962C8B-B14F-4D97-AF65-F5344CB8AC3E}">
        <p14:creationId xmlns:p14="http://schemas.microsoft.com/office/powerpoint/2010/main" val="247392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9A8EE-2D4D-DE43-5D9A-3F6DF7873790}"/>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Diabetes and Population Health</a:t>
            </a:r>
          </a:p>
        </p:txBody>
      </p:sp>
      <p:sp>
        <p:nvSpPr>
          <p:cNvPr id="3" name="Content Placeholder 2">
            <a:extLst>
              <a:ext uri="{FF2B5EF4-FFF2-40B4-BE49-F238E27FC236}">
                <a16:creationId xmlns:a16="http://schemas.microsoft.com/office/drawing/2014/main" id="{07403D56-33B9-E9EF-6835-795ECB5BD4C3}"/>
              </a:ext>
            </a:extLst>
          </p:cNvPr>
          <p:cNvSpPr>
            <a:spLocks noGrp="1"/>
          </p:cNvSpPr>
          <p:nvPr>
            <p:ph idx="1"/>
          </p:nvPr>
        </p:nvSpPr>
        <p:spPr>
          <a:xfrm>
            <a:off x="838200" y="1825625"/>
            <a:ext cx="10515600" cy="4667250"/>
          </a:xfrm>
        </p:spPr>
        <p:txBody>
          <a:bodyPr>
            <a:normAutofit lnSpcReduction="10000"/>
          </a:bodyPr>
          <a:lstStyle/>
          <a:p>
            <a:pPr marL="0" indent="-457200">
              <a:lnSpc>
                <a:spcPct val="100000"/>
              </a:lnSpc>
              <a:spcBef>
                <a:spcPts val="0"/>
              </a:spcBef>
              <a:buNone/>
            </a:pPr>
            <a:r>
              <a:rPr lang="en-US" sz="1600" b="1" dirty="0">
                <a:effectLst/>
                <a:latin typeface="Arial" panose="020B0604020202020204" pitchFamily="34" charset="0"/>
                <a:ea typeface="Calibri" panose="020F0502020204030204" pitchFamily="34" charset="0"/>
                <a:cs typeface="Arial" panose="020B0604020202020204" pitchFamily="34" charset="0"/>
              </a:rPr>
              <a:t>1.1 </a:t>
            </a:r>
            <a:r>
              <a:rPr lang="en-US" sz="1600" dirty="0">
                <a:effectLst/>
                <a:latin typeface="Arial" panose="020B0604020202020204" pitchFamily="34" charset="0"/>
                <a:ea typeface="Calibri" panose="020F0502020204030204" pitchFamily="34" charset="0"/>
                <a:cs typeface="Arial" panose="020B0604020202020204" pitchFamily="34" charset="0"/>
              </a:rPr>
              <a:t>Ensure treatment decisions are timely, rely on evidence-based guidelines, address social determinants </a:t>
            </a:r>
            <a:r>
              <a:rPr lang="en-US" sz="1600" dirty="0" err="1">
                <a:effectLst/>
                <a:latin typeface="Arial" panose="020B0604020202020204" pitchFamily="34" charset="0"/>
                <a:ea typeface="Calibri" panose="020F0502020204030204" pitchFamily="34" charset="0"/>
                <a:cs typeface="Arial" panose="020B0604020202020204" pitchFamily="34" charset="0"/>
              </a:rPr>
              <a:t>ofhealth</a:t>
            </a:r>
            <a:r>
              <a:rPr lang="en-US" sz="1600" dirty="0">
                <a:effectLst/>
                <a:latin typeface="Arial" panose="020B0604020202020204" pitchFamily="34" charset="0"/>
                <a:ea typeface="Calibri" panose="020F0502020204030204" pitchFamily="34" charset="0"/>
                <a:cs typeface="Arial" panose="020B0604020202020204" pitchFamily="34" charset="0"/>
              </a:rPr>
              <a:t>, and incorporate shared decision-making based on individual values, preferences, </a:t>
            </a:r>
            <a:r>
              <a:rPr lang="en-US" sz="1600" dirty="0" err="1">
                <a:effectLst/>
                <a:latin typeface="Arial" panose="020B0604020202020204" pitchFamily="34" charset="0"/>
                <a:ea typeface="Calibri" panose="020F0502020204030204" pitchFamily="34" charset="0"/>
                <a:cs typeface="Arial" panose="020B0604020202020204" pitchFamily="34" charset="0"/>
              </a:rPr>
              <a:t>prognoses,comorbidities</a:t>
            </a:r>
            <a:r>
              <a:rPr lang="en-US" sz="1600" dirty="0">
                <a:effectLst/>
                <a:latin typeface="Arial" panose="020B0604020202020204" pitchFamily="34" charset="0"/>
                <a:ea typeface="Calibri" panose="020F0502020204030204" pitchFamily="34" charset="0"/>
                <a:cs typeface="Arial" panose="020B0604020202020204" pitchFamily="34" charset="0"/>
              </a:rPr>
              <a:t>, and informed financial considerations. </a:t>
            </a:r>
            <a:r>
              <a:rPr lang="en-US" sz="1600" b="1" dirty="0">
                <a:solidFill>
                  <a:srgbClr val="C00000"/>
                </a:solidFill>
                <a:latin typeface="Arial" panose="020B0604020202020204" pitchFamily="34" charset="0"/>
                <a:cs typeface="Arial" panose="020B0604020202020204" pitchFamily="34" charset="0"/>
              </a:rPr>
              <a:t>B</a:t>
            </a:r>
          </a:p>
          <a:p>
            <a:pPr marL="0" indent="-457200">
              <a:lnSpc>
                <a:spcPct val="100000"/>
              </a:lnSpc>
              <a:spcBef>
                <a:spcPts val="0"/>
              </a:spcBef>
              <a:buNone/>
            </a:pPr>
            <a:endParaRPr lang="en-US" sz="1600" b="1" dirty="0">
              <a:solidFill>
                <a:srgbClr val="C00000"/>
              </a:solidFill>
              <a:latin typeface="Arial" panose="020B0604020202020204" pitchFamily="34" charset="0"/>
              <a:cs typeface="Arial" panose="020B0604020202020204" pitchFamily="34" charset="0"/>
            </a:endParaRPr>
          </a:p>
          <a:p>
            <a:pPr marL="0" indent="-457200">
              <a:lnSpc>
                <a:spcPct val="100000"/>
              </a:lnSpc>
              <a:spcBef>
                <a:spcPts val="0"/>
              </a:spcBef>
              <a:buNone/>
            </a:pPr>
            <a:r>
              <a:rPr lang="en-US" sz="1600" b="1" dirty="0">
                <a:effectLst/>
                <a:latin typeface="Arial" panose="020B0604020202020204" pitchFamily="34" charset="0"/>
                <a:ea typeface="Calibri" panose="020F0502020204030204" pitchFamily="34" charset="0"/>
                <a:cs typeface="Arial" panose="020B0604020202020204" pitchFamily="34" charset="0"/>
              </a:rPr>
              <a:t>1.2 </a:t>
            </a:r>
            <a:r>
              <a:rPr lang="en-US" sz="1600" dirty="0">
                <a:effectLst/>
                <a:latin typeface="Arial" panose="020B0604020202020204" pitchFamily="34" charset="0"/>
                <a:ea typeface="Calibri" panose="020F0502020204030204" pitchFamily="34" charset="0"/>
                <a:cs typeface="Arial" panose="020B0604020202020204" pitchFamily="34" charset="0"/>
              </a:rPr>
              <a:t>Align approaches to diabetes management with evidence-based care models. These models emphasize person-centered team care, integrated long-term treatment approaches to diabetes and comorbidities, and ongoing collaborative communication and goal setting among all team members and with people with diabetes. </a:t>
            </a:r>
            <a:r>
              <a:rPr lang="en-US" sz="16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a:t>
            </a:r>
          </a:p>
          <a:p>
            <a:pPr marL="0" indent="-457200">
              <a:lnSpc>
                <a:spcPct val="100000"/>
              </a:lnSpc>
              <a:spcBef>
                <a:spcPts val="0"/>
              </a:spcBef>
              <a:buNone/>
            </a:pPr>
            <a:endParaRPr lang="en-US" sz="1600" dirty="0">
              <a:solidFill>
                <a:srgbClr val="C00000"/>
              </a:solidFill>
              <a:latin typeface="Arial" panose="020B0604020202020204" pitchFamily="34" charset="0"/>
              <a:cs typeface="Arial" panose="020B0604020202020204" pitchFamily="34" charset="0"/>
            </a:endParaRPr>
          </a:p>
          <a:p>
            <a:pPr marL="0" marR="0" indent="-457200">
              <a:lnSpc>
                <a:spcPct val="100000"/>
              </a:lnSpc>
              <a:spcBef>
                <a:spcPts val="0"/>
              </a:spcBef>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1.3</a:t>
            </a:r>
            <a:r>
              <a:rPr lang="en-US" sz="1600" kern="100" dirty="0">
                <a:effectLst/>
                <a:latin typeface="Arial" panose="020B0604020202020204" pitchFamily="34" charset="0"/>
                <a:ea typeface="Aptos" panose="020B0004020202020204" pitchFamily="34" charset="0"/>
                <a:cs typeface="Arial" panose="020B0604020202020204" pitchFamily="34" charset="0"/>
              </a:rPr>
              <a:t> Care systems should facilitate in-person and virtual team-based care, include those knowledgeable and experienced in diabetes management as part of the team, and utilize patient registries, decision support tools, proactive care planning, and community involvement to meet needs of individuals with diabetes. </a:t>
            </a:r>
            <a:r>
              <a:rPr lang="en-US" sz="1600" b="1" kern="100" dirty="0">
                <a:solidFill>
                  <a:srgbClr val="C00000"/>
                </a:solidFill>
                <a:effectLst/>
                <a:latin typeface="Arial" panose="020B0604020202020204" pitchFamily="34" charset="0"/>
                <a:ea typeface="Aptos" panose="020B0004020202020204" pitchFamily="34" charset="0"/>
                <a:cs typeface="Arial" panose="020B0604020202020204" pitchFamily="34" charset="0"/>
              </a:rPr>
              <a:t>B</a:t>
            </a:r>
          </a:p>
          <a:p>
            <a:pPr marL="0" marR="0" indent="-457200">
              <a:lnSpc>
                <a:spcPct val="100000"/>
              </a:lnSpc>
              <a:spcBef>
                <a:spcPts val="0"/>
              </a:spcBef>
              <a:buNone/>
            </a:pPr>
            <a:endParaRPr lang="en-US" sz="1600" b="1" kern="100"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a:p>
            <a:pPr marL="0" marR="0" indent="-457200">
              <a:lnSpc>
                <a:spcPct val="100000"/>
              </a:lnSpc>
              <a:spcBef>
                <a:spcPts val="0"/>
              </a:spcBef>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1.4</a:t>
            </a:r>
            <a:r>
              <a:rPr lang="en-US" sz="1600" kern="100" dirty="0">
                <a:effectLst/>
                <a:latin typeface="Arial" panose="020B0604020202020204" pitchFamily="34" charset="0"/>
                <a:ea typeface="Aptos" panose="020B0004020202020204" pitchFamily="34" charset="0"/>
                <a:cs typeface="Arial" panose="020B0604020202020204" pitchFamily="34" charset="0"/>
              </a:rPr>
              <a:t> Assess diabetes management, risk factors, and complications using reliable and relevant data metrics to improve processes of care and health outcomes, with attention to individual values, preferences, goals for care, and treatment burden including costs of care. </a:t>
            </a:r>
            <a:r>
              <a:rPr lang="en-US" sz="1600" b="1" kern="100" dirty="0">
                <a:solidFill>
                  <a:srgbClr val="C00000"/>
                </a:solidFill>
                <a:effectLst/>
                <a:latin typeface="Arial" panose="020B0604020202020204" pitchFamily="34" charset="0"/>
                <a:ea typeface="Aptos" panose="020B0004020202020204" pitchFamily="34" charset="0"/>
                <a:cs typeface="Arial" panose="020B0604020202020204" pitchFamily="34" charset="0"/>
              </a:rPr>
              <a:t>B</a:t>
            </a:r>
          </a:p>
          <a:p>
            <a:pPr marL="0" marR="0" indent="-457200">
              <a:lnSpc>
                <a:spcPct val="100000"/>
              </a:lnSpc>
              <a:spcBef>
                <a:spcPts val="0"/>
              </a:spcBef>
              <a:buNone/>
            </a:pPr>
            <a:endParaRPr lang="en-US" sz="1600" b="1" kern="100"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a:p>
            <a:pPr marL="0" marR="0" indent="-457200">
              <a:lnSpc>
                <a:spcPct val="100000"/>
              </a:lnSpc>
              <a:spcBef>
                <a:spcPts val="0"/>
              </a:spcBef>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1.5 </a:t>
            </a:r>
            <a:r>
              <a:rPr lang="en-US" sz="1600" kern="100" dirty="0">
                <a:effectLst/>
                <a:latin typeface="Arial" panose="020B0604020202020204" pitchFamily="34" charset="0"/>
                <a:ea typeface="Aptos" panose="020B0004020202020204" pitchFamily="34" charset="0"/>
                <a:cs typeface="Arial" panose="020B0604020202020204" pitchFamily="34" charset="0"/>
              </a:rPr>
              <a:t>Health systems should adopt a culture of continuous quality improvement, implement benchmarking programs, and engage interprofessional teams to support sustainable and scalable process changes to improve quality of care and health outcomes. </a:t>
            </a:r>
            <a:r>
              <a:rPr lang="en-US" sz="1600" b="1" kern="100" dirty="0">
                <a:solidFill>
                  <a:srgbClr val="C00000"/>
                </a:solidFill>
                <a:effectLst/>
                <a:latin typeface="Arial" panose="020B0604020202020204" pitchFamily="34" charset="0"/>
                <a:ea typeface="Aptos" panose="020B0004020202020204" pitchFamily="34" charset="0"/>
                <a:cs typeface="Arial" panose="020B0604020202020204" pitchFamily="34" charset="0"/>
              </a:rPr>
              <a:t>A</a:t>
            </a:r>
          </a:p>
          <a:p>
            <a:pPr marL="0" indent="-457200">
              <a:buNone/>
            </a:pPr>
            <a:endParaRPr lang="en-US" sz="1600" b="1" i="0" u="none" strike="noStrike" baseline="0" dirty="0">
              <a:solidFill>
                <a:srgbClr val="C00000"/>
              </a:solidFill>
              <a:latin typeface="AdvOT8eb9eec2.B"/>
            </a:endParaRPr>
          </a:p>
          <a:p>
            <a:pPr marL="0" indent="-457200" algn="l">
              <a:buNone/>
            </a:pP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68B38AF-FE2E-0060-FA2F-74BF7178302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45915C5-9BFC-C509-15D5-5AA5510CCA79}"/>
              </a:ext>
            </a:extLst>
          </p:cNvPr>
          <p:cNvSpPr txBox="1"/>
          <p:nvPr/>
        </p:nvSpPr>
        <p:spPr>
          <a:xfrm>
            <a:off x="5136" y="6647"/>
            <a:ext cx="423705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 Improving Care and Promoting Health in Populations</a:t>
            </a:r>
          </a:p>
        </p:txBody>
      </p:sp>
    </p:spTree>
    <p:extLst>
      <p:ext uri="{BB962C8B-B14F-4D97-AF65-F5344CB8AC3E}">
        <p14:creationId xmlns:p14="http://schemas.microsoft.com/office/powerpoint/2010/main" val="21295700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D058-A3CC-8AD3-C500-7C1F87C609B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719D68-4F81-381A-1FF2-DC77B3A1DF5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120</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A4C4A07-7FB2-8671-7234-0972E04C1863}"/>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6" name="Picture 5">
            <a:extLst>
              <a:ext uri="{FF2B5EF4-FFF2-40B4-BE49-F238E27FC236}">
                <a16:creationId xmlns:a16="http://schemas.microsoft.com/office/drawing/2014/main" id="{9990B733-8D74-B29D-5CE4-B0E2EC198B96}"/>
              </a:ext>
            </a:extLst>
          </p:cNvPr>
          <p:cNvPicPr>
            <a:picLocks noChangeAspect="1"/>
          </p:cNvPicPr>
          <p:nvPr/>
        </p:nvPicPr>
        <p:blipFill>
          <a:blip r:embed="rId2"/>
          <a:stretch>
            <a:fillRect/>
          </a:stretch>
        </p:blipFill>
        <p:spPr>
          <a:xfrm>
            <a:off x="1543617" y="864296"/>
            <a:ext cx="9517144" cy="4734838"/>
          </a:xfrm>
          <a:prstGeom prst="rect">
            <a:avLst/>
          </a:prstGeom>
        </p:spPr>
      </p:pic>
      <p:sp>
        <p:nvSpPr>
          <p:cNvPr id="5" name="TextBox 4">
            <a:extLst>
              <a:ext uri="{FF2B5EF4-FFF2-40B4-BE49-F238E27FC236}">
                <a16:creationId xmlns:a16="http://schemas.microsoft.com/office/drawing/2014/main" id="{2AFFAA71-87FD-43A5-6488-EC960733F496}"/>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6.3</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Tree>
    <p:extLst>
      <p:ext uri="{BB962C8B-B14F-4D97-AF65-F5344CB8AC3E}">
        <p14:creationId xmlns:p14="http://schemas.microsoft.com/office/powerpoint/2010/main" val="27962322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AB382-9468-BF1F-9C92-3C4D047C006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EC6868-7549-0B63-6AC0-C27AFE50A0C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121</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2B089D5A-397E-81EA-F79D-5C0C26FCE10D}"/>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7" name="Picture 6">
            <a:extLst>
              <a:ext uri="{FF2B5EF4-FFF2-40B4-BE49-F238E27FC236}">
                <a16:creationId xmlns:a16="http://schemas.microsoft.com/office/drawing/2014/main" id="{6D6C067E-E8C6-AD87-A3F7-42561706AADB}"/>
              </a:ext>
            </a:extLst>
          </p:cNvPr>
          <p:cNvPicPr>
            <a:picLocks noChangeAspect="1"/>
          </p:cNvPicPr>
          <p:nvPr/>
        </p:nvPicPr>
        <p:blipFill>
          <a:blip r:embed="rId2"/>
          <a:stretch>
            <a:fillRect/>
          </a:stretch>
        </p:blipFill>
        <p:spPr>
          <a:xfrm>
            <a:off x="2855934" y="280764"/>
            <a:ext cx="6839211" cy="5982380"/>
          </a:xfrm>
          <a:prstGeom prst="rect">
            <a:avLst/>
          </a:prstGeom>
        </p:spPr>
      </p:pic>
      <p:sp>
        <p:nvSpPr>
          <p:cNvPr id="6" name="TextBox 5">
            <a:extLst>
              <a:ext uri="{FF2B5EF4-FFF2-40B4-BE49-F238E27FC236}">
                <a16:creationId xmlns:a16="http://schemas.microsoft.com/office/drawing/2014/main" id="{BD851B75-7F42-E4B1-335B-6C85A94FDC93}"/>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6.1</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Tree>
    <p:extLst>
      <p:ext uri="{BB962C8B-B14F-4D97-AF65-F5344CB8AC3E}">
        <p14:creationId xmlns:p14="http://schemas.microsoft.com/office/powerpoint/2010/main" val="25242776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D0A8D-EC6F-7AD3-95CF-18CBA221ECC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0B463C-A57B-DBDC-8D9D-B3EA810AA61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122</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2241ACB5-FD4D-DC0A-40CF-A1635A5DCC7D}"/>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7" name="Picture 6">
            <a:extLst>
              <a:ext uri="{FF2B5EF4-FFF2-40B4-BE49-F238E27FC236}">
                <a16:creationId xmlns:a16="http://schemas.microsoft.com/office/drawing/2014/main" id="{0097C088-9396-FD3C-15DF-11802BCC701C}"/>
              </a:ext>
            </a:extLst>
          </p:cNvPr>
          <p:cNvPicPr>
            <a:picLocks noChangeAspect="1"/>
          </p:cNvPicPr>
          <p:nvPr/>
        </p:nvPicPr>
        <p:blipFill>
          <a:blip r:embed="rId2"/>
          <a:stretch>
            <a:fillRect/>
          </a:stretch>
        </p:blipFill>
        <p:spPr>
          <a:xfrm>
            <a:off x="183607" y="576197"/>
            <a:ext cx="11462252" cy="1991639"/>
          </a:xfrm>
          <a:prstGeom prst="rect">
            <a:avLst/>
          </a:prstGeom>
        </p:spPr>
      </p:pic>
      <p:sp>
        <p:nvSpPr>
          <p:cNvPr id="6" name="TextBox 5">
            <a:extLst>
              <a:ext uri="{FF2B5EF4-FFF2-40B4-BE49-F238E27FC236}">
                <a16:creationId xmlns:a16="http://schemas.microsoft.com/office/drawing/2014/main" id="{ED7AE940-FCA1-0DC6-B8DE-24E80B07D1D7}"/>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6.1 (continued)</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Tree>
    <p:extLst>
      <p:ext uri="{BB962C8B-B14F-4D97-AF65-F5344CB8AC3E}">
        <p14:creationId xmlns:p14="http://schemas.microsoft.com/office/powerpoint/2010/main" val="28045374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9784-62B1-A610-FD8F-2D6DF1421A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8DB9F-D8A5-2AF2-33C0-5549C18E80AF}"/>
              </a:ext>
            </a:extLst>
          </p:cNvPr>
          <p:cNvSpPr>
            <a:spLocks noGrp="1"/>
          </p:cNvSpPr>
          <p:nvPr>
            <p:ph type="title"/>
          </p:nvPr>
        </p:nvSpPr>
        <p:spPr>
          <a:xfrm>
            <a:off x="623581" y="387005"/>
            <a:ext cx="11022278" cy="1325563"/>
          </a:xfrm>
        </p:spPr>
        <p:txBody>
          <a:bodyPr>
            <a:normAutofit/>
          </a:bodyPr>
          <a:lstStyle/>
          <a:p>
            <a:pPr algn="l"/>
            <a:r>
              <a:rPr lang="en-US" sz="4000">
                <a:latin typeface="Arial" panose="020B0604020202020204" pitchFamily="34" charset="0"/>
                <a:cs typeface="Arial" panose="020B0604020202020204" pitchFamily="34" charset="0"/>
              </a:rPr>
              <a:t>Glucose Lowering and Cardiovascular Disease Outcomes</a:t>
            </a:r>
          </a:p>
        </p:txBody>
      </p:sp>
      <p:sp>
        <p:nvSpPr>
          <p:cNvPr id="4" name="Slide Number Placeholder 3">
            <a:extLst>
              <a:ext uri="{FF2B5EF4-FFF2-40B4-BE49-F238E27FC236}">
                <a16:creationId xmlns:a16="http://schemas.microsoft.com/office/drawing/2014/main" id="{A462C4A7-258D-2B79-6A7F-269FE273AC3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123</a:t>
            </a:fld>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3983B52-1E7B-61E1-E082-F7746B8D6129}"/>
              </a:ext>
            </a:extLst>
          </p:cNvPr>
          <p:cNvSpPr>
            <a:spLocks noGrp="1"/>
          </p:cNvSpPr>
          <p:nvPr>
            <p:ph idx="1"/>
          </p:nvPr>
        </p:nvSpPr>
        <p:spPr>
          <a:xfrm>
            <a:off x="721812" y="1712568"/>
            <a:ext cx="11022278" cy="4725909"/>
          </a:xfrm>
        </p:spPr>
        <p:txBody>
          <a:bodyPr>
            <a:normAutofit/>
          </a:bodyPr>
          <a:lstStyle/>
          <a:p>
            <a:pPr marL="0" indent="0" algn="l">
              <a:buNone/>
            </a:pPr>
            <a:r>
              <a:rPr lang="en-US" sz="2400" b="0" i="0" u="none" strike="noStrike" baseline="0">
                <a:latin typeface="Arial" panose="020B0604020202020204" pitchFamily="34" charset="0"/>
                <a:cs typeface="Arial" panose="020B0604020202020204" pitchFamily="34" charset="0"/>
              </a:rPr>
              <a:t>As outlined in more detail in section 9, “Pharmacologic Approaches to Glycemic Treatment,” and section 10, “Cardiovascular Disease and Risk Management,” the cardiovascular benefits of SGLT2 inhibitors or GLP-1 Ras are not contingent upon A1C lowering; therefore, initiation should be considered in people with type 2 diabetes and CVD, kidney disease, heart failure, and/or obesity independent of the current A1C, A1C goal, or metformin therapy. Based on these considerations, the following two strategies are offered (65):</a:t>
            </a:r>
          </a:p>
          <a:p>
            <a:pPr marL="0" indent="0" algn="l">
              <a:buNone/>
            </a:pPr>
            <a:r>
              <a:rPr lang="en-US" sz="2400" b="0" i="0" u="none" strike="noStrike" baseline="0">
                <a:latin typeface="Arial" panose="020B0604020202020204" pitchFamily="34" charset="0"/>
                <a:cs typeface="Arial" panose="020B0604020202020204" pitchFamily="34" charset="0"/>
              </a:rPr>
              <a:t>1. If already on dual therapy or multiple glucose-lowering therapies and not on an SGLT2 inhibitor or a GLP-1 RA or dual GIP and GLP-1 RA, consider switching to one of these agents with proven cardiovascular benefit.</a:t>
            </a:r>
          </a:p>
          <a:p>
            <a:pPr marL="0" indent="0" algn="l">
              <a:buNone/>
            </a:pPr>
            <a:r>
              <a:rPr lang="en-US" sz="2400" b="0" i="0" u="none" strike="noStrike" baseline="0">
                <a:latin typeface="Arial" panose="020B0604020202020204" pitchFamily="34" charset="0"/>
                <a:cs typeface="Arial" panose="020B0604020202020204" pitchFamily="34" charset="0"/>
              </a:rPr>
              <a:t>2. Introduce SGLT2 inhibitors or GLP-1 RAs or a dual GIP and GLP-1 RA in people with CVD at A1C goal (independent of metformin) for cardiovascular benefit, independent of baseline A1C or individualized A1C goal.</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2">
            <a:extLst>
              <a:ext uri="{FF2B5EF4-FFF2-40B4-BE49-F238E27FC236}">
                <a16:creationId xmlns:a16="http://schemas.microsoft.com/office/drawing/2014/main" id="{FDE8BA27-FD65-4FDF-0905-1BD52DA5EDBA}"/>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spTree>
    <p:extLst>
      <p:ext uri="{BB962C8B-B14F-4D97-AF65-F5344CB8AC3E}">
        <p14:creationId xmlns:p14="http://schemas.microsoft.com/office/powerpoint/2010/main" val="24622352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61B0B-970E-831C-E941-BA0804A659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3DD64-FC02-151E-82F8-C278429598E9}"/>
              </a:ext>
            </a:extLst>
          </p:cNvPr>
          <p:cNvSpPr>
            <a:spLocks noGrp="1"/>
          </p:cNvSpPr>
          <p:nvPr>
            <p:ph type="title"/>
          </p:nvPr>
        </p:nvSpPr>
        <p:spPr>
          <a:xfrm>
            <a:off x="838200" y="239865"/>
            <a:ext cx="10515600" cy="1325563"/>
          </a:xfrm>
        </p:spPr>
        <p:txBody>
          <a:bodyPr>
            <a:normAutofit/>
          </a:bodyPr>
          <a:lstStyle/>
          <a:p>
            <a:pPr algn="l"/>
            <a:r>
              <a:rPr lang="en-US" sz="4000">
                <a:latin typeface="Arial" panose="020B0604020202020204" pitchFamily="34" charset="0"/>
                <a:cs typeface="Arial" panose="020B0604020202020204" pitchFamily="34" charset="0"/>
              </a:rPr>
              <a:t>Hypoglycemia Assessment, Prevention, and Treatment</a:t>
            </a:r>
          </a:p>
        </p:txBody>
      </p:sp>
      <p:sp>
        <p:nvSpPr>
          <p:cNvPr id="3" name="Content Placeholder 2">
            <a:extLst>
              <a:ext uri="{FF2B5EF4-FFF2-40B4-BE49-F238E27FC236}">
                <a16:creationId xmlns:a16="http://schemas.microsoft.com/office/drawing/2014/main" id="{596D1D7B-D9F6-06FA-B28D-D2464E3125FE}"/>
              </a:ext>
            </a:extLst>
          </p:cNvPr>
          <p:cNvSpPr>
            <a:spLocks noGrp="1"/>
          </p:cNvSpPr>
          <p:nvPr>
            <p:ph idx="1"/>
          </p:nvPr>
        </p:nvSpPr>
        <p:spPr>
          <a:xfrm>
            <a:off x="563671" y="1489727"/>
            <a:ext cx="11198269" cy="4881137"/>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6.10 </a:t>
            </a:r>
            <a:r>
              <a:rPr lang="en-US" sz="2000" i="0" u="none" strike="noStrike" baseline="0">
                <a:solidFill>
                  <a:srgbClr val="000000"/>
                </a:solidFill>
                <a:latin typeface="Arial" panose="020B0604020202020204" pitchFamily="34" charset="0"/>
                <a:cs typeface="Arial" panose="020B0604020202020204" pitchFamily="34" charset="0"/>
              </a:rPr>
              <a:t>Review history of hypoglycemia at every clinical encounter for all individuals at risk for hypoglycemia, and evaluate hypoglycemic events as indicated.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6.11 </a:t>
            </a:r>
            <a:r>
              <a:rPr lang="en-US" sz="2000" i="0" u="none" strike="noStrike" baseline="0">
                <a:solidFill>
                  <a:srgbClr val="000000"/>
                </a:solidFill>
                <a:latin typeface="Arial" panose="020B0604020202020204" pitchFamily="34" charset="0"/>
                <a:cs typeface="Arial" panose="020B0604020202020204" pitchFamily="34" charset="0"/>
              </a:rPr>
              <a:t>Screen individuals at risk for hypoglycemia for impaired hypoglycemia awareness at least annually and when clinically appropriate. </a:t>
            </a:r>
            <a:r>
              <a:rPr lang="en-US" sz="2000" b="1" i="0" u="none" strike="noStrike" baseline="0">
                <a:solidFill>
                  <a:srgbClr val="C00000"/>
                </a:solidFill>
                <a:latin typeface="Arial" panose="020B0604020202020204" pitchFamily="34" charset="0"/>
                <a:cs typeface="Arial" panose="020B0604020202020204" pitchFamily="34" charset="0"/>
              </a:rPr>
              <a:t>E</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Refer to a trained health care professional for evidence-based intervention to improve hypoglycemia awareness.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6.12 </a:t>
            </a:r>
            <a:r>
              <a:rPr lang="en-US" sz="2000" i="0" u="none" strike="noStrike" baseline="0">
                <a:solidFill>
                  <a:srgbClr val="000000"/>
                </a:solidFill>
                <a:latin typeface="Arial" panose="020B0604020202020204" pitchFamily="34" charset="0"/>
                <a:cs typeface="Arial" panose="020B0604020202020204" pitchFamily="34" charset="0"/>
              </a:rPr>
              <a:t>Screen individuals at high risk for hypoglycemia or with severe and/or frequent</a:t>
            </a:r>
            <a:r>
              <a:rPr lang="en-US" sz="2000" i="0" u="none" strike="noStrike" baseline="0">
                <a:solidFill>
                  <a:srgbClr val="C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hypoglycemia for fear of hypoglycemia at least annually and when clinically appropriate. </a:t>
            </a:r>
            <a:r>
              <a:rPr lang="en-US" sz="2000" b="1" i="0" u="none" strike="noStrike" baseline="0">
                <a:solidFill>
                  <a:srgbClr val="C00000"/>
                </a:solidFill>
                <a:latin typeface="Arial" panose="020B0604020202020204" pitchFamily="34" charset="0"/>
                <a:cs typeface="Arial" panose="020B0604020202020204" pitchFamily="34" charset="0"/>
              </a:rPr>
              <a:t>E</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Refer to a trained health care professional for evidence-based intervention.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6.13 </a:t>
            </a:r>
            <a:r>
              <a:rPr lang="en-US" sz="2000" i="0" u="none" strike="noStrike" baseline="0">
                <a:solidFill>
                  <a:srgbClr val="000000"/>
                </a:solidFill>
                <a:latin typeface="Arial" panose="020B0604020202020204" pitchFamily="34" charset="0"/>
                <a:cs typeface="Arial" panose="020B0604020202020204" pitchFamily="34" charset="0"/>
              </a:rPr>
              <a:t>Consider an individual’s risk for hypoglycemia (see </a:t>
            </a:r>
            <a:r>
              <a:rPr lang="en-US" sz="2000" b="1" i="0" u="none" strike="noStrike" baseline="0">
                <a:solidFill>
                  <a:srgbClr val="000000"/>
                </a:solidFill>
                <a:latin typeface="Arial" panose="020B0604020202020204" pitchFamily="34" charset="0"/>
                <a:cs typeface="Arial" panose="020B0604020202020204" pitchFamily="34" charset="0"/>
              </a:rPr>
              <a:t>Table 6.5</a:t>
            </a:r>
            <a:r>
              <a:rPr lang="en-US" sz="2000" i="0" u="none" strike="noStrike" baseline="0">
                <a:solidFill>
                  <a:srgbClr val="000000"/>
                </a:solidFill>
                <a:latin typeface="Arial" panose="020B0604020202020204" pitchFamily="34" charset="0"/>
                <a:cs typeface="Arial" panose="020B0604020202020204" pitchFamily="34" charset="0"/>
              </a:rPr>
              <a:t>) when selecting diabetes medications and glycemic goals.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6.14 </a:t>
            </a:r>
            <a:r>
              <a:rPr lang="en-US" sz="2000" i="0" u="none" strike="noStrike" baseline="0">
                <a:solidFill>
                  <a:srgbClr val="000000"/>
                </a:solidFill>
                <a:latin typeface="Arial" panose="020B0604020202020204" pitchFamily="34" charset="0"/>
                <a:cs typeface="Arial" panose="020B0604020202020204" pitchFamily="34" charset="0"/>
              </a:rPr>
              <a:t>Use of CGM is beneficial and recommended for individuals at high risk for hypoglycemia.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6.15 </a:t>
            </a:r>
            <a:r>
              <a:rPr lang="en-US" sz="2000" i="0" u="none" strike="noStrike" baseline="0">
                <a:solidFill>
                  <a:srgbClr val="000000"/>
                </a:solidFill>
                <a:latin typeface="Arial" panose="020B0604020202020204" pitchFamily="34" charset="0"/>
                <a:cs typeface="Arial" panose="020B0604020202020204" pitchFamily="34" charset="0"/>
              </a:rPr>
              <a:t>Glucose is the preferred treatment for the conscious individual with glucose &lt;70 mg/dL (&lt;3.9 mmol/L), although any form of carbohydrate that contains glucose may be used. Avoid using foods or beverages high in fat and/or protein for initial treatment of hypoglycemia. Fifteen minutes after initial treatment, repeat the treatment if hypoglycemia persists</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9F22DE4-1DE8-BA15-E690-4564ABD252B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124</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1ACCCBB6-EE0A-E94C-8F20-88645C118AB1}"/>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spTree>
    <p:extLst>
      <p:ext uri="{BB962C8B-B14F-4D97-AF65-F5344CB8AC3E}">
        <p14:creationId xmlns:p14="http://schemas.microsoft.com/office/powerpoint/2010/main" val="29211935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9D2C4-C72C-4C89-CBAA-18CC1C9C0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F5339-AF23-5DFC-0EDA-8BE9D8BB11B7}"/>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Hypoglycemia Assessment, Prevention, and Treatment (continued)</a:t>
            </a:r>
          </a:p>
        </p:txBody>
      </p:sp>
      <p:sp>
        <p:nvSpPr>
          <p:cNvPr id="3" name="Content Placeholder 2">
            <a:extLst>
              <a:ext uri="{FF2B5EF4-FFF2-40B4-BE49-F238E27FC236}">
                <a16:creationId xmlns:a16="http://schemas.microsoft.com/office/drawing/2014/main" id="{DC626B1D-AF4B-85C3-56B8-DD2101BB8678}"/>
              </a:ext>
            </a:extLst>
          </p:cNvPr>
          <p:cNvSpPr>
            <a:spLocks noGrp="1"/>
          </p:cNvSpPr>
          <p:nvPr>
            <p:ph idx="1"/>
          </p:nvPr>
        </p:nvSpPr>
        <p:spPr>
          <a:xfrm>
            <a:off x="838200" y="1772167"/>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6.16 </a:t>
            </a:r>
            <a:r>
              <a:rPr lang="en-US" sz="2000" i="0" u="none" strike="noStrike" baseline="0">
                <a:solidFill>
                  <a:srgbClr val="000000"/>
                </a:solidFill>
                <a:latin typeface="Arial" panose="020B0604020202020204" pitchFamily="34" charset="0"/>
                <a:cs typeface="Arial" panose="020B0604020202020204" pitchFamily="34" charset="0"/>
              </a:rPr>
              <a:t>Glucagon should be prescribed for all individuals taking insulin or at high risk for hypoglycemia.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Family, caregivers, school personnel, and others providing support to these individuals should know its location and be educated on how to administer it. Glucagon preparations that do not have to be reconstituted are preferred.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6.17 </a:t>
            </a:r>
            <a:r>
              <a:rPr lang="en-US" sz="2000" i="0" u="none" strike="noStrike" baseline="0">
                <a:solidFill>
                  <a:srgbClr val="000000"/>
                </a:solidFill>
                <a:latin typeface="Arial" panose="020B0604020202020204" pitchFamily="34" charset="0"/>
                <a:cs typeface="Arial" panose="020B0604020202020204" pitchFamily="34" charset="0"/>
              </a:rPr>
              <a:t>First aid kits should include oral glucose for use in treating hypoglycemia.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6.18 </a:t>
            </a:r>
            <a:r>
              <a:rPr lang="en-US" sz="2000" i="0" u="none" strike="noStrike" baseline="0">
                <a:solidFill>
                  <a:srgbClr val="000000"/>
                </a:solidFill>
                <a:latin typeface="Arial" panose="020B0604020202020204" pitchFamily="34" charset="0"/>
                <a:cs typeface="Arial" panose="020B0604020202020204" pitchFamily="34" charset="0"/>
              </a:rPr>
              <a:t>All individuals taking insulin </a:t>
            </a:r>
            <a:r>
              <a:rPr lang="en-US" sz="2000" b="1" i="0" u="none" strike="noStrike" baseline="0">
                <a:solidFill>
                  <a:srgbClr val="C00000"/>
                </a:solidFill>
                <a:latin typeface="Arial" panose="020B0604020202020204" pitchFamily="34" charset="0"/>
                <a:cs typeface="Arial" panose="020B0604020202020204" pitchFamily="34" charset="0"/>
              </a:rPr>
              <a:t>A </a:t>
            </a:r>
            <a:r>
              <a:rPr lang="en-US" sz="2000" i="0" u="none" strike="noStrike" baseline="0">
                <a:solidFill>
                  <a:srgbClr val="000000"/>
                </a:solidFill>
                <a:latin typeface="Arial" panose="020B0604020202020204" pitchFamily="34" charset="0"/>
                <a:cs typeface="Arial" panose="020B0604020202020204" pitchFamily="34" charset="0"/>
              </a:rPr>
              <a:t>or at risk for hypoglycemia</a:t>
            </a:r>
            <a:r>
              <a:rPr lang="en-US" sz="2000" b="1" i="0" u="none" strike="noStrike" baseline="0">
                <a:solidFill>
                  <a:srgbClr val="C00000"/>
                </a:solidFill>
                <a:latin typeface="Arial" panose="020B0604020202020204" pitchFamily="34" charset="0"/>
                <a:cs typeface="Arial" panose="020B0604020202020204" pitchFamily="34" charset="0"/>
              </a:rPr>
              <a:t> C </a:t>
            </a:r>
            <a:r>
              <a:rPr lang="en-US" sz="2000" i="0" u="none" strike="noStrike" baseline="0">
                <a:solidFill>
                  <a:srgbClr val="000000"/>
                </a:solidFill>
                <a:latin typeface="Arial" panose="020B0604020202020204" pitchFamily="34" charset="0"/>
                <a:cs typeface="Arial" panose="020B0604020202020204" pitchFamily="34" charset="0"/>
              </a:rPr>
              <a:t>should receive structured education for hypoglycemia prevention and treatment, with ongoing education for those who experience hypoglycemic events.</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6.19 </a:t>
            </a:r>
            <a:r>
              <a:rPr lang="en-US" sz="2000" i="0" u="none" strike="noStrike" baseline="0">
                <a:solidFill>
                  <a:srgbClr val="000000"/>
                </a:solidFill>
                <a:latin typeface="Arial" panose="020B0604020202020204" pitchFamily="34" charset="0"/>
                <a:cs typeface="Arial" panose="020B0604020202020204" pitchFamily="34" charset="0"/>
              </a:rPr>
              <a:t>One or more episodes of level 2 or 3 hypoglycemia should prompt reevaluation of the treatment plan, including </a:t>
            </a:r>
            <a:r>
              <a:rPr lang="en-US" sz="2000" i="0" u="none" strike="noStrike" baseline="0" err="1">
                <a:solidFill>
                  <a:srgbClr val="000000"/>
                </a:solidFill>
                <a:latin typeface="Arial" panose="020B0604020202020204" pitchFamily="34" charset="0"/>
                <a:cs typeface="Arial" panose="020B0604020202020204" pitchFamily="34" charset="0"/>
              </a:rPr>
              <a:t>deintensifying</a:t>
            </a:r>
            <a:r>
              <a:rPr lang="en-US" sz="2000" i="0" u="none" strike="noStrike" baseline="0">
                <a:solidFill>
                  <a:srgbClr val="000000"/>
                </a:solidFill>
                <a:latin typeface="Arial" panose="020B0604020202020204" pitchFamily="34" charset="0"/>
                <a:cs typeface="Arial" panose="020B0604020202020204" pitchFamily="34" charset="0"/>
              </a:rPr>
              <a:t> or switching diabetes medications if appropriate.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a:effectLst/>
                <a:latin typeface="Arial" panose="020B0604020202020204" pitchFamily="34" charset="0"/>
                <a:ea typeface="Calibri" panose="020F0502020204030204" pitchFamily="34" charset="0"/>
                <a:cs typeface="Arial" panose="020B0604020202020204" pitchFamily="34" charset="0"/>
              </a:rPr>
              <a:t>6.20 </a:t>
            </a:r>
            <a:r>
              <a:rPr lang="en-US" sz="2000">
                <a:effectLst/>
                <a:latin typeface="Arial" panose="020B0604020202020204" pitchFamily="34" charset="0"/>
                <a:ea typeface="Calibri" panose="020F0502020204030204" pitchFamily="34" charset="0"/>
                <a:cs typeface="Arial" panose="020B0604020202020204" pitchFamily="34" charset="0"/>
              </a:rPr>
              <a:t>Regularly assess cognitive function; if impaired or declining cognition is found, the clinician, person with diabetes, and caregiver should increase vigilance for hypoglycemia.</a:t>
            </a:r>
            <a:r>
              <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rPr>
              <a:t> B</a:t>
            </a:r>
          </a:p>
        </p:txBody>
      </p:sp>
      <p:sp>
        <p:nvSpPr>
          <p:cNvPr id="4" name="Slide Number Placeholder 3">
            <a:extLst>
              <a:ext uri="{FF2B5EF4-FFF2-40B4-BE49-F238E27FC236}">
                <a16:creationId xmlns:a16="http://schemas.microsoft.com/office/drawing/2014/main" id="{FCB2CB83-E47D-7EAF-967F-0A65C544741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125</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C77B8E2F-09E8-F0C9-957C-6F99375C49B0}"/>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spTree>
    <p:extLst>
      <p:ext uri="{BB962C8B-B14F-4D97-AF65-F5344CB8AC3E}">
        <p14:creationId xmlns:p14="http://schemas.microsoft.com/office/powerpoint/2010/main" val="32554232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05A3A-FE92-62CF-6D2E-D05BF37EBC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510232-E363-389A-A0A0-17C5CC496E5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126</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95661D0-FA80-D805-60CE-D56D91EE5F30}"/>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9" name="Picture 8">
            <a:extLst>
              <a:ext uri="{FF2B5EF4-FFF2-40B4-BE49-F238E27FC236}">
                <a16:creationId xmlns:a16="http://schemas.microsoft.com/office/drawing/2014/main" id="{DC9C55D0-58E1-0463-F149-A370C445EBFD}"/>
              </a:ext>
            </a:extLst>
          </p:cNvPr>
          <p:cNvPicPr>
            <a:picLocks noChangeAspect="1"/>
          </p:cNvPicPr>
          <p:nvPr/>
        </p:nvPicPr>
        <p:blipFill>
          <a:blip r:embed="rId2"/>
          <a:stretch>
            <a:fillRect/>
          </a:stretch>
        </p:blipFill>
        <p:spPr>
          <a:xfrm>
            <a:off x="1013621" y="1254367"/>
            <a:ext cx="10164758" cy="3589431"/>
          </a:xfrm>
          <a:prstGeom prst="rect">
            <a:avLst/>
          </a:prstGeom>
        </p:spPr>
      </p:pic>
      <p:sp>
        <p:nvSpPr>
          <p:cNvPr id="10" name="TextBox 9">
            <a:extLst>
              <a:ext uri="{FF2B5EF4-FFF2-40B4-BE49-F238E27FC236}">
                <a16:creationId xmlns:a16="http://schemas.microsoft.com/office/drawing/2014/main" id="{72439A00-464F-CBBF-721D-544ABFED8BB9}"/>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6.4</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Tree>
    <p:extLst>
      <p:ext uri="{BB962C8B-B14F-4D97-AF65-F5344CB8AC3E}">
        <p14:creationId xmlns:p14="http://schemas.microsoft.com/office/powerpoint/2010/main" val="19934543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3E2E1-E55C-8FD4-A673-549BF247704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8DA6B5-F241-9CB2-82A0-AE60828FDD8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127</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DD25EB-50FE-2600-CBA0-562462ADD299}"/>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6" name="Picture 5">
            <a:extLst>
              <a:ext uri="{FF2B5EF4-FFF2-40B4-BE49-F238E27FC236}">
                <a16:creationId xmlns:a16="http://schemas.microsoft.com/office/drawing/2014/main" id="{8463DD6D-B5F3-607A-2169-200E60233C1E}"/>
              </a:ext>
            </a:extLst>
          </p:cNvPr>
          <p:cNvPicPr>
            <a:picLocks noChangeAspect="1"/>
          </p:cNvPicPr>
          <p:nvPr/>
        </p:nvPicPr>
        <p:blipFill>
          <a:blip r:embed="rId2"/>
          <a:stretch>
            <a:fillRect/>
          </a:stretch>
        </p:blipFill>
        <p:spPr>
          <a:xfrm>
            <a:off x="90893" y="434307"/>
            <a:ext cx="6096313" cy="5683542"/>
          </a:xfrm>
          <a:prstGeom prst="rect">
            <a:avLst/>
          </a:prstGeom>
        </p:spPr>
      </p:pic>
      <p:pic>
        <p:nvPicPr>
          <p:cNvPr id="9" name="Picture 8">
            <a:extLst>
              <a:ext uri="{FF2B5EF4-FFF2-40B4-BE49-F238E27FC236}">
                <a16:creationId xmlns:a16="http://schemas.microsoft.com/office/drawing/2014/main" id="{1AC92E4D-8123-F6C9-BE39-2DEDDB47FF4F}"/>
              </a:ext>
            </a:extLst>
          </p:cNvPr>
          <p:cNvPicPr>
            <a:picLocks noChangeAspect="1"/>
          </p:cNvPicPr>
          <p:nvPr/>
        </p:nvPicPr>
        <p:blipFill>
          <a:blip r:embed="rId3"/>
          <a:stretch>
            <a:fillRect/>
          </a:stretch>
        </p:blipFill>
        <p:spPr>
          <a:xfrm>
            <a:off x="6302706" y="434307"/>
            <a:ext cx="5706538" cy="3322340"/>
          </a:xfrm>
          <a:prstGeom prst="rect">
            <a:avLst/>
          </a:prstGeom>
        </p:spPr>
      </p:pic>
      <p:sp>
        <p:nvSpPr>
          <p:cNvPr id="11" name="TextBox 10">
            <a:extLst>
              <a:ext uri="{FF2B5EF4-FFF2-40B4-BE49-F238E27FC236}">
                <a16:creationId xmlns:a16="http://schemas.microsoft.com/office/drawing/2014/main" id="{C36102DE-3351-4398-7CDF-9060AB639A6A}"/>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6.5</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Tree>
    <p:extLst>
      <p:ext uri="{BB962C8B-B14F-4D97-AF65-F5344CB8AC3E}">
        <p14:creationId xmlns:p14="http://schemas.microsoft.com/office/powerpoint/2010/main" val="34489309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DB1A4-A3B1-2B3A-3692-A42CFD1A06D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3FF9F8-B21C-6F8B-7966-A4FA4CC012A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128</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C44A808-F598-CFD3-682D-0679B4EAD59D}"/>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7" name="Picture 6">
            <a:extLst>
              <a:ext uri="{FF2B5EF4-FFF2-40B4-BE49-F238E27FC236}">
                <a16:creationId xmlns:a16="http://schemas.microsoft.com/office/drawing/2014/main" id="{126CA462-8F41-FF79-18D3-C7A9E7C2B4EC}"/>
              </a:ext>
            </a:extLst>
          </p:cNvPr>
          <p:cNvPicPr>
            <a:picLocks noChangeAspect="1"/>
          </p:cNvPicPr>
          <p:nvPr/>
        </p:nvPicPr>
        <p:blipFill>
          <a:blip r:embed="rId2"/>
          <a:stretch>
            <a:fillRect/>
          </a:stretch>
        </p:blipFill>
        <p:spPr>
          <a:xfrm>
            <a:off x="1944918" y="495300"/>
            <a:ext cx="8332128" cy="5168899"/>
          </a:xfrm>
          <a:prstGeom prst="rect">
            <a:avLst/>
          </a:prstGeom>
        </p:spPr>
      </p:pic>
      <p:sp>
        <p:nvSpPr>
          <p:cNvPr id="5" name="TextBox 4">
            <a:extLst>
              <a:ext uri="{FF2B5EF4-FFF2-40B4-BE49-F238E27FC236}">
                <a16:creationId xmlns:a16="http://schemas.microsoft.com/office/drawing/2014/main" id="{94C2F033-F17F-249E-8492-BC8BDA2E1D61}"/>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6.6</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Tree>
    <p:extLst>
      <p:ext uri="{BB962C8B-B14F-4D97-AF65-F5344CB8AC3E}">
        <p14:creationId xmlns:p14="http://schemas.microsoft.com/office/powerpoint/2010/main" val="559352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8D810-8F67-D4F3-5633-5E2F5D309EC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F4D657-8989-D412-1E36-E59323A5F50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129</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6CF1373-C166-9548-EA8B-DF3A6174887C}"/>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6" name="Picture 5">
            <a:extLst>
              <a:ext uri="{FF2B5EF4-FFF2-40B4-BE49-F238E27FC236}">
                <a16:creationId xmlns:a16="http://schemas.microsoft.com/office/drawing/2014/main" id="{39C5C93C-215A-B8B0-3C75-732E2B50F37B}"/>
              </a:ext>
            </a:extLst>
          </p:cNvPr>
          <p:cNvPicPr>
            <a:picLocks noChangeAspect="1"/>
          </p:cNvPicPr>
          <p:nvPr/>
        </p:nvPicPr>
        <p:blipFill>
          <a:blip r:embed="rId2"/>
          <a:stretch>
            <a:fillRect/>
          </a:stretch>
        </p:blipFill>
        <p:spPr>
          <a:xfrm>
            <a:off x="2328048" y="283646"/>
            <a:ext cx="6754050" cy="6032674"/>
          </a:xfrm>
          <a:prstGeom prst="rect">
            <a:avLst/>
          </a:prstGeom>
        </p:spPr>
      </p:pic>
      <p:sp>
        <p:nvSpPr>
          <p:cNvPr id="8" name="TextBox 7">
            <a:extLst>
              <a:ext uri="{FF2B5EF4-FFF2-40B4-BE49-F238E27FC236}">
                <a16:creationId xmlns:a16="http://schemas.microsoft.com/office/drawing/2014/main" id="{704C8A74-3370-296A-1331-41E3907602DA}"/>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6.7</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Tree>
    <p:extLst>
      <p:ext uri="{BB962C8B-B14F-4D97-AF65-F5344CB8AC3E}">
        <p14:creationId xmlns:p14="http://schemas.microsoft.com/office/powerpoint/2010/main" val="3489613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0B237-1B17-8943-6D66-4F55549DC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DAE76-F937-9DB0-4E72-BDECC11C6F2B}"/>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Tailoring Treatment for Social Context</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6DF2D36-E9E3-B793-0532-786406382FC4}"/>
              </a:ext>
            </a:extLst>
          </p:cNvPr>
          <p:cNvSpPr>
            <a:spLocks noGrp="1"/>
          </p:cNvSpPr>
          <p:nvPr>
            <p:ph idx="1"/>
          </p:nvPr>
        </p:nvSpPr>
        <p:spPr>
          <a:xfrm>
            <a:off x="838200" y="1825625"/>
            <a:ext cx="10515600" cy="4667250"/>
          </a:xfrm>
        </p:spPr>
        <p:txBody>
          <a:bodyPr>
            <a:normAutofit/>
          </a:bodyPr>
          <a:lstStyle/>
          <a:p>
            <a:pPr marL="0" marR="0" indent="0">
              <a:spcBef>
                <a:spcPts val="0"/>
              </a:spcBef>
              <a:spcAft>
                <a:spcPts val="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1.6</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Health systems should assess and address gaps in diabetes care and health outcomes (e.g., by stratifying clinical quality data by factors such as insurance status, race, ethnicity, preferred language for health care discussions, disability, and social determinants of health). </a:t>
            </a:r>
            <a:r>
              <a:rPr lang="en-US" sz="1800" b="1" kern="100" dirty="0">
                <a:solidFill>
                  <a:srgbClr val="C00000"/>
                </a:solidFill>
                <a:latin typeface="Arial" panose="020B0604020202020204" pitchFamily="34" charset="0"/>
                <a:cs typeface="Times New Roman" panose="02020603050405020304" pitchFamily="18" charset="0"/>
              </a:rPr>
              <a:t>B</a:t>
            </a:r>
          </a:p>
          <a:p>
            <a:pPr marL="0" marR="0" indent="0">
              <a:spcBef>
                <a:spcPts val="0"/>
              </a:spcBef>
              <a:spcAft>
                <a:spcPts val="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1.7</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During clinical encounters, assess for social determinants of health, including food insecurity, </a:t>
            </a:r>
            <a:r>
              <a:rPr lang="en-US" sz="1800" b="1" kern="100" dirty="0">
                <a:solidFill>
                  <a:srgbClr val="C00000"/>
                </a:solidFill>
                <a:effectLst/>
                <a:latin typeface="Arial" panose="020B0604020202020204" pitchFamily="34" charset="0"/>
                <a:ea typeface="Aptos" panose="020B0004020202020204" pitchFamily="34" charset="0"/>
                <a:cs typeface="Times New Roman" panose="02020603050405020304" pitchFamily="18" charset="0"/>
              </a:rPr>
              <a:t>A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housing insecurity, financial barriers, health insurance and health care access, environmental and neighborhood factors, and social capital/social community support, </a:t>
            </a:r>
            <a:r>
              <a:rPr lang="en-US" sz="1800" b="1" kern="100" dirty="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to inform treatment decisions,  with referral to appropriate local community resources.</a:t>
            </a:r>
          </a:p>
          <a:p>
            <a:pPr marL="0" marR="0" indent="0">
              <a:spcBef>
                <a:spcPts val="0"/>
              </a:spcBef>
              <a:spcAft>
                <a:spcPts val="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1.8</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Provide people with diabetes additional self-management support from lay health coaches, navigators, or community health workers when available. </a:t>
            </a:r>
            <a:r>
              <a:rPr lang="en-US" sz="1800" b="1" kern="100" dirty="0">
                <a:solidFill>
                  <a:srgbClr val="C00000"/>
                </a:solidFill>
                <a:effectLst/>
                <a:latin typeface="Arial" panose="020B0604020202020204" pitchFamily="34" charset="0"/>
                <a:ea typeface="Aptos" panose="020B0004020202020204" pitchFamily="34" charset="0"/>
                <a:cs typeface="Times New Roman" panose="02020603050405020304" pitchFamily="18" charset="0"/>
              </a:rPr>
              <a:t>A</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Digital self-management tools or coaches may be considered as appropriate. </a:t>
            </a:r>
            <a:r>
              <a:rPr lang="en-US" sz="1800" b="1" kern="100" dirty="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p>
          <a:p>
            <a:pPr marL="0" marR="0" indent="0">
              <a:spcBef>
                <a:spcPts val="0"/>
              </a:spcBef>
              <a:spcAft>
                <a:spcPts val="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1.9</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Consider the involvement of community health workers to support management of diabetes and cardiovascular and kidney risk factors, especially in underserved communities and health care systems. </a:t>
            </a:r>
            <a:r>
              <a:rPr lang="en-US" sz="1800" b="1" kern="100" dirty="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endParaRPr lang="en-US" sz="1600" b="1" i="0" u="none" strike="noStrike" baseline="0" dirty="0">
              <a:solidFill>
                <a:srgbClr val="C00000"/>
              </a:solidFill>
              <a:latin typeface="AdvOT8eb9eec2.B"/>
            </a:endParaRPr>
          </a:p>
          <a:p>
            <a:pPr marL="0" indent="-457200" algn="l">
              <a:buNone/>
            </a:pP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C5B4B2D-34EE-41AF-B72C-C928B99B56B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2405E55-CE07-BC92-8663-75F4CB339350}"/>
              </a:ext>
            </a:extLst>
          </p:cNvPr>
          <p:cNvSpPr txBox="1"/>
          <p:nvPr/>
        </p:nvSpPr>
        <p:spPr>
          <a:xfrm>
            <a:off x="5136" y="6647"/>
            <a:ext cx="423705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 Improving Care and Promoting Health in Populations</a:t>
            </a:r>
          </a:p>
        </p:txBody>
      </p:sp>
    </p:spTree>
    <p:extLst>
      <p:ext uri="{BB962C8B-B14F-4D97-AF65-F5344CB8AC3E}">
        <p14:creationId xmlns:p14="http://schemas.microsoft.com/office/powerpoint/2010/main" val="5007233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ABE49-0E66-9D92-3B6A-AE9923B5C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47CCC-D3BC-9C52-BD5A-99EF6540C46B}"/>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Hyperglycemic Crises: Diagnosis, Management, and Prevention</a:t>
            </a:r>
          </a:p>
        </p:txBody>
      </p:sp>
      <p:sp>
        <p:nvSpPr>
          <p:cNvPr id="3" name="Content Placeholder 2">
            <a:extLst>
              <a:ext uri="{FF2B5EF4-FFF2-40B4-BE49-F238E27FC236}">
                <a16:creationId xmlns:a16="http://schemas.microsoft.com/office/drawing/2014/main" id="{E6988D18-DCB9-716F-FA50-C676E1EFFED2}"/>
              </a:ext>
            </a:extLst>
          </p:cNvPr>
          <p:cNvSpPr>
            <a:spLocks noGrp="1"/>
          </p:cNvSpPr>
          <p:nvPr>
            <p:ph idx="1"/>
          </p:nvPr>
        </p:nvSpPr>
        <p:spPr>
          <a:xfrm>
            <a:off x="838200" y="1602461"/>
            <a:ext cx="10515600" cy="4725909"/>
          </a:xfrm>
        </p:spPr>
        <p:txBody>
          <a:bodyPr>
            <a:normAutofit/>
          </a:bodyPr>
          <a:lstStyle/>
          <a:p>
            <a:pPr marL="0" indent="0" algn="l">
              <a:buNone/>
            </a:pPr>
            <a:r>
              <a:rPr lang="en-US" sz="2000" b="1" i="0" u="none" strike="noStrike" baseline="0">
                <a:latin typeface="Arial" panose="020B0604020202020204" pitchFamily="34" charset="0"/>
                <a:cs typeface="Arial" panose="020B0604020202020204" pitchFamily="34" charset="0"/>
              </a:rPr>
              <a:t>6.21 </a:t>
            </a:r>
            <a:r>
              <a:rPr lang="en-US" sz="2000" i="0" u="none" strike="noStrike" baseline="0">
                <a:latin typeface="Arial" panose="020B0604020202020204" pitchFamily="34" charset="0"/>
                <a:cs typeface="Arial" panose="020B0604020202020204" pitchFamily="34" charset="0"/>
              </a:rPr>
              <a:t>Review history of hyperglycemic crises (i.e., diabetic ketoacidosis and hyperglycemic hyperosmolar state) at every clinical encounter for all individuals with diabetes at risk for these events.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latin typeface="Arial" panose="020B0604020202020204" pitchFamily="34" charset="0"/>
                <a:cs typeface="Arial" panose="020B0604020202020204" pitchFamily="34" charset="0"/>
              </a:rPr>
              <a:t>6.22 </a:t>
            </a:r>
            <a:r>
              <a:rPr lang="en-US" sz="2000" i="0" u="none" strike="noStrike" baseline="0">
                <a:latin typeface="Arial" panose="020B0604020202020204" pitchFamily="34" charset="0"/>
                <a:cs typeface="Arial" panose="020B0604020202020204" pitchFamily="34" charset="0"/>
              </a:rPr>
              <a:t>Provide structured education on the recognition, prevention, and management of hyperglycemic crisis to all individuals with type 1 diabetes, those with type 2 diabetes who have experienced these events, and people at high risk for these events.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DC0C10F-8AD2-326A-04A7-41693BBFBDE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130</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382FA5E9-1838-E152-20B7-BAB9E0D3CC93}"/>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spTree>
    <p:extLst>
      <p:ext uri="{BB962C8B-B14F-4D97-AF65-F5344CB8AC3E}">
        <p14:creationId xmlns:p14="http://schemas.microsoft.com/office/powerpoint/2010/main" val="24652471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260AC-C96D-AD05-12B1-B7E1258DF80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55AF8F-CF43-1BF4-B7A4-290E5EA8594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131</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9B56DE7-0745-8B4E-D451-4E6163F0E87B}"/>
              </a:ext>
            </a:extLst>
          </p:cNvPr>
          <p:cNvSpPr txBox="1"/>
          <p:nvPr/>
        </p:nvSpPr>
        <p:spPr>
          <a:xfrm>
            <a:off x="5136" y="6647"/>
            <a:ext cx="464582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6. Glycemic Goals, Hypoglycemia, and Hyperglycemic Crises</a:t>
            </a:r>
          </a:p>
        </p:txBody>
      </p:sp>
      <p:pic>
        <p:nvPicPr>
          <p:cNvPr id="7" name="Picture 6">
            <a:extLst>
              <a:ext uri="{FF2B5EF4-FFF2-40B4-BE49-F238E27FC236}">
                <a16:creationId xmlns:a16="http://schemas.microsoft.com/office/drawing/2014/main" id="{72917181-3B6F-E895-C72E-88798BAEAD7F}"/>
              </a:ext>
            </a:extLst>
          </p:cNvPr>
          <p:cNvPicPr>
            <a:picLocks noChangeAspect="1"/>
          </p:cNvPicPr>
          <p:nvPr/>
        </p:nvPicPr>
        <p:blipFill>
          <a:blip r:embed="rId2"/>
          <a:stretch>
            <a:fillRect/>
          </a:stretch>
        </p:blipFill>
        <p:spPr>
          <a:xfrm>
            <a:off x="1609153" y="406391"/>
            <a:ext cx="8250221" cy="5744152"/>
          </a:xfrm>
          <a:prstGeom prst="rect">
            <a:avLst/>
          </a:prstGeom>
        </p:spPr>
      </p:pic>
      <p:sp>
        <p:nvSpPr>
          <p:cNvPr id="8" name="TextBox 7">
            <a:extLst>
              <a:ext uri="{FF2B5EF4-FFF2-40B4-BE49-F238E27FC236}">
                <a16:creationId xmlns:a16="http://schemas.microsoft.com/office/drawing/2014/main" id="{EF5F63E3-D2F6-4B52-7FCC-0B3446A0D918}"/>
              </a:ext>
            </a:extLst>
          </p:cNvPr>
          <p:cNvSpPr txBox="1">
            <a:spLocks noChangeArrowheads="1"/>
          </p:cNvSpPr>
          <p:nvPr/>
        </p:nvSpPr>
        <p:spPr bwMode="auto">
          <a:xfrm>
            <a:off x="0" y="6091531"/>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6.8</a:t>
            </a:r>
          </a:p>
          <a:p>
            <a:pPr defTabSz="914400">
              <a:defRPr/>
            </a:pPr>
            <a:r>
              <a:rPr lang="en-US" sz="1200" dirty="0">
                <a:solidFill>
                  <a:srgbClr val="A6192E"/>
                </a:solidFill>
                <a:latin typeface="Helvetica" pitchFamily="34" charset="0"/>
                <a:ea typeface="ヒラギノ角ゴ Pro W3" charset="-128"/>
              </a:rPr>
              <a:t>Glycemic Goals, Hypoglycemia, and Hyperglycemic Crises</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1):S132-S149</a:t>
            </a:r>
          </a:p>
        </p:txBody>
      </p:sp>
    </p:spTree>
    <p:extLst>
      <p:ext uri="{BB962C8B-B14F-4D97-AF65-F5344CB8AC3E}">
        <p14:creationId xmlns:p14="http://schemas.microsoft.com/office/powerpoint/2010/main" val="2360693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DC150-2616-91D6-A616-304C65CEA0E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B010926-8D82-1A1D-1384-670268E52490}"/>
              </a:ext>
            </a:extLst>
          </p:cNvPr>
          <p:cNvSpPr>
            <a:spLocks noGrp="1"/>
          </p:cNvSpPr>
          <p:nvPr>
            <p:ph type="title"/>
          </p:nvPr>
        </p:nvSpPr>
        <p:spPr>
          <a:xfrm>
            <a:off x="1667723" y="3093106"/>
            <a:ext cx="9893552" cy="1325563"/>
          </a:xfrm>
        </p:spPr>
        <p:txBody>
          <a:bodyPr>
            <a:normAutofit fontScale="90000"/>
          </a:bodyPr>
          <a:lstStyle/>
          <a:p>
            <a:r>
              <a:rPr lang="en-US" dirty="0"/>
              <a:t>Section 7.</a:t>
            </a:r>
            <a:br>
              <a:rPr lang="en-US" dirty="0"/>
            </a:br>
            <a:br>
              <a:rPr lang="en-US" dirty="0"/>
            </a:br>
            <a:r>
              <a:rPr lang="en-US" dirty="0"/>
              <a:t>Diabetes Technology</a:t>
            </a:r>
          </a:p>
        </p:txBody>
      </p:sp>
      <p:sp>
        <p:nvSpPr>
          <p:cNvPr id="2" name="TextBox 1">
            <a:extLst>
              <a:ext uri="{FF2B5EF4-FFF2-40B4-BE49-F238E27FC236}">
                <a16:creationId xmlns:a16="http://schemas.microsoft.com/office/drawing/2014/main" id="{3A8F80B6-A2D7-B113-7619-49BBFE8F204F}"/>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(https://doi.org/10.2337/dc26-S007)</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6961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9A709-0237-69E5-6DE9-E2CEE373E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620F2-39DB-E1BE-DC8E-2A491089867B}"/>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General Device Principles</a:t>
            </a:r>
          </a:p>
        </p:txBody>
      </p:sp>
      <p:sp>
        <p:nvSpPr>
          <p:cNvPr id="3" name="Content Placeholder 2">
            <a:extLst>
              <a:ext uri="{FF2B5EF4-FFF2-40B4-BE49-F238E27FC236}">
                <a16:creationId xmlns:a16="http://schemas.microsoft.com/office/drawing/2014/main" id="{0463384C-60C5-186C-E95E-903F332FC7B5}"/>
              </a:ext>
            </a:extLst>
          </p:cNvPr>
          <p:cNvSpPr>
            <a:spLocks noGrp="1"/>
          </p:cNvSpPr>
          <p:nvPr>
            <p:ph idx="1"/>
          </p:nvPr>
        </p:nvSpPr>
        <p:spPr>
          <a:xfrm>
            <a:off x="838200" y="1374633"/>
            <a:ext cx="10515600" cy="4813668"/>
          </a:xfrm>
        </p:spPr>
        <p:txBody>
          <a:bodyPr>
            <a:noAutofit/>
          </a:bodyPr>
          <a:lstStyle/>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7.1 </a:t>
            </a:r>
            <a:r>
              <a:rPr lang="en-US" sz="2000" i="0" u="none" strike="noStrike" baseline="0" dirty="0">
                <a:solidFill>
                  <a:srgbClr val="000000"/>
                </a:solidFill>
                <a:latin typeface="Arial" panose="020B0604020202020204" pitchFamily="34" charset="0"/>
                <a:cs typeface="Arial" panose="020B0604020202020204" pitchFamily="34" charset="0"/>
              </a:rPr>
              <a:t>Diabetes devices should be offered to people with diabetes. </a:t>
            </a:r>
            <a:r>
              <a:rPr lang="en-US" sz="2000" b="1" i="0" u="none" strike="noStrike" baseline="0" dirty="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7.2 </a:t>
            </a:r>
            <a:r>
              <a:rPr lang="en-US" sz="2000" i="0" u="none" strike="noStrike" baseline="0" dirty="0">
                <a:solidFill>
                  <a:srgbClr val="000000"/>
                </a:solidFill>
                <a:latin typeface="Arial" panose="020B0604020202020204" pitchFamily="34" charset="0"/>
                <a:cs typeface="Arial" panose="020B0604020202020204" pitchFamily="34" charset="0"/>
              </a:rPr>
              <a:t>The type(s) and selection of devices should be individualized based on a person’s specific needs, circumstances, preferences, and skill level. In the setting of an individual whose diabetes is partially or wholly managed by someone else (e.g., a young child or a person with cognitive impairment or dexterity, psychosocial issues, and/or physical limitations), the caregiver’s skills and preferences are integral to the decision-making process.</a:t>
            </a:r>
            <a:r>
              <a:rPr lang="en-US" sz="2000" b="1" i="0" u="none" strike="noStrike" baseline="0" dirty="0">
                <a:solidFill>
                  <a:srgbClr val="000000"/>
                </a:solidFill>
                <a:latin typeface="Arial" panose="020B0604020202020204" pitchFamily="34" charset="0"/>
                <a:cs typeface="Arial" panose="020B0604020202020204" pitchFamily="34" charset="0"/>
              </a:rPr>
              <a:t> </a:t>
            </a:r>
            <a:r>
              <a:rPr lang="en-US" sz="2000" b="1" i="0" u="none" strike="noStrike" baseline="0" dirty="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7.3a </a:t>
            </a:r>
            <a:r>
              <a:rPr lang="en-US" sz="2000" i="0" u="none" strike="noStrike" baseline="0" dirty="0">
                <a:solidFill>
                  <a:srgbClr val="000000"/>
                </a:solidFill>
                <a:latin typeface="Arial" panose="020B0604020202020204" pitchFamily="34" charset="0"/>
                <a:cs typeface="Arial" panose="020B0604020202020204" pitchFamily="34" charset="0"/>
              </a:rPr>
              <a:t>When prescribing a continuous glucose monitoring (CGM) device, ensure that people with diabetes and caregivers are offered initial and ongoing training and education as indicated by individual circumstances. Education should include utilization of data, including uploading or sharing data to monitor and adjust therapy.</a:t>
            </a:r>
            <a:r>
              <a:rPr lang="en-US" sz="2000" i="0" u="none" strike="noStrike" baseline="0" dirty="0">
                <a:solidFill>
                  <a:srgbClr val="C00000"/>
                </a:solidFill>
                <a:latin typeface="Arial" panose="020B0604020202020204" pitchFamily="34" charset="0"/>
                <a:cs typeface="Arial" panose="020B0604020202020204" pitchFamily="34" charset="0"/>
              </a:rPr>
              <a:t> </a:t>
            </a:r>
            <a:r>
              <a:rPr lang="en-US" sz="2000" b="1" i="0" u="none" strike="noStrike" baseline="0" dirty="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7.3b </a:t>
            </a:r>
            <a:r>
              <a:rPr lang="en-US" sz="2000" i="0" u="none" strike="noStrike" baseline="0" dirty="0">
                <a:solidFill>
                  <a:srgbClr val="000000"/>
                </a:solidFill>
                <a:latin typeface="Arial" panose="020B0604020202020204" pitchFamily="34" charset="0"/>
                <a:cs typeface="Arial" panose="020B0604020202020204" pitchFamily="34" charset="0"/>
              </a:rPr>
              <a:t>When prescribing an automated insulin delivery (AID) system, people with diabetes and their caregivers must receive education on how to use and troubleshoot the system. This education should occur at regular intervals as needed. Education should include utilization of the integrated system and its data, including uploading or sharing data to monitor and adjust therapy. </a:t>
            </a:r>
            <a:r>
              <a:rPr lang="en-US" sz="2000" b="1" i="0" u="none" strike="noStrike" baseline="0" dirty="0">
                <a:solidFill>
                  <a:srgbClr val="C00000"/>
                </a:solidFill>
                <a:latin typeface="Arial" panose="020B0604020202020204" pitchFamily="34" charset="0"/>
                <a:cs typeface="Arial" panose="020B0604020202020204" pitchFamily="34" charset="0"/>
              </a:rPr>
              <a:t>C</a:t>
            </a:r>
            <a:endParaRPr lang="en-US"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C1C00B2-3392-73A5-F26F-BD62736BE39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B273857-821F-3012-ED76-46FFD61524F6}"/>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4129350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6F6EB-7098-84E1-F045-5DB9E7CF9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F2B4F-8A0C-E9DB-FA2A-274F65473689}"/>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General Device Principles (continued)</a:t>
            </a:r>
          </a:p>
        </p:txBody>
      </p:sp>
      <p:sp>
        <p:nvSpPr>
          <p:cNvPr id="3" name="Content Placeholder 2">
            <a:extLst>
              <a:ext uri="{FF2B5EF4-FFF2-40B4-BE49-F238E27FC236}">
                <a16:creationId xmlns:a16="http://schemas.microsoft.com/office/drawing/2014/main" id="{371B3209-54E2-240B-1B5D-BF100D11D70F}"/>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7.4 </a:t>
            </a:r>
            <a:r>
              <a:rPr lang="en-US" sz="2000" i="0" u="none" strike="noStrike" baseline="0">
                <a:solidFill>
                  <a:srgbClr val="000000"/>
                </a:solidFill>
                <a:latin typeface="Arial" panose="020B0604020202020204" pitchFamily="34" charset="0"/>
                <a:cs typeface="Arial" panose="020B0604020202020204" pitchFamily="34" charset="0"/>
              </a:rPr>
              <a:t>Health care professionals working with people with diabetes should be aware of available technologies and seek additional support when needed.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7.5 </a:t>
            </a:r>
            <a:r>
              <a:rPr lang="en-US" sz="2000" i="0" u="none" strike="noStrike" baseline="0">
                <a:solidFill>
                  <a:srgbClr val="000000"/>
                </a:solidFill>
                <a:latin typeface="Arial" panose="020B0604020202020204" pitchFamily="34" charset="0"/>
                <a:cs typeface="Arial" panose="020B0604020202020204" pitchFamily="34" charset="0"/>
              </a:rPr>
              <a:t>People with diabetes using CGM, continuous subcutaneous insulin infusion (CSII), and/or AID for diabetes management should have continued access to devices across third-party payors, regardless of age or A1C levels.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7.6 </a:t>
            </a:r>
            <a:r>
              <a:rPr lang="en-US" sz="2000" i="0" u="none" strike="noStrike" baseline="0">
                <a:solidFill>
                  <a:srgbClr val="000000"/>
                </a:solidFill>
                <a:latin typeface="Arial" panose="020B0604020202020204" pitchFamily="34" charset="0"/>
                <a:cs typeface="Arial" panose="020B0604020202020204" pitchFamily="34" charset="0"/>
              </a:rPr>
              <a:t>Children and adolescents should be supported at school in the use of diabetes technology, such as CGM systems, CSII, connected insulin pens, and AID systems.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7.7 </a:t>
            </a:r>
            <a:r>
              <a:rPr lang="en-US" sz="2000" i="0" u="none" strike="noStrike" baseline="0">
                <a:solidFill>
                  <a:srgbClr val="000000"/>
                </a:solidFill>
                <a:latin typeface="Arial" panose="020B0604020202020204" pitchFamily="34" charset="0"/>
                <a:cs typeface="Arial" panose="020B0604020202020204" pitchFamily="34" charset="0"/>
              </a:rPr>
              <a:t>For adults with diabetes using diabetes technology, reasonable accommodations in educational and work settings should include having sufficient time to manage their devices  and respond to high and low glucose levels. </a:t>
            </a:r>
            <a:r>
              <a:rPr lang="en-US" sz="2000" b="1" i="0" u="none" strike="noStrike" baseline="0">
                <a:solidFill>
                  <a:srgbClr val="C00000"/>
                </a:solidFill>
                <a:latin typeface="Arial" panose="020B0604020202020204" pitchFamily="34" charset="0"/>
                <a:cs typeface="Arial" panose="020B0604020202020204" pitchFamily="34" charset="0"/>
              </a:rPr>
              <a:t>E</a:t>
            </a:r>
          </a:p>
        </p:txBody>
      </p:sp>
      <p:sp>
        <p:nvSpPr>
          <p:cNvPr id="4" name="Slide Number Placeholder 3">
            <a:extLst>
              <a:ext uri="{FF2B5EF4-FFF2-40B4-BE49-F238E27FC236}">
                <a16:creationId xmlns:a16="http://schemas.microsoft.com/office/drawing/2014/main" id="{D619AB21-6E40-4F58-057E-195FF62BD56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638BC54-C87F-107F-01E9-D6B53943DB78}"/>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15049418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396B1-DE10-4CE9-67CE-B3AA898FE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F7C41-9BE9-5FA6-044B-67780863F286}"/>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General Device Principles (continued)</a:t>
            </a:r>
          </a:p>
        </p:txBody>
      </p:sp>
      <p:sp>
        <p:nvSpPr>
          <p:cNvPr id="3" name="Content Placeholder 2">
            <a:extLst>
              <a:ext uri="{FF2B5EF4-FFF2-40B4-BE49-F238E27FC236}">
                <a16:creationId xmlns:a16="http://schemas.microsoft.com/office/drawing/2014/main" id="{0A980C90-5263-95C0-8A03-CA2DF3600692}"/>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7.8 </a:t>
            </a:r>
            <a:r>
              <a:rPr lang="en-US" sz="2000" i="0" u="none" strike="noStrike" baseline="0">
                <a:solidFill>
                  <a:srgbClr val="000000"/>
                </a:solidFill>
                <a:latin typeface="Arial" panose="020B0604020202020204" pitchFamily="34" charset="0"/>
                <a:cs typeface="Arial" panose="020B0604020202020204" pitchFamily="34" charset="0"/>
              </a:rPr>
              <a:t>Consider early initiation, including at diagnosis, of CGM, CSII, and AID depending on a person’s or caregiver’s needs and preferences.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7.8a </a:t>
            </a:r>
            <a:r>
              <a:rPr lang="en-US" sz="2000" i="0" u="none" strike="noStrike" baseline="0">
                <a:solidFill>
                  <a:srgbClr val="000000"/>
                </a:solidFill>
                <a:latin typeface="Arial" panose="020B0604020202020204" pitchFamily="34" charset="0"/>
                <a:cs typeface="Arial" panose="020B0604020202020204" pitchFamily="34" charset="0"/>
              </a:rPr>
              <a:t>There should be no requirement of C-peptide level,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i="0" u="none" strike="noStrike" baseline="0">
                <a:solidFill>
                  <a:srgbClr val="000000"/>
                </a:solidFill>
                <a:latin typeface="Arial" panose="020B0604020202020204" pitchFamily="34" charset="0"/>
                <a:cs typeface="Arial" panose="020B0604020202020204" pitchFamily="34" charset="0"/>
              </a:rPr>
              <a:t> the presence of islet autoantibodies, </a:t>
            </a:r>
            <a:r>
              <a:rPr lang="en-US" sz="2000" b="1" i="0" u="none" strike="noStrike" baseline="0">
                <a:solidFill>
                  <a:srgbClr val="C00000"/>
                </a:solidFill>
                <a:latin typeface="Arial" panose="020B0604020202020204" pitchFamily="34" charset="0"/>
                <a:cs typeface="Arial" panose="020B0604020202020204" pitchFamily="34" charset="0"/>
              </a:rPr>
              <a:t>B </a:t>
            </a:r>
            <a:r>
              <a:rPr lang="en-US" sz="2000" i="0" u="none" strike="noStrike" baseline="0">
                <a:solidFill>
                  <a:srgbClr val="000000"/>
                </a:solidFill>
                <a:latin typeface="Arial" panose="020B0604020202020204" pitchFamily="34" charset="0"/>
                <a:cs typeface="Arial" panose="020B0604020202020204" pitchFamily="34" charset="0"/>
              </a:rPr>
              <a:t>or duration of insulin treatment </a:t>
            </a:r>
            <a:r>
              <a:rPr lang="en-US" sz="2000" b="1" i="0" u="none" strike="noStrike" baseline="0">
                <a:solidFill>
                  <a:srgbClr val="C00000"/>
                </a:solidFill>
                <a:latin typeface="Arial" panose="020B0604020202020204" pitchFamily="34" charset="0"/>
                <a:cs typeface="Arial" panose="020B0604020202020204" pitchFamily="34" charset="0"/>
              </a:rPr>
              <a:t>C </a:t>
            </a:r>
            <a:r>
              <a:rPr lang="en-US" sz="2000" i="0" u="none" strike="noStrike" baseline="0">
                <a:solidFill>
                  <a:srgbClr val="000000"/>
                </a:solidFill>
                <a:latin typeface="Arial" panose="020B0604020202020204" pitchFamily="34" charset="0"/>
                <a:cs typeface="Arial" panose="020B0604020202020204" pitchFamily="34" charset="0"/>
              </a:rPr>
              <a:t>before initiation of CSII or AID.</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7.9 </a:t>
            </a:r>
            <a:r>
              <a:rPr lang="en-US" sz="2000" i="0" u="none" strike="noStrike" baseline="0">
                <a:solidFill>
                  <a:srgbClr val="000000"/>
                </a:solidFill>
                <a:latin typeface="Arial" panose="020B0604020202020204" pitchFamily="34" charset="0"/>
                <a:cs typeface="Arial" panose="020B0604020202020204" pitchFamily="34" charset="0"/>
              </a:rPr>
              <a:t>Standardized reports for all CGM, CSII, AID, and connected insulin devices with a minimum of a single-page report, such as the ambulatory glucose profile and weekly summary, should be available and utilized. Options for daily and weekly reports and raw data should be available. </a:t>
            </a:r>
            <a:r>
              <a:rPr lang="en-US" sz="2000" b="1" i="0" u="none" strike="noStrike" baseline="0">
                <a:solidFill>
                  <a:srgbClr val="C00000"/>
                </a:solidFill>
                <a:latin typeface="Arial" panose="020B0604020202020204" pitchFamily="34" charset="0"/>
                <a:cs typeface="Arial" panose="020B0604020202020204" pitchFamily="34" charset="0"/>
              </a:rPr>
              <a:t>E</a:t>
            </a:r>
          </a:p>
        </p:txBody>
      </p:sp>
      <p:sp>
        <p:nvSpPr>
          <p:cNvPr id="4" name="Slide Number Placeholder 3">
            <a:extLst>
              <a:ext uri="{FF2B5EF4-FFF2-40B4-BE49-F238E27FC236}">
                <a16:creationId xmlns:a16="http://schemas.microsoft.com/office/drawing/2014/main" id="{A91F6FE8-25BC-C0D4-2E8B-879ECD2A222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0FEBEC6-5AC3-1D00-08C3-ED652E093AD0}"/>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36253622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56481-6CB3-C44B-A91A-6FFE9B236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243C3-06AB-D4E5-9537-F99270992C16}"/>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Blood Glucose Monitoring</a:t>
            </a:r>
          </a:p>
        </p:txBody>
      </p:sp>
      <p:sp>
        <p:nvSpPr>
          <p:cNvPr id="3" name="Content Placeholder 2">
            <a:extLst>
              <a:ext uri="{FF2B5EF4-FFF2-40B4-BE49-F238E27FC236}">
                <a16:creationId xmlns:a16="http://schemas.microsoft.com/office/drawing/2014/main" id="{BB5FCE8D-35C6-44F0-6717-7B2D45DE0A41}"/>
              </a:ext>
            </a:extLst>
          </p:cNvPr>
          <p:cNvSpPr>
            <a:spLocks noGrp="1"/>
          </p:cNvSpPr>
          <p:nvPr>
            <p:ph idx="1"/>
          </p:nvPr>
        </p:nvSpPr>
        <p:spPr>
          <a:xfrm>
            <a:off x="723900" y="1462392"/>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7.10 </a:t>
            </a:r>
            <a:r>
              <a:rPr lang="en-US" sz="2000" i="0" u="none" strike="noStrike" baseline="0">
                <a:solidFill>
                  <a:srgbClr val="000000"/>
                </a:solidFill>
                <a:latin typeface="Arial" panose="020B0604020202020204" pitchFamily="34" charset="0"/>
                <a:cs typeface="Arial" panose="020B0604020202020204" pitchFamily="34" charset="0"/>
              </a:rPr>
              <a:t>People with diabetes should be provided with blood glucose monitoring (BGM) devices as indicated by their circumstances, preferences, and treatment. People using CGM devices must also have access to BGM at all times.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7.11 </a:t>
            </a:r>
            <a:r>
              <a:rPr lang="en-US" sz="2000" i="0" u="none" strike="noStrike" baseline="0">
                <a:solidFill>
                  <a:srgbClr val="000000"/>
                </a:solidFill>
                <a:latin typeface="Arial" panose="020B0604020202020204" pitchFamily="34" charset="0"/>
                <a:cs typeface="Arial" panose="020B0604020202020204" pitchFamily="34" charset="0"/>
              </a:rPr>
              <a:t>People who are taking insulin and using BGM should be encouraged to check their blood glucose levels when appropriate based on their insulin therapy. This may include checking when fasting, prior to meals and snacks, after meals, at bedtime, in the middle of the night, prior to, during, and after exercise, when hypoglycemia is suspected, after treating low blood glucose levels until achieving normoglycemia, when hyperglycemia is suspected, and prior to and while performing critical tasks such as driving.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7.12 </a:t>
            </a:r>
            <a:r>
              <a:rPr lang="en-US" sz="2000" i="0" u="none" strike="noStrike" baseline="0">
                <a:solidFill>
                  <a:srgbClr val="000000"/>
                </a:solidFill>
                <a:latin typeface="Arial" panose="020B0604020202020204" pitchFamily="34" charset="0"/>
                <a:cs typeface="Arial" panose="020B0604020202020204" pitchFamily="34" charset="0"/>
              </a:rPr>
              <a:t>Health care professionals should be aware of the differences in accuracy among blood glucose meters. Only meters approved by the U.S. Food and Drug Administration (FDA) (or comparable regulatory agencies for other geographical locations) with proven accuracy should be used, with unexpired test strips purchased from a pharmacy or licensed distributor and properly stored.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BC2842E-8087-9E2E-19CB-6505812A74F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4052455-86A3-83DA-1757-F20031545F67}"/>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21483421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DACFF-D3D6-BD0A-94D0-BE6E6B284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ADE4E-8C0F-23EA-45E1-DE4EE5080CEC}"/>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Blood Glucose Monitoring (continued)</a:t>
            </a:r>
          </a:p>
        </p:txBody>
      </p:sp>
      <p:sp>
        <p:nvSpPr>
          <p:cNvPr id="3" name="Content Placeholder 2">
            <a:extLst>
              <a:ext uri="{FF2B5EF4-FFF2-40B4-BE49-F238E27FC236}">
                <a16:creationId xmlns:a16="http://schemas.microsoft.com/office/drawing/2014/main" id="{9EECF481-733A-5B13-B7BD-0A2C31A7A0BF}"/>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7.13 </a:t>
            </a:r>
            <a:r>
              <a:rPr lang="en-US" sz="2000" i="0" u="none" strike="noStrike" baseline="0">
                <a:solidFill>
                  <a:srgbClr val="000000"/>
                </a:solidFill>
                <a:latin typeface="Arial" panose="020B0604020202020204" pitchFamily="34" charset="0"/>
                <a:cs typeface="Arial" panose="020B0604020202020204" pitchFamily="34" charset="0"/>
              </a:rPr>
              <a:t>Although BGM in people on noninsulin therapies has not consistently shown clinically significant reductions in A1C levels, it may be helpful when modifying meal plans, physical activity plans, and/or medications (particularly medications that can cause hypoglycemia) in conjunction with a treatment adjustment program.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7.14 </a:t>
            </a:r>
            <a:r>
              <a:rPr lang="en-US" sz="2000" i="0" u="none" strike="noStrike" baseline="0">
                <a:solidFill>
                  <a:srgbClr val="000000"/>
                </a:solidFill>
                <a:latin typeface="Arial" panose="020B0604020202020204" pitchFamily="34" charset="0"/>
                <a:cs typeface="Arial" panose="020B0604020202020204" pitchFamily="34" charset="0"/>
              </a:rPr>
              <a:t>Consider potential interference of medications and substances on glucose levels measured by blood glucose meters.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20F81C-AF76-51DA-9062-8576AC294F9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0F37D54-7335-FD4A-3DF7-4200658FA379}"/>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878481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C5478-F2A1-6A3E-18FF-F278FD443C9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9FCCAA-8AC1-7C7F-1B93-98AEA587842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138</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B512DBE-8059-979A-EAAB-7B838126245D}"/>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
        <p:nvSpPr>
          <p:cNvPr id="2" name="TextBox 1">
            <a:extLst>
              <a:ext uri="{FF2B5EF4-FFF2-40B4-BE49-F238E27FC236}">
                <a16:creationId xmlns:a16="http://schemas.microsoft.com/office/drawing/2014/main" id="{C9EC280C-D2BB-EA47-8EF0-DDC8717DBC37}"/>
              </a:ext>
            </a:extLst>
          </p:cNvPr>
          <p:cNvSpPr txBox="1">
            <a:spLocks noChangeArrowheads="1"/>
          </p:cNvSpPr>
          <p:nvPr/>
        </p:nvSpPr>
        <p:spPr bwMode="auto">
          <a:xfrm>
            <a:off x="0" y="6101362"/>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7.1</a:t>
            </a:r>
          </a:p>
          <a:p>
            <a:pPr defTabSz="914400">
              <a:defRPr/>
            </a:pPr>
            <a:r>
              <a:rPr lang="en-US" sz="1200" dirty="0">
                <a:solidFill>
                  <a:srgbClr val="A6192E"/>
                </a:solidFill>
                <a:latin typeface="Helvetica" pitchFamily="34" charset="0"/>
                <a:ea typeface="ヒラギノ角ゴ Pro W3" charset="-128"/>
              </a:rPr>
              <a:t>Diabetes Technology: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1):S150-S165</a:t>
            </a:r>
          </a:p>
        </p:txBody>
      </p:sp>
      <p:pic>
        <p:nvPicPr>
          <p:cNvPr id="7" name="Picture 6">
            <a:extLst>
              <a:ext uri="{FF2B5EF4-FFF2-40B4-BE49-F238E27FC236}">
                <a16:creationId xmlns:a16="http://schemas.microsoft.com/office/drawing/2014/main" id="{87ACEC5E-73A9-6D7E-899D-847AA04AC1CA}"/>
              </a:ext>
            </a:extLst>
          </p:cNvPr>
          <p:cNvPicPr>
            <a:picLocks noChangeAspect="1"/>
          </p:cNvPicPr>
          <p:nvPr/>
        </p:nvPicPr>
        <p:blipFill>
          <a:blip r:embed="rId2"/>
          <a:stretch>
            <a:fillRect/>
          </a:stretch>
        </p:blipFill>
        <p:spPr>
          <a:xfrm>
            <a:off x="96350" y="1140951"/>
            <a:ext cx="12036119" cy="3893062"/>
          </a:xfrm>
          <a:prstGeom prst="rect">
            <a:avLst/>
          </a:prstGeom>
        </p:spPr>
      </p:pic>
    </p:spTree>
    <p:extLst>
      <p:ext uri="{BB962C8B-B14F-4D97-AF65-F5344CB8AC3E}">
        <p14:creationId xmlns:p14="http://schemas.microsoft.com/office/powerpoint/2010/main" val="16950680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44C50-606D-5B23-5A96-B5A66A4F5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15079-5AA4-8171-5875-F107615728F9}"/>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Continuous Glucose Monitoring Devices</a:t>
            </a:r>
          </a:p>
        </p:txBody>
      </p:sp>
      <p:sp>
        <p:nvSpPr>
          <p:cNvPr id="3" name="Content Placeholder 2">
            <a:extLst>
              <a:ext uri="{FF2B5EF4-FFF2-40B4-BE49-F238E27FC236}">
                <a16:creationId xmlns:a16="http://schemas.microsoft.com/office/drawing/2014/main" id="{F38230FB-9FF4-2EAF-CF79-94E68524BF68}"/>
              </a:ext>
            </a:extLst>
          </p:cNvPr>
          <p:cNvSpPr>
            <a:spLocks noGrp="1"/>
          </p:cNvSpPr>
          <p:nvPr>
            <p:ph idx="1"/>
          </p:nvPr>
        </p:nvSpPr>
        <p:spPr>
          <a:xfrm>
            <a:off x="838200" y="1557196"/>
            <a:ext cx="10515600" cy="4725909"/>
          </a:xfrm>
        </p:spPr>
        <p:txBody>
          <a:bodyPr>
            <a:no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7.15 </a:t>
            </a:r>
            <a:r>
              <a:rPr lang="en-US" sz="2000" i="0" u="none" strike="noStrike" baseline="0">
                <a:solidFill>
                  <a:srgbClr val="000000"/>
                </a:solidFill>
                <a:latin typeface="Arial" panose="020B0604020202020204" pitchFamily="34" charset="0"/>
                <a:cs typeface="Arial" panose="020B0604020202020204" pitchFamily="34" charset="0"/>
              </a:rPr>
              <a:t>Use of CGM is recommended at diabetes onset and anytime thereafter for children, adolescents, and adults with diabetes who are on insulin therapy,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on noninsulin therapies that can cause hypoglycemia,</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C</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and on any diabetes treatment where CGM helps </a:t>
            </a:r>
            <a:r>
              <a:rPr lang="en-US" sz="2000">
                <a:solidFill>
                  <a:srgbClr val="000000"/>
                </a:solidFill>
                <a:latin typeface="Arial" panose="020B0604020202020204" pitchFamily="34" charset="0"/>
                <a:cs typeface="Arial" panose="020B0604020202020204" pitchFamily="34" charset="0"/>
              </a:rPr>
              <a:t>in management</a:t>
            </a:r>
            <a:r>
              <a:rPr lang="en-US" sz="2000">
                <a:solidFill>
                  <a:srgbClr val="C00000"/>
                </a:solidFill>
                <a:latin typeface="Arial" panose="020B0604020202020204" pitchFamily="34" charset="0"/>
                <a:cs typeface="Arial" panose="020B0604020202020204" pitchFamily="34" charset="0"/>
              </a:rPr>
              <a:t>. </a:t>
            </a:r>
            <a:r>
              <a:rPr lang="en-US" sz="2000" b="1">
                <a:solidFill>
                  <a:srgbClr val="C00000"/>
                </a:solidFill>
                <a:latin typeface="Arial" panose="020B0604020202020204" pitchFamily="34" charset="0"/>
                <a:cs typeface="Arial" panose="020B0604020202020204" pitchFamily="34" charset="0"/>
              </a:rPr>
              <a:t>C</a:t>
            </a:r>
            <a:r>
              <a:rPr lang="en-US" sz="2000" b="1">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The specific CGM device and method for use should be made based on the individual’s circumstances, preferences, and needs. </a:t>
            </a:r>
            <a:r>
              <a:rPr lang="en-US" sz="2000" b="1">
                <a:solidFill>
                  <a:srgbClr val="C00000"/>
                </a:solidFill>
                <a:latin typeface="Arial" panose="020B0604020202020204" pitchFamily="34" charset="0"/>
                <a:cs typeface="Arial" panose="020B0604020202020204" pitchFamily="34" charset="0"/>
              </a:rPr>
              <a:t>E</a:t>
            </a:r>
          </a:p>
          <a:p>
            <a:pPr marL="0" indent="0">
              <a:buNone/>
            </a:pPr>
            <a:r>
              <a:rPr lang="en-US" sz="2000" b="1">
                <a:solidFill>
                  <a:srgbClr val="000000"/>
                </a:solidFill>
                <a:latin typeface="Arial" panose="020B0604020202020204" pitchFamily="34" charset="0"/>
                <a:cs typeface="Arial" panose="020B0604020202020204" pitchFamily="34" charset="0"/>
              </a:rPr>
              <a:t>7.16 </a:t>
            </a:r>
            <a:r>
              <a:rPr lang="en-US" sz="2000">
                <a:solidFill>
                  <a:srgbClr val="000000"/>
                </a:solidFill>
                <a:latin typeface="Arial" panose="020B0604020202020204" pitchFamily="34" charset="0"/>
                <a:cs typeface="Arial" panose="020B0604020202020204" pitchFamily="34" charset="0"/>
              </a:rPr>
              <a:t>In people with diabetes on insulin therapy, CGM devices should be used as close to daily as possible for maximal benefit. A People with diabetes should have uninterrupted access to their supplies to minimize gaps in CGM. </a:t>
            </a:r>
            <a:r>
              <a:rPr lang="en-US" sz="2000" b="1">
                <a:solidFill>
                  <a:srgbClr val="C00000"/>
                </a:solidFill>
                <a:latin typeface="Arial" panose="020B0604020202020204" pitchFamily="34" charset="0"/>
                <a:cs typeface="Arial" panose="020B0604020202020204" pitchFamily="34" charset="0"/>
              </a:rPr>
              <a:t>A</a:t>
            </a:r>
          </a:p>
          <a:p>
            <a:pPr marL="0" indent="0">
              <a:buNone/>
            </a:pPr>
            <a:r>
              <a:rPr lang="en-US" sz="2000" b="1">
                <a:solidFill>
                  <a:srgbClr val="000000"/>
                </a:solidFill>
                <a:latin typeface="Arial" panose="020B0604020202020204" pitchFamily="34" charset="0"/>
                <a:cs typeface="Arial" panose="020B0604020202020204" pitchFamily="34" charset="0"/>
              </a:rPr>
              <a:t>7.17</a:t>
            </a:r>
            <a:r>
              <a:rPr lang="en-US" sz="2000">
                <a:solidFill>
                  <a:srgbClr val="000000"/>
                </a:solidFill>
                <a:latin typeface="Arial" panose="020B0604020202020204" pitchFamily="34" charset="0"/>
                <a:cs typeface="Arial" panose="020B0604020202020204" pitchFamily="34" charset="0"/>
              </a:rPr>
              <a:t> During pregnancy for individuals with type 1 diabetes, CGM can help achieve glycemic goals (e.g., time in range and time above range) A and A1C goal </a:t>
            </a:r>
            <a:r>
              <a:rPr lang="en-US" sz="2000" b="1">
                <a:solidFill>
                  <a:srgbClr val="C00000"/>
                </a:solidFill>
                <a:latin typeface="Arial" panose="020B0604020202020204" pitchFamily="34" charset="0"/>
                <a:cs typeface="Arial" panose="020B0604020202020204" pitchFamily="34" charset="0"/>
              </a:rPr>
              <a:t>B</a:t>
            </a:r>
            <a:r>
              <a:rPr lang="en-US" sz="2000" b="1">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and may be beneficial for other types of diabetes in pregnancy.</a:t>
            </a:r>
            <a:r>
              <a:rPr lang="en-US" sz="2000" b="1">
                <a:solidFill>
                  <a:srgbClr val="000000"/>
                </a:solidFill>
                <a:latin typeface="Arial" panose="020B0604020202020204" pitchFamily="34" charset="0"/>
                <a:cs typeface="Arial" panose="020B0604020202020204" pitchFamily="34" charset="0"/>
              </a:rPr>
              <a:t> </a:t>
            </a:r>
            <a:r>
              <a:rPr lang="en-US" sz="2000" b="1">
                <a:solidFill>
                  <a:srgbClr val="C00000"/>
                </a:solidFill>
                <a:latin typeface="Arial" panose="020B0604020202020204" pitchFamily="34" charset="0"/>
                <a:cs typeface="Arial" panose="020B0604020202020204" pitchFamily="34" charset="0"/>
              </a:rPr>
              <a:t>E</a:t>
            </a:r>
            <a:r>
              <a:rPr lang="en-US" sz="2000" b="1">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See section 15, “Management of Diabetes in Pregnancy,” for more detail regarding use of technology in pregnancy.</a:t>
            </a:r>
            <a:endParaRPr lang="en-US" sz="20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3E6D4FD-897F-FB04-9C74-79321CBCF73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139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954EC73-A1E1-4BAA-2B84-2BBC26DA2A55}"/>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72801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FD0F5-33B6-E4E0-9AB1-B701DB78D2F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97F8FA-12DA-85BF-A180-EE627FE8897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9D320CE-60EE-AC69-EEA2-4B795C6D727B}"/>
              </a:ext>
            </a:extLst>
          </p:cNvPr>
          <p:cNvSpPr txBox="1"/>
          <p:nvPr/>
        </p:nvSpPr>
        <p:spPr>
          <a:xfrm>
            <a:off x="5136" y="6647"/>
            <a:ext cx="423705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 Improving Care and Promoting Health in Populations</a:t>
            </a:r>
          </a:p>
        </p:txBody>
      </p:sp>
      <p:sp>
        <p:nvSpPr>
          <p:cNvPr id="2" name="TextBox 1">
            <a:extLst>
              <a:ext uri="{FF2B5EF4-FFF2-40B4-BE49-F238E27FC236}">
                <a16:creationId xmlns:a16="http://schemas.microsoft.com/office/drawing/2014/main" id="{A461F1EF-DCE9-BD0B-CB39-D83388716920}"/>
              </a:ext>
            </a:extLst>
          </p:cNvPr>
          <p:cNvSpPr txBox="1">
            <a:spLocks noChangeArrowheads="1"/>
          </p:cNvSpPr>
          <p:nvPr/>
        </p:nvSpPr>
        <p:spPr bwMode="auto">
          <a:xfrm>
            <a:off x="0" y="6053697"/>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1.1</a:t>
            </a:r>
          </a:p>
          <a:p>
            <a:pPr defTabSz="914400">
              <a:defRPr/>
            </a:pPr>
            <a:r>
              <a:rPr lang="en-US" sz="1200" dirty="0">
                <a:solidFill>
                  <a:srgbClr val="A6192E"/>
                </a:solidFill>
                <a:latin typeface="Helvetica" pitchFamily="34" charset="0"/>
                <a:ea typeface="ヒラギノ角ゴ Pro W3" charset="-128"/>
              </a:rPr>
              <a:t>Improving Care and Promoting Health in Populations: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1):S13-S26</a:t>
            </a:r>
          </a:p>
        </p:txBody>
      </p:sp>
      <p:pic>
        <p:nvPicPr>
          <p:cNvPr id="12" name="Picture 11">
            <a:extLst>
              <a:ext uri="{FF2B5EF4-FFF2-40B4-BE49-F238E27FC236}">
                <a16:creationId xmlns:a16="http://schemas.microsoft.com/office/drawing/2014/main" id="{C8B0EA6F-44A0-AD6A-8920-D7691C7BE5E1}"/>
              </a:ext>
            </a:extLst>
          </p:cNvPr>
          <p:cNvPicPr>
            <a:picLocks noChangeAspect="1"/>
          </p:cNvPicPr>
          <p:nvPr/>
        </p:nvPicPr>
        <p:blipFill>
          <a:blip r:embed="rId2"/>
          <a:stretch>
            <a:fillRect/>
          </a:stretch>
        </p:blipFill>
        <p:spPr>
          <a:xfrm>
            <a:off x="586789" y="283646"/>
            <a:ext cx="10673903" cy="5722093"/>
          </a:xfrm>
          <a:prstGeom prst="rect">
            <a:avLst/>
          </a:prstGeom>
        </p:spPr>
      </p:pic>
    </p:spTree>
    <p:extLst>
      <p:ext uri="{BB962C8B-B14F-4D97-AF65-F5344CB8AC3E}">
        <p14:creationId xmlns:p14="http://schemas.microsoft.com/office/powerpoint/2010/main" val="25918913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3B857-79DC-5C2B-AA7B-B7BA3BCF9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552C6-E0C0-FC26-2247-865F554AF89D}"/>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Continuous Glucose Monitoring Devices (continued)</a:t>
            </a:r>
          </a:p>
        </p:txBody>
      </p:sp>
      <p:sp>
        <p:nvSpPr>
          <p:cNvPr id="3" name="Content Placeholder 2">
            <a:extLst>
              <a:ext uri="{FF2B5EF4-FFF2-40B4-BE49-F238E27FC236}">
                <a16:creationId xmlns:a16="http://schemas.microsoft.com/office/drawing/2014/main" id="{ECC1667F-9C3F-7BB7-AE25-160250C6A0AA}"/>
              </a:ext>
            </a:extLst>
          </p:cNvPr>
          <p:cNvSpPr>
            <a:spLocks noGrp="1"/>
          </p:cNvSpPr>
          <p:nvPr>
            <p:ph idx="1"/>
          </p:nvPr>
        </p:nvSpPr>
        <p:spPr>
          <a:xfrm>
            <a:off x="838200" y="176696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7.18 </a:t>
            </a:r>
            <a:r>
              <a:rPr lang="en-US" sz="2000" i="0" u="none" strike="noStrike" baseline="0">
                <a:solidFill>
                  <a:srgbClr val="000000"/>
                </a:solidFill>
                <a:latin typeface="Arial" panose="020B0604020202020204" pitchFamily="34" charset="0"/>
                <a:cs typeface="Arial" panose="020B0604020202020204" pitchFamily="34" charset="0"/>
              </a:rPr>
              <a:t>In circumstances when consistent use of CGM is not feasible, consider periodic use of personal or professional CGM to adjust medication and/or lifestyle.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7.19 </a:t>
            </a:r>
            <a:r>
              <a:rPr lang="en-US" sz="2000" i="0" u="none" strike="noStrike" baseline="0">
                <a:solidFill>
                  <a:srgbClr val="000000"/>
                </a:solidFill>
                <a:latin typeface="Arial" panose="020B0604020202020204" pitchFamily="34" charset="0"/>
                <a:cs typeface="Arial" panose="020B0604020202020204" pitchFamily="34" charset="0"/>
              </a:rPr>
              <a:t>Skin reactions, either due to irritation or allergy, should be assessed and addressed to aid in successful use of devices.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7.20 </a:t>
            </a:r>
            <a:r>
              <a:rPr lang="en-US" sz="2000" i="0" u="none" strike="noStrike" baseline="0">
                <a:solidFill>
                  <a:srgbClr val="000000"/>
                </a:solidFill>
                <a:latin typeface="Arial" panose="020B0604020202020204" pitchFamily="34" charset="0"/>
                <a:cs typeface="Arial" panose="020B0604020202020204" pitchFamily="34" charset="0"/>
              </a:rPr>
              <a:t>People who wear CGM devices should be educated on potential interfering substances and other factors that may affect accuracy.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A02D514-30CE-AF7E-FA2C-42D879C7443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E16F811-B7E3-1180-20D9-9B36599D80A6}"/>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30267576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03D37-7E2C-ED1E-F453-B1D0737DD5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97F6B-2FA9-6313-4894-0F94F34BF7D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141</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7DB865D-99B2-227F-E0D0-237315E51CC4}"/>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pic>
        <p:nvPicPr>
          <p:cNvPr id="6" name="Picture 5">
            <a:extLst>
              <a:ext uri="{FF2B5EF4-FFF2-40B4-BE49-F238E27FC236}">
                <a16:creationId xmlns:a16="http://schemas.microsoft.com/office/drawing/2014/main" id="{4B694DD8-8C53-1D40-B6B0-610E6C1C6E5C}"/>
              </a:ext>
            </a:extLst>
          </p:cNvPr>
          <p:cNvPicPr>
            <a:picLocks noChangeAspect="1"/>
          </p:cNvPicPr>
          <p:nvPr/>
        </p:nvPicPr>
        <p:blipFill>
          <a:blip r:embed="rId2"/>
          <a:stretch>
            <a:fillRect/>
          </a:stretch>
        </p:blipFill>
        <p:spPr>
          <a:xfrm>
            <a:off x="2130067" y="145146"/>
            <a:ext cx="7665285" cy="6268678"/>
          </a:xfrm>
          <a:prstGeom prst="rect">
            <a:avLst/>
          </a:prstGeom>
        </p:spPr>
      </p:pic>
      <p:sp>
        <p:nvSpPr>
          <p:cNvPr id="8" name="TextBox 7">
            <a:extLst>
              <a:ext uri="{FF2B5EF4-FFF2-40B4-BE49-F238E27FC236}">
                <a16:creationId xmlns:a16="http://schemas.microsoft.com/office/drawing/2014/main" id="{CD830D56-4EAD-0757-CD21-5E65C795ACCD}"/>
              </a:ext>
            </a:extLst>
          </p:cNvPr>
          <p:cNvSpPr txBox="1">
            <a:spLocks noChangeArrowheads="1"/>
          </p:cNvSpPr>
          <p:nvPr/>
        </p:nvSpPr>
        <p:spPr bwMode="auto">
          <a:xfrm>
            <a:off x="0" y="6101362"/>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7.2</a:t>
            </a:r>
          </a:p>
          <a:p>
            <a:pPr defTabSz="914400">
              <a:defRPr/>
            </a:pPr>
            <a:r>
              <a:rPr lang="en-US" sz="1200" dirty="0">
                <a:solidFill>
                  <a:srgbClr val="A6192E"/>
                </a:solidFill>
                <a:latin typeface="Helvetica" pitchFamily="34" charset="0"/>
                <a:ea typeface="ヒラギノ角ゴ Pro W3" charset="-128"/>
              </a:rPr>
              <a:t>Diabetes Technology: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1):S150-S165</a:t>
            </a:r>
          </a:p>
        </p:txBody>
      </p:sp>
    </p:spTree>
    <p:extLst>
      <p:ext uri="{BB962C8B-B14F-4D97-AF65-F5344CB8AC3E}">
        <p14:creationId xmlns:p14="http://schemas.microsoft.com/office/powerpoint/2010/main" val="17191771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0EAF-00E5-B876-45D5-267F5990047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058301-DB73-B763-0A7B-B9E75A2EF02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142</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DD2DA05-F804-22E5-97BC-AABADA3F7B5B}"/>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pic>
        <p:nvPicPr>
          <p:cNvPr id="7" name="Picture 6">
            <a:extLst>
              <a:ext uri="{FF2B5EF4-FFF2-40B4-BE49-F238E27FC236}">
                <a16:creationId xmlns:a16="http://schemas.microsoft.com/office/drawing/2014/main" id="{06E51012-5AA7-E787-D578-6EDB045BED38}"/>
              </a:ext>
            </a:extLst>
          </p:cNvPr>
          <p:cNvPicPr>
            <a:picLocks noChangeAspect="1"/>
          </p:cNvPicPr>
          <p:nvPr/>
        </p:nvPicPr>
        <p:blipFill>
          <a:blip r:embed="rId2"/>
          <a:stretch>
            <a:fillRect/>
          </a:stretch>
        </p:blipFill>
        <p:spPr>
          <a:xfrm>
            <a:off x="777756" y="555109"/>
            <a:ext cx="10236182" cy="5174179"/>
          </a:xfrm>
          <a:prstGeom prst="rect">
            <a:avLst/>
          </a:prstGeom>
        </p:spPr>
      </p:pic>
      <p:sp>
        <p:nvSpPr>
          <p:cNvPr id="5" name="TextBox 4">
            <a:extLst>
              <a:ext uri="{FF2B5EF4-FFF2-40B4-BE49-F238E27FC236}">
                <a16:creationId xmlns:a16="http://schemas.microsoft.com/office/drawing/2014/main" id="{B36215CC-91C3-1016-4ECF-FA27252E5A81}"/>
              </a:ext>
            </a:extLst>
          </p:cNvPr>
          <p:cNvSpPr txBox="1">
            <a:spLocks noChangeArrowheads="1"/>
          </p:cNvSpPr>
          <p:nvPr/>
        </p:nvSpPr>
        <p:spPr bwMode="auto">
          <a:xfrm>
            <a:off x="0" y="6101362"/>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7.3</a:t>
            </a:r>
          </a:p>
          <a:p>
            <a:pPr defTabSz="914400">
              <a:defRPr/>
            </a:pPr>
            <a:r>
              <a:rPr lang="en-US" sz="1200" dirty="0">
                <a:solidFill>
                  <a:srgbClr val="A6192E"/>
                </a:solidFill>
                <a:latin typeface="Helvetica" pitchFamily="34" charset="0"/>
                <a:ea typeface="ヒラギノ角ゴ Pro W3" charset="-128"/>
              </a:rPr>
              <a:t>Diabetes Technology: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1):S150-S165</a:t>
            </a:r>
          </a:p>
        </p:txBody>
      </p:sp>
    </p:spTree>
    <p:extLst>
      <p:ext uri="{BB962C8B-B14F-4D97-AF65-F5344CB8AC3E}">
        <p14:creationId xmlns:p14="http://schemas.microsoft.com/office/powerpoint/2010/main" val="10386522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DE448-E48A-7496-9E1D-FC65661676E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A4EEFE-D64E-9B76-2C25-058C8FC8AED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143</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4E8D3F8-0283-2201-BEA2-C6FE10989AC1}"/>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pic>
        <p:nvPicPr>
          <p:cNvPr id="6" name="Picture 5">
            <a:extLst>
              <a:ext uri="{FF2B5EF4-FFF2-40B4-BE49-F238E27FC236}">
                <a16:creationId xmlns:a16="http://schemas.microsoft.com/office/drawing/2014/main" id="{C2A02A77-2F37-74D7-9F5C-B5F7D5A534F3}"/>
              </a:ext>
            </a:extLst>
          </p:cNvPr>
          <p:cNvPicPr>
            <a:picLocks noChangeAspect="1"/>
          </p:cNvPicPr>
          <p:nvPr/>
        </p:nvPicPr>
        <p:blipFill>
          <a:blip r:embed="rId2"/>
          <a:stretch>
            <a:fillRect/>
          </a:stretch>
        </p:blipFill>
        <p:spPr>
          <a:xfrm>
            <a:off x="176780" y="867563"/>
            <a:ext cx="11710751" cy="4030114"/>
          </a:xfrm>
          <a:prstGeom prst="rect">
            <a:avLst/>
          </a:prstGeom>
        </p:spPr>
      </p:pic>
      <p:sp>
        <p:nvSpPr>
          <p:cNvPr id="8" name="TextBox 7">
            <a:extLst>
              <a:ext uri="{FF2B5EF4-FFF2-40B4-BE49-F238E27FC236}">
                <a16:creationId xmlns:a16="http://schemas.microsoft.com/office/drawing/2014/main" id="{CA1B2E13-971E-36F6-2FC4-FA925EA48E86}"/>
              </a:ext>
            </a:extLst>
          </p:cNvPr>
          <p:cNvSpPr txBox="1">
            <a:spLocks noChangeArrowheads="1"/>
          </p:cNvSpPr>
          <p:nvPr/>
        </p:nvSpPr>
        <p:spPr bwMode="auto">
          <a:xfrm>
            <a:off x="0" y="6101362"/>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7.4</a:t>
            </a:r>
          </a:p>
          <a:p>
            <a:pPr defTabSz="914400">
              <a:defRPr/>
            </a:pPr>
            <a:r>
              <a:rPr lang="en-US" sz="1200" dirty="0">
                <a:solidFill>
                  <a:srgbClr val="A6192E"/>
                </a:solidFill>
                <a:latin typeface="Helvetica" pitchFamily="34" charset="0"/>
                <a:ea typeface="ヒラギノ角ゴ Pro W3" charset="-128"/>
              </a:rPr>
              <a:t>Diabetes Technology: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1):S150-S165</a:t>
            </a:r>
          </a:p>
        </p:txBody>
      </p:sp>
    </p:spTree>
    <p:extLst>
      <p:ext uri="{BB962C8B-B14F-4D97-AF65-F5344CB8AC3E}">
        <p14:creationId xmlns:p14="http://schemas.microsoft.com/office/powerpoint/2010/main" val="6650163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BE9CA-BD85-071C-564F-8644EA95C7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5439DA-F9E7-1B24-623D-81B2FB8150B3}"/>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Insulin Delivery (syringes and pens) </a:t>
            </a:r>
          </a:p>
        </p:txBody>
      </p:sp>
      <p:sp>
        <p:nvSpPr>
          <p:cNvPr id="3" name="Content Placeholder 2">
            <a:extLst>
              <a:ext uri="{FF2B5EF4-FFF2-40B4-BE49-F238E27FC236}">
                <a16:creationId xmlns:a16="http://schemas.microsoft.com/office/drawing/2014/main" id="{1BD5CA7E-A567-1301-3CF0-7881E054E617}"/>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dirty="0">
                <a:latin typeface="Arial" panose="020B0604020202020204" pitchFamily="34" charset="0"/>
                <a:cs typeface="Arial" panose="020B0604020202020204" pitchFamily="34" charset="0"/>
              </a:rPr>
              <a:t>7.21 </a:t>
            </a:r>
            <a:r>
              <a:rPr lang="en-US" sz="2000" i="0" u="none" strike="noStrike" baseline="0" dirty="0">
                <a:latin typeface="Arial" panose="020B0604020202020204" pitchFamily="34" charset="0"/>
                <a:cs typeface="Arial" panose="020B0604020202020204" pitchFamily="34" charset="0"/>
              </a:rPr>
              <a:t>For people with insulin-requiring diabetes on MDI, insulin pens are preferred in most cases. Still, insulin syringes may be used for insulin delivery considering individual and caregiver preference, insulin type, availability in vials, dosing therapy, cost, and self management capabilities. </a:t>
            </a:r>
            <a:r>
              <a:rPr lang="en-US" sz="2000" b="1" i="0" u="none" strike="noStrike" baseline="0" dirty="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dirty="0">
                <a:latin typeface="Arial" panose="020B0604020202020204" pitchFamily="34" charset="0"/>
                <a:cs typeface="Arial" panose="020B0604020202020204" pitchFamily="34" charset="0"/>
              </a:rPr>
              <a:t>7.22 </a:t>
            </a:r>
            <a:r>
              <a:rPr lang="en-US" sz="2000" i="0" u="none" strike="noStrike" baseline="0" dirty="0">
                <a:latin typeface="Arial" panose="020B0604020202020204" pitchFamily="34" charset="0"/>
                <a:cs typeface="Arial" panose="020B0604020202020204" pitchFamily="34" charset="0"/>
              </a:rPr>
              <a:t>Insulin pens or insulin injection aids are recommended for people with dexterity issues or vision impairment or when decided by shared decision making to facilitate the accurate dosing and administration of insulin. </a:t>
            </a:r>
            <a:r>
              <a:rPr lang="en-US" sz="2000" b="1" i="0" u="none" strike="noStrike" baseline="0" dirty="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dirty="0">
                <a:latin typeface="Arial" panose="020B0604020202020204" pitchFamily="34" charset="0"/>
                <a:cs typeface="Arial" panose="020B0604020202020204" pitchFamily="34" charset="0"/>
              </a:rPr>
              <a:t>7.23 </a:t>
            </a:r>
            <a:r>
              <a:rPr lang="en-US" sz="2000" i="0" u="none" strike="noStrike" baseline="0" dirty="0">
                <a:latin typeface="Arial" panose="020B0604020202020204" pitchFamily="34" charset="0"/>
                <a:cs typeface="Arial" panose="020B0604020202020204" pitchFamily="34" charset="0"/>
              </a:rPr>
              <a:t>Offer connected insulin pens for people with diabetes taking multiple daily insulin injections when appropriate. </a:t>
            </a:r>
            <a:r>
              <a:rPr lang="en-US" sz="2000" b="1" i="0" u="none" strike="noStrike" baseline="0" dirty="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dirty="0">
                <a:latin typeface="Arial" panose="020B0604020202020204" pitchFamily="34" charset="0"/>
                <a:cs typeface="Arial" panose="020B0604020202020204" pitchFamily="34" charset="0"/>
              </a:rPr>
              <a:t>7.24 </a:t>
            </a:r>
            <a:r>
              <a:rPr lang="en-US" sz="2000" i="0" u="none" strike="noStrike" baseline="0" dirty="0">
                <a:latin typeface="Arial" panose="020B0604020202020204" pitchFamily="34" charset="0"/>
                <a:cs typeface="Arial" panose="020B0604020202020204" pitchFamily="34" charset="0"/>
              </a:rPr>
              <a:t>FDA-approved insulin dose calculators/decision support systems may be helpful for calculating insulin doses. </a:t>
            </a:r>
            <a:r>
              <a:rPr lang="en-US" sz="2000" b="1" i="0" u="none" strike="noStrike" baseline="0" dirty="0">
                <a:solidFill>
                  <a:srgbClr val="C00000"/>
                </a:solidFill>
                <a:latin typeface="Arial" panose="020B0604020202020204" pitchFamily="34" charset="0"/>
                <a:cs typeface="Arial" panose="020B0604020202020204" pitchFamily="34" charset="0"/>
              </a:rPr>
              <a:t>B</a:t>
            </a:r>
            <a:endParaRPr lang="en-US"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1B6963-7894-C353-76E2-DC325E9E5E3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FEF9E1A-FE4D-24DE-EBD9-1D1C0E54B03C}"/>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36343023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4EF74-08F5-5738-C89F-C8AB22FE8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DC8F5-1FC1-BA09-A1C5-4E0420936ECA}"/>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Insulin Delivery (Pumps and Automated Delivery Systems) </a:t>
            </a:r>
          </a:p>
        </p:txBody>
      </p:sp>
      <p:sp>
        <p:nvSpPr>
          <p:cNvPr id="3" name="Content Placeholder 2">
            <a:extLst>
              <a:ext uri="{FF2B5EF4-FFF2-40B4-BE49-F238E27FC236}">
                <a16:creationId xmlns:a16="http://schemas.microsoft.com/office/drawing/2014/main" id="{03DE5710-326C-5B0D-CE7E-A91773AB893D}"/>
              </a:ext>
            </a:extLst>
          </p:cNvPr>
          <p:cNvSpPr>
            <a:spLocks noGrp="1"/>
          </p:cNvSpPr>
          <p:nvPr>
            <p:ph idx="1"/>
          </p:nvPr>
        </p:nvSpPr>
        <p:spPr>
          <a:xfrm>
            <a:off x="838200" y="1885809"/>
            <a:ext cx="10515600" cy="3757754"/>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7.25a </a:t>
            </a:r>
            <a:r>
              <a:rPr lang="en-US" sz="2000" i="0" u="none" strike="noStrike" baseline="0">
                <a:solidFill>
                  <a:srgbClr val="000000"/>
                </a:solidFill>
                <a:latin typeface="Arial" panose="020B0604020202020204" pitchFamily="34" charset="0"/>
                <a:cs typeface="Arial" panose="020B0604020202020204" pitchFamily="34" charset="0"/>
              </a:rPr>
              <a:t>AID systems are the preferred insulin delivery method over multiple daily injections (MDI), CSII, and sensor- augmented pump in people with type 1 diabetes,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i="0" u="none" strike="noStrike" baseline="0">
                <a:solidFill>
                  <a:srgbClr val="000000"/>
                </a:solidFill>
                <a:latin typeface="Arial" panose="020B0604020202020204" pitchFamily="34" charset="0"/>
                <a:cs typeface="Arial" panose="020B0604020202020204" pitchFamily="34" charset="0"/>
              </a:rPr>
              <a:t> adults with type 2 diabetes,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i="0" u="none" strike="noStrike" baseline="0">
                <a:solidFill>
                  <a:srgbClr val="000000"/>
                </a:solidFill>
                <a:latin typeface="Arial" panose="020B0604020202020204" pitchFamily="34" charset="0"/>
                <a:cs typeface="Arial" panose="020B0604020202020204" pitchFamily="34" charset="0"/>
              </a:rPr>
              <a:t> children and adolescents with type 2 diabetes</a:t>
            </a:r>
            <a:r>
              <a:rPr lang="en-US" sz="2000" b="1" i="0" u="none" strike="noStrike" baseline="0">
                <a:solidFill>
                  <a:srgbClr val="000000"/>
                </a:solidFill>
                <a:latin typeface="Arial" panose="020B0604020202020204" pitchFamily="34" charset="0"/>
                <a:cs typeface="Arial" panose="020B0604020202020204" pitchFamily="34" charset="0"/>
              </a:rPr>
              <a:t>,</a:t>
            </a:r>
            <a:r>
              <a:rPr lang="en-US" sz="2000" b="1" i="0" u="none" strike="noStrike" baseline="0">
                <a:solidFill>
                  <a:srgbClr val="C00000"/>
                </a:solidFill>
                <a:latin typeface="Arial" panose="020B0604020202020204" pitchFamily="34" charset="0"/>
                <a:cs typeface="Arial" panose="020B0604020202020204" pitchFamily="34" charset="0"/>
              </a:rPr>
              <a:t> E</a:t>
            </a:r>
            <a:r>
              <a:rPr lang="en-US" sz="2000" i="0" u="none" strike="noStrike" baseline="0">
                <a:solidFill>
                  <a:srgbClr val="C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and other forms of insulin-deficient diabetes. </a:t>
            </a:r>
            <a:r>
              <a:rPr lang="en-US" sz="2000" b="1" i="0" u="none" strike="noStrike" baseline="0">
                <a:solidFill>
                  <a:srgbClr val="C00000"/>
                </a:solidFill>
                <a:latin typeface="Arial" panose="020B0604020202020204" pitchFamily="34" charset="0"/>
                <a:cs typeface="Arial" panose="020B0604020202020204" pitchFamily="34" charset="0"/>
              </a:rPr>
              <a:t>B–E</a:t>
            </a:r>
            <a:r>
              <a:rPr lang="en-US" sz="2000" i="0" u="none" strike="noStrike" baseline="0">
                <a:solidFill>
                  <a:srgbClr val="C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Choice of an AID system should be made based on the individual’s circumstances, preferences, and needs.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7.25b </a:t>
            </a:r>
            <a:r>
              <a:rPr lang="en-US" sz="2000" i="0" u="none" strike="noStrike" baseline="0">
                <a:solidFill>
                  <a:srgbClr val="000000"/>
                </a:solidFill>
                <a:latin typeface="Arial" panose="020B0604020202020204" pitchFamily="34" charset="0"/>
                <a:cs typeface="Arial" panose="020B0604020202020204" pitchFamily="34" charset="0"/>
              </a:rPr>
              <a:t>Consider AID systems for select people with type 2 diabetes treated with basal insulin not achieving individualized glycemic goals.</a:t>
            </a:r>
            <a:r>
              <a:rPr lang="en-US" sz="2000" i="0" u="none" strike="noStrike" baseline="0">
                <a:solidFill>
                  <a:srgbClr val="C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B </a:t>
            </a:r>
            <a:r>
              <a:rPr lang="en-US" sz="2000" i="0" u="none" strike="noStrike" baseline="0">
                <a:solidFill>
                  <a:srgbClr val="000000"/>
                </a:solidFill>
                <a:latin typeface="Arial" panose="020B0604020202020204" pitchFamily="34" charset="0"/>
                <a:cs typeface="Arial" panose="020B0604020202020204" pitchFamily="34" charset="0"/>
              </a:rPr>
              <a:t>Choice of an AID system should be made based on the individual’s circumstances, preferences, and needs.</a:t>
            </a:r>
            <a:r>
              <a:rPr lang="en-US" sz="2000" b="1" i="0" u="none" strike="noStrike" baseline="0">
                <a:solidFill>
                  <a:srgbClr val="C00000"/>
                </a:solidFill>
                <a:latin typeface="Arial" panose="020B0604020202020204" pitchFamily="34" charset="0"/>
                <a:cs typeface="Arial" panose="020B0604020202020204" pitchFamily="34" charset="0"/>
              </a:rPr>
              <a:t> E</a:t>
            </a:r>
          </a:p>
          <a:p>
            <a:pPr marL="0" indent="0" algn="l">
              <a:buNone/>
            </a:pPr>
            <a:r>
              <a:rPr lang="en-US" sz="2000" b="1">
                <a:effectLst/>
                <a:latin typeface="Arial" panose="020B0604020202020204" pitchFamily="34" charset="0"/>
                <a:ea typeface="Calibri" panose="020F0502020204030204" pitchFamily="34" charset="0"/>
                <a:cs typeface="Arial" panose="020B0604020202020204" pitchFamily="34" charset="0"/>
              </a:rPr>
              <a:t>7.26</a:t>
            </a:r>
            <a:r>
              <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000">
                <a:effectLst/>
                <a:latin typeface="Arial" panose="020B0604020202020204" pitchFamily="34" charset="0"/>
                <a:ea typeface="Calibri" panose="020F0502020204030204" pitchFamily="34" charset="0"/>
                <a:cs typeface="Arial" panose="020B0604020202020204" pitchFamily="34" charset="0"/>
              </a:rPr>
              <a:t>Individuals with diabetes who have been using CSII and/or AID should have continued access across third party payors. </a:t>
            </a:r>
            <a:r>
              <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rPr>
              <a:t>E</a:t>
            </a:r>
          </a:p>
        </p:txBody>
      </p:sp>
      <p:sp>
        <p:nvSpPr>
          <p:cNvPr id="4" name="Slide Number Placeholder 3">
            <a:extLst>
              <a:ext uri="{FF2B5EF4-FFF2-40B4-BE49-F238E27FC236}">
                <a16:creationId xmlns:a16="http://schemas.microsoft.com/office/drawing/2014/main" id="{2557D884-829C-895B-EDB3-C96F3222FB3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309FA25-A527-56FF-19B0-74EB6DECD933}"/>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23997225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D2325-FB88-E35C-A68E-CF71DA6D7F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DBBCD-3B2A-8A1E-B710-9E01A7AC4B75}"/>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Insulin Delivery (Open-Source Automated Insulin Dosing) </a:t>
            </a:r>
          </a:p>
        </p:txBody>
      </p:sp>
      <p:sp>
        <p:nvSpPr>
          <p:cNvPr id="3" name="Content Placeholder 2">
            <a:extLst>
              <a:ext uri="{FF2B5EF4-FFF2-40B4-BE49-F238E27FC236}">
                <a16:creationId xmlns:a16="http://schemas.microsoft.com/office/drawing/2014/main" id="{6D94C4F9-249C-F377-DDE5-C096EA4F111E}"/>
              </a:ext>
            </a:extLst>
          </p:cNvPr>
          <p:cNvSpPr>
            <a:spLocks noGrp="1"/>
          </p:cNvSpPr>
          <p:nvPr>
            <p:ph idx="1"/>
          </p:nvPr>
        </p:nvSpPr>
        <p:spPr>
          <a:xfrm>
            <a:off x="838200" y="1772167"/>
            <a:ext cx="10515600" cy="3329129"/>
          </a:xfrm>
        </p:spPr>
        <p:txBody>
          <a:bodyPr>
            <a:normAutofit/>
          </a:bodyPr>
          <a:lstStyle/>
          <a:p>
            <a:pPr marL="0" indent="0" algn="l">
              <a:buNone/>
            </a:pPr>
            <a:r>
              <a:rPr lang="en-US" sz="2000" b="1" i="0" u="none" strike="noStrike" baseline="0">
                <a:latin typeface="Arial" panose="020B0604020202020204" pitchFamily="34" charset="0"/>
                <a:cs typeface="Arial" panose="020B0604020202020204" pitchFamily="34" charset="0"/>
              </a:rPr>
              <a:t>7.27 </a:t>
            </a:r>
            <a:r>
              <a:rPr lang="en-US" sz="2000" i="0" u="none" strike="noStrike" baseline="0">
                <a:latin typeface="Arial" panose="020B0604020202020204" pitchFamily="34" charset="0"/>
                <a:cs typeface="Arial" panose="020B0604020202020204" pitchFamily="34" charset="0"/>
              </a:rPr>
              <a:t>Support and provide diabetes management advice to people with diabetes who choose to use an opensource AID system.</a:t>
            </a:r>
            <a:r>
              <a:rPr lang="en-US" sz="2000" i="0" u="none" strike="noStrike" baseline="0">
                <a:solidFill>
                  <a:srgbClr val="C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4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15B4C4A-1AFE-2ED9-FB85-6FA53A4BB71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BF77A04-2A71-E475-0832-265EC230F5F0}"/>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37687843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134F2-4B48-20E3-FDF8-C0E8A9A1E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C98E3-471F-5228-C309-8987762F434B}"/>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Digital Health Technology</a:t>
            </a:r>
          </a:p>
        </p:txBody>
      </p:sp>
      <p:sp>
        <p:nvSpPr>
          <p:cNvPr id="3" name="Content Placeholder 2">
            <a:extLst>
              <a:ext uri="{FF2B5EF4-FFF2-40B4-BE49-F238E27FC236}">
                <a16:creationId xmlns:a16="http://schemas.microsoft.com/office/drawing/2014/main" id="{F8528F9F-2B00-9861-2BAD-E55AF2CA16AD}"/>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7.28 </a:t>
            </a:r>
            <a:r>
              <a:rPr lang="en-US" sz="2000" i="0" u="none" strike="noStrike" baseline="0" dirty="0">
                <a:solidFill>
                  <a:srgbClr val="000000"/>
                </a:solidFill>
                <a:latin typeface="Arial" panose="020B0604020202020204" pitchFamily="34" charset="0"/>
                <a:cs typeface="Arial" panose="020B0604020202020204" pitchFamily="34" charset="0"/>
              </a:rPr>
              <a:t>Consider combining technology (CGM, insulin pump, and/or diabetes apps) with online or virtual licensed coaching to improve glycemic outcomes in individuals with diabetes or prediabetes.</a:t>
            </a:r>
            <a:r>
              <a:rPr lang="en-US" sz="2000" i="0" u="none" strike="noStrike" baseline="0" dirty="0">
                <a:solidFill>
                  <a:srgbClr val="C00000"/>
                </a:solidFill>
                <a:latin typeface="Arial" panose="020B0604020202020204" pitchFamily="34" charset="0"/>
                <a:cs typeface="Arial" panose="020B0604020202020204" pitchFamily="34" charset="0"/>
              </a:rPr>
              <a:t> </a:t>
            </a:r>
            <a:r>
              <a:rPr lang="en-US" sz="2000" b="1" i="0" u="none" strike="noStrike" baseline="0" dirty="0">
                <a:solidFill>
                  <a:srgbClr val="C00000"/>
                </a:solidFill>
                <a:latin typeface="Arial" panose="020B0604020202020204" pitchFamily="34" charset="0"/>
                <a:cs typeface="Arial" panose="020B0604020202020204" pitchFamily="34" charset="0"/>
              </a:rPr>
              <a:t>B</a:t>
            </a:r>
            <a:endPar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DA71EE7-E152-5306-E57D-0DF08F61DC6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CFF1E87-30CC-8DA5-D41E-1F4585063250}"/>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3896008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7DBBF-F97B-4E38-A974-A98709109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97604-DFA1-C62B-E736-9794AE416294}"/>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Inpatient Care</a:t>
            </a:r>
          </a:p>
        </p:txBody>
      </p:sp>
      <p:sp>
        <p:nvSpPr>
          <p:cNvPr id="3" name="Content Placeholder 2">
            <a:extLst>
              <a:ext uri="{FF2B5EF4-FFF2-40B4-BE49-F238E27FC236}">
                <a16:creationId xmlns:a16="http://schemas.microsoft.com/office/drawing/2014/main" id="{6070DAC7-6954-2F4C-B06E-8F5A38C188F3}"/>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7.29 </a:t>
            </a:r>
            <a:r>
              <a:rPr lang="en-US" sz="2000" i="0" u="none" strike="noStrike" baseline="0">
                <a:solidFill>
                  <a:srgbClr val="000000"/>
                </a:solidFill>
                <a:latin typeface="Arial" panose="020B0604020202020204" pitchFamily="34" charset="0"/>
                <a:cs typeface="Arial" panose="020B0604020202020204" pitchFamily="34" charset="0"/>
              </a:rPr>
              <a:t>In people with diabetes wearing personal CGM, the use of CGM should be continued when clinically appropriate during hospitalization, with confirmatory point-of-care glucose measurements for insulin dosing and hypoglycemia assessment and treatment under an institutional protocol.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7.30 </a:t>
            </a:r>
            <a:r>
              <a:rPr lang="en-US" sz="2000" i="0" u="none" strike="noStrike" baseline="0">
                <a:solidFill>
                  <a:srgbClr val="000000"/>
                </a:solidFill>
                <a:latin typeface="Arial" panose="020B0604020202020204" pitchFamily="34" charset="0"/>
                <a:cs typeface="Arial" panose="020B0604020202020204" pitchFamily="34" charset="0"/>
              </a:rPr>
              <a:t>Continue use of insulin pump or AID in people with diabetes who are hospitalized when clinically appropriate. This is contingent upon availability of necessary supplies, resources, training, ongoing competency assessments, and implementation of institutional diabetes technology protocols.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5018283-1612-33B3-5296-7DB9B102CA4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148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0C34FF2-0107-E3F3-4593-8D95A2D19C06}"/>
              </a:ext>
            </a:extLst>
          </p:cNvPr>
          <p:cNvSpPr txBox="1"/>
          <p:nvPr/>
        </p:nvSpPr>
        <p:spPr>
          <a:xfrm>
            <a:off x="5136" y="6647"/>
            <a:ext cx="1893275"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7. Diabetes Technology</a:t>
            </a:r>
          </a:p>
        </p:txBody>
      </p:sp>
    </p:spTree>
    <p:extLst>
      <p:ext uri="{BB962C8B-B14F-4D97-AF65-F5344CB8AC3E}">
        <p14:creationId xmlns:p14="http://schemas.microsoft.com/office/powerpoint/2010/main" val="9749703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1053-C6A5-CD1F-0779-F093D758C83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E6D2BDC-5927-B1D1-FE93-135AB853586D}"/>
              </a:ext>
            </a:extLst>
          </p:cNvPr>
          <p:cNvSpPr>
            <a:spLocks noGrp="1"/>
          </p:cNvSpPr>
          <p:nvPr>
            <p:ph type="title"/>
          </p:nvPr>
        </p:nvSpPr>
        <p:spPr>
          <a:xfrm>
            <a:off x="1667723" y="3781167"/>
            <a:ext cx="9893552" cy="1325563"/>
          </a:xfrm>
        </p:spPr>
        <p:txBody>
          <a:bodyPr>
            <a:normAutofit fontScale="90000"/>
          </a:bodyPr>
          <a:lstStyle/>
          <a:p>
            <a:r>
              <a:rPr lang="en-US" dirty="0"/>
              <a:t>Section 8.</a:t>
            </a:r>
            <a:br>
              <a:rPr lang="en-US" dirty="0"/>
            </a:br>
            <a:br>
              <a:rPr lang="en-US" dirty="0"/>
            </a:br>
            <a:r>
              <a:rPr lang="en-US" sz="4400" dirty="0"/>
              <a:t>Obesity and Weight Management for the Prevention and Treatment of Diabetes</a:t>
            </a:r>
            <a:br>
              <a:rPr lang="en-US" dirty="0"/>
            </a:br>
            <a:br>
              <a:rPr lang="en-US" dirty="0"/>
            </a:br>
            <a:endParaRPr lang="en-US" dirty="0"/>
          </a:p>
        </p:txBody>
      </p:sp>
      <p:sp>
        <p:nvSpPr>
          <p:cNvPr id="2" name="TextBox 1">
            <a:extLst>
              <a:ext uri="{FF2B5EF4-FFF2-40B4-BE49-F238E27FC236}">
                <a16:creationId xmlns:a16="http://schemas.microsoft.com/office/drawing/2014/main" id="{32A304F7-880C-1BC2-5278-434560A046BD}"/>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(https://doi.org/10.2337/dc26-S008)</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245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DA2B-5DD6-BC5B-B6D1-0DEBFA1F524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B22518-BB69-0018-57DE-EC34D591C85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821B6DB-595A-62BC-B94C-BBD9D79EF14C}"/>
              </a:ext>
            </a:extLst>
          </p:cNvPr>
          <p:cNvSpPr txBox="1"/>
          <p:nvPr/>
        </p:nvSpPr>
        <p:spPr>
          <a:xfrm>
            <a:off x="5136" y="6647"/>
            <a:ext cx="423705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 Improving Care and Promoting Health in Populations</a:t>
            </a:r>
          </a:p>
        </p:txBody>
      </p:sp>
      <p:pic>
        <p:nvPicPr>
          <p:cNvPr id="9" name="Picture 8">
            <a:extLst>
              <a:ext uri="{FF2B5EF4-FFF2-40B4-BE49-F238E27FC236}">
                <a16:creationId xmlns:a16="http://schemas.microsoft.com/office/drawing/2014/main" id="{A742FF7E-9E95-7D84-FE0C-7461330F6E90}"/>
              </a:ext>
            </a:extLst>
          </p:cNvPr>
          <p:cNvPicPr>
            <a:picLocks noChangeAspect="1"/>
          </p:cNvPicPr>
          <p:nvPr/>
        </p:nvPicPr>
        <p:blipFill>
          <a:blip r:embed="rId2"/>
          <a:stretch>
            <a:fillRect/>
          </a:stretch>
        </p:blipFill>
        <p:spPr>
          <a:xfrm>
            <a:off x="984447" y="880913"/>
            <a:ext cx="10387092" cy="4993794"/>
          </a:xfrm>
          <a:prstGeom prst="rect">
            <a:avLst/>
          </a:prstGeom>
        </p:spPr>
      </p:pic>
      <p:sp>
        <p:nvSpPr>
          <p:cNvPr id="10" name="TextBox 9">
            <a:extLst>
              <a:ext uri="{FF2B5EF4-FFF2-40B4-BE49-F238E27FC236}">
                <a16:creationId xmlns:a16="http://schemas.microsoft.com/office/drawing/2014/main" id="{78EE8AF0-8D5D-B327-1F0F-EEB8516705F6}"/>
              </a:ext>
            </a:extLst>
          </p:cNvPr>
          <p:cNvSpPr txBox="1">
            <a:spLocks noChangeArrowheads="1"/>
          </p:cNvSpPr>
          <p:nvPr/>
        </p:nvSpPr>
        <p:spPr bwMode="auto">
          <a:xfrm>
            <a:off x="0" y="6053697"/>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1.1 (continued)</a:t>
            </a:r>
          </a:p>
          <a:p>
            <a:pPr defTabSz="914400">
              <a:defRPr/>
            </a:pPr>
            <a:r>
              <a:rPr lang="en-US" sz="1200" dirty="0">
                <a:solidFill>
                  <a:srgbClr val="A6192E"/>
                </a:solidFill>
                <a:latin typeface="Helvetica" pitchFamily="34" charset="0"/>
                <a:ea typeface="ヒラギノ角ゴ Pro W3" charset="-128"/>
              </a:rPr>
              <a:t>Improving Care and Promoting Health in Populations: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1):S13-S26</a:t>
            </a:r>
          </a:p>
        </p:txBody>
      </p:sp>
    </p:spTree>
    <p:extLst>
      <p:ext uri="{BB962C8B-B14F-4D97-AF65-F5344CB8AC3E}">
        <p14:creationId xmlns:p14="http://schemas.microsoft.com/office/powerpoint/2010/main" val="13524403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0A43-4F9C-2E16-91BA-5EF03FA2B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1E321-A114-ED72-428E-064138F8CFB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Assessment and Monitoring of the Individual with Overweight or Obesity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B4B9144-24DA-2A01-2FA0-8CDC04B334A2}"/>
              </a:ext>
            </a:extLst>
          </p:cNvPr>
          <p:cNvSpPr>
            <a:spLocks noGrp="1"/>
          </p:cNvSpPr>
          <p:nvPr>
            <p:ph idx="1"/>
          </p:nvPr>
        </p:nvSpPr>
        <p:spPr>
          <a:xfrm>
            <a:off x="838200" y="1557196"/>
            <a:ext cx="10515600" cy="4725909"/>
          </a:xfrm>
        </p:spPr>
        <p:txBody>
          <a:bodyPr>
            <a:normAutofit/>
          </a:bodyPr>
          <a:lstStyle/>
          <a:p>
            <a:pPr marL="0" indent="0" algn="l">
              <a:lnSpc>
                <a:spcPct val="110000"/>
              </a:lnSpc>
              <a:buNone/>
            </a:pPr>
            <a:r>
              <a:rPr lang="en-US" sz="1800" b="1" i="0" u="none" strike="noStrike" baseline="0">
                <a:latin typeface="Arial" panose="020B0604020202020204" pitchFamily="34" charset="0"/>
                <a:cs typeface="Arial" panose="020B0604020202020204" pitchFamily="34" charset="0"/>
              </a:rPr>
              <a:t>8.1 </a:t>
            </a:r>
            <a:r>
              <a:rPr lang="en-US" sz="1800" b="0" i="0" u="none" strike="noStrike" baseline="0">
                <a:latin typeface="Arial" panose="020B0604020202020204" pitchFamily="34" charset="0"/>
                <a:cs typeface="Arial" panose="020B0604020202020204" pitchFamily="34" charset="0"/>
              </a:rPr>
              <a:t>Use person-centered, nonjudgmental language that fosters collaboration between individuals and health care professionals, including person-first language (e.g., “person with obesity” rather than “obese person” and “person with diabetes” rather than “diabetic person”). </a:t>
            </a:r>
            <a:r>
              <a:rPr lang="en-US" sz="1800" b="0" i="0" u="none" strike="noStrike" baseline="0">
                <a:solidFill>
                  <a:srgbClr val="000000"/>
                </a:solidFill>
                <a:latin typeface="Arial" panose="020B0604020202020204" pitchFamily="34" charset="0"/>
                <a:cs typeface="Arial" panose="020B0604020202020204" pitchFamily="34" charset="0"/>
              </a:rPr>
              <a:t> </a:t>
            </a:r>
            <a:r>
              <a:rPr lang="en-US" sz="1800" b="1" i="0" u="none" strike="noStrike" baseline="0">
                <a:solidFill>
                  <a:srgbClr val="C00000"/>
                </a:solidFill>
                <a:latin typeface="Arial" panose="020B0604020202020204" pitchFamily="34" charset="0"/>
                <a:cs typeface="Arial" panose="020B0604020202020204" pitchFamily="34" charset="0"/>
              </a:rPr>
              <a:t>E</a:t>
            </a:r>
          </a:p>
          <a:p>
            <a:pPr marL="0" indent="0" algn="l">
              <a:lnSpc>
                <a:spcPct val="110000"/>
              </a:lnSpc>
              <a:buNone/>
            </a:pPr>
            <a:r>
              <a:rPr lang="en-US" sz="1800" b="1" i="0" u="none" strike="noStrike" baseline="0">
                <a:solidFill>
                  <a:srgbClr val="000000"/>
                </a:solidFill>
                <a:latin typeface="Arial" panose="020B0604020202020204" pitchFamily="34" charset="0"/>
                <a:cs typeface="Arial" panose="020B0604020202020204" pitchFamily="34" charset="0"/>
              </a:rPr>
              <a:t>8.2a </a:t>
            </a:r>
            <a:r>
              <a:rPr lang="en-US" sz="1800" b="0" i="0" u="none" strike="noStrike" baseline="0">
                <a:solidFill>
                  <a:srgbClr val="000000"/>
                </a:solidFill>
                <a:latin typeface="Arial" panose="020B0604020202020204" pitchFamily="34" charset="0"/>
                <a:cs typeface="Arial" panose="020B0604020202020204" pitchFamily="34" charset="0"/>
              </a:rPr>
              <a:t>Screen for overweight and obesity using BMI annually. To confirm excess adiposity, additional assessments of body fat using anthropometric assessments (e.g., waist-to-hip ratio) or direct measurements (e.g., dual-energy X-ray absorptiometry, bioelectrical impedance analysis) could be considered where available/feasible. </a:t>
            </a:r>
            <a:r>
              <a:rPr lang="en-US" sz="1800" b="1" i="0" u="none" strike="noStrike" baseline="0">
                <a:solidFill>
                  <a:srgbClr val="C00000"/>
                </a:solidFill>
                <a:latin typeface="Arial" panose="020B0604020202020204" pitchFamily="34" charset="0"/>
                <a:cs typeface="Arial" panose="020B0604020202020204" pitchFamily="34" charset="0"/>
              </a:rPr>
              <a:t>E</a:t>
            </a:r>
          </a:p>
          <a:p>
            <a:pPr marL="0" indent="0" algn="l">
              <a:lnSpc>
                <a:spcPct val="110000"/>
              </a:lnSpc>
              <a:buNone/>
            </a:pPr>
            <a:r>
              <a:rPr lang="en-US" sz="1800" b="1" i="0" u="none" strike="noStrike" baseline="0">
                <a:solidFill>
                  <a:srgbClr val="000000"/>
                </a:solidFill>
                <a:latin typeface="Arial" panose="020B0604020202020204" pitchFamily="34" charset="0"/>
                <a:cs typeface="Arial" panose="020B0604020202020204" pitchFamily="34" charset="0"/>
              </a:rPr>
              <a:t>8.2b</a:t>
            </a:r>
            <a:r>
              <a:rPr lang="en-US" sz="1800" b="0" i="0" u="none" strike="noStrike" baseline="0">
                <a:solidFill>
                  <a:srgbClr val="000000"/>
                </a:solidFill>
                <a:latin typeface="Arial" panose="020B0604020202020204" pitchFamily="34" charset="0"/>
                <a:cs typeface="Arial" panose="020B0604020202020204" pitchFamily="34" charset="0"/>
              </a:rPr>
              <a:t> Monitor obesity-related anthropometric measurements at least annually to inform treatment considerations. During active weight management treatment, increase monitoring to at least every 3 months. </a:t>
            </a:r>
            <a:r>
              <a:rPr lang="en-US" sz="1800" b="1" i="0" u="none" strike="noStrike" baseline="0">
                <a:solidFill>
                  <a:srgbClr val="C00000"/>
                </a:solidFill>
                <a:latin typeface="Arial" panose="020B0604020202020204" pitchFamily="34" charset="0"/>
                <a:cs typeface="Arial" panose="020B0604020202020204" pitchFamily="34" charset="0"/>
              </a:rPr>
              <a:t>E</a:t>
            </a:r>
          </a:p>
          <a:p>
            <a:pPr marL="0" indent="0" algn="l">
              <a:lnSpc>
                <a:spcPct val="110000"/>
              </a:lnSpc>
              <a:buNone/>
            </a:pPr>
            <a:r>
              <a:rPr lang="en-US" sz="1800" b="1" i="0" u="none" strike="noStrike" baseline="0">
                <a:solidFill>
                  <a:srgbClr val="000000"/>
                </a:solidFill>
                <a:latin typeface="Arial" panose="020B0604020202020204" pitchFamily="34" charset="0"/>
                <a:cs typeface="Arial" panose="020B0604020202020204" pitchFamily="34" charset="0"/>
              </a:rPr>
              <a:t>8.3</a:t>
            </a:r>
            <a:r>
              <a:rPr lang="en-US" sz="1800" b="0" i="0" u="none" strike="noStrike" baseline="0">
                <a:solidFill>
                  <a:srgbClr val="000000"/>
                </a:solidFill>
                <a:latin typeface="Arial" panose="020B0604020202020204" pitchFamily="34" charset="0"/>
                <a:cs typeface="Arial" panose="020B0604020202020204" pitchFamily="34" charset="0"/>
              </a:rPr>
              <a:t> Accommodations should be made to provide privacy during anthropometric measurements. </a:t>
            </a:r>
            <a:r>
              <a:rPr lang="en-US" sz="1800" b="1" i="0" u="none" strike="noStrike" baseline="0">
                <a:solidFill>
                  <a:srgbClr val="C00000"/>
                </a:solidFill>
                <a:latin typeface="Arial" panose="020B0604020202020204" pitchFamily="34" charset="0"/>
                <a:cs typeface="Arial" panose="020B0604020202020204" pitchFamily="34" charset="0"/>
              </a:rPr>
              <a:t>E</a:t>
            </a:r>
          </a:p>
        </p:txBody>
      </p:sp>
      <p:sp>
        <p:nvSpPr>
          <p:cNvPr id="4" name="Slide Number Placeholder 3">
            <a:extLst>
              <a:ext uri="{FF2B5EF4-FFF2-40B4-BE49-F238E27FC236}">
                <a16:creationId xmlns:a16="http://schemas.microsoft.com/office/drawing/2014/main" id="{F724A669-848D-E523-60DC-9C34F419883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4F8B949-BB06-2D1C-23EA-56534FD18C8C}"/>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927583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B8304-5929-5523-D7EF-39022253A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373C8C-47EB-CB45-57C8-552BB5A5F23B}"/>
              </a:ext>
            </a:extLst>
          </p:cNvPr>
          <p:cNvSpPr>
            <a:spLocks noGrp="1"/>
          </p:cNvSpPr>
          <p:nvPr>
            <p:ph type="title"/>
          </p:nvPr>
        </p:nvSpPr>
        <p:spPr/>
        <p:txBody>
          <a:bodyPr>
            <a:normAutofit fontScale="90000"/>
          </a:bodyPr>
          <a:lstStyle/>
          <a:p>
            <a:pPr algn="l"/>
            <a:r>
              <a:rPr lang="en-US" sz="4000" i="0" u="none" strike="noStrike" baseline="0">
                <a:latin typeface="Arial" panose="020B0604020202020204" pitchFamily="34" charset="0"/>
                <a:cs typeface="Arial" panose="020B0604020202020204" pitchFamily="34" charset="0"/>
              </a:rPr>
              <a:t>Assessment and Monitoring of the Individual with Overweight or Obesity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4233FEE-633F-7560-669F-05BC328D2A45}"/>
              </a:ext>
            </a:extLst>
          </p:cNvPr>
          <p:cNvSpPr>
            <a:spLocks noGrp="1"/>
          </p:cNvSpPr>
          <p:nvPr>
            <p:ph idx="1"/>
          </p:nvPr>
        </p:nvSpPr>
        <p:spPr>
          <a:xfrm>
            <a:off x="838200" y="1557196"/>
            <a:ext cx="10515600" cy="4725909"/>
          </a:xfrm>
        </p:spPr>
        <p:txBody>
          <a:bodyPr>
            <a:normAutofit/>
          </a:bodyPr>
          <a:lstStyle/>
          <a:p>
            <a:pPr marL="0" indent="0" algn="l">
              <a:lnSpc>
                <a:spcPct val="110000"/>
              </a:lnSpc>
              <a:buNone/>
            </a:pPr>
            <a:r>
              <a:rPr lang="en-US" sz="2000" b="1" i="0" u="none" strike="noStrike" baseline="0">
                <a:solidFill>
                  <a:srgbClr val="000000"/>
                </a:solidFill>
                <a:latin typeface="Arial" panose="020B0604020202020204" pitchFamily="34" charset="0"/>
                <a:cs typeface="Arial" panose="020B0604020202020204" pitchFamily="34" charset="0"/>
              </a:rPr>
              <a:t>8.4</a:t>
            </a:r>
            <a:r>
              <a:rPr lang="en-US" sz="2000" b="0" i="0" u="none" strike="noStrike" baseline="0">
                <a:solidFill>
                  <a:srgbClr val="000000"/>
                </a:solidFill>
                <a:latin typeface="Arial" panose="020B0604020202020204" pitchFamily="34" charset="0"/>
                <a:cs typeface="Arial" panose="020B0604020202020204" pitchFamily="34" charset="0"/>
              </a:rPr>
              <a:t> In people with type 2 diabetes and overweight or obesity, weight management should represent a primary goal of treatment along with glycemic management.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nSpc>
                <a:spcPct val="110000"/>
              </a:lnSpc>
              <a:buNone/>
            </a:pPr>
            <a:r>
              <a:rPr lang="en-US" sz="2000" b="1" i="0" u="none" strike="noStrike" baseline="0">
                <a:solidFill>
                  <a:srgbClr val="000000"/>
                </a:solidFill>
                <a:latin typeface="Arial" panose="020B0604020202020204" pitchFamily="34" charset="0"/>
                <a:cs typeface="Arial" panose="020B0604020202020204" pitchFamily="34" charset="0"/>
              </a:rPr>
              <a:t>8.5</a:t>
            </a:r>
            <a:r>
              <a:rPr lang="en-US" sz="2000" b="0" i="0" u="none" strike="noStrike" baseline="0">
                <a:solidFill>
                  <a:srgbClr val="000000"/>
                </a:solidFill>
                <a:latin typeface="Arial" panose="020B0604020202020204" pitchFamily="34" charset="0"/>
                <a:cs typeface="Arial" panose="020B0604020202020204" pitchFamily="34" charset="0"/>
              </a:rPr>
              <a:t> Provide weight management treatment, aiming for any magnitude of weight loss. Weight loss of 5–7% of baseline weight improves glycemia and other intermediate cardiovascular risk factors.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88161F"/>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Sustained loss of &gt;10% of body weight usually confers greater benefits, including disease-modifying effects and possible remission of type 2 diabetes</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 </a:t>
            </a:r>
            <a:r>
              <a:rPr lang="en-US" sz="2000">
                <a:solidFill>
                  <a:srgbClr val="000000"/>
                </a:solidFill>
                <a:latin typeface="Arial" panose="020B0604020202020204" pitchFamily="34" charset="0"/>
                <a:cs typeface="Arial" panose="020B0604020202020204" pitchFamily="34" charset="0"/>
              </a:rPr>
              <a:t>and may improve long-term cardiovascular outcomes and mortality.</a:t>
            </a:r>
            <a:r>
              <a:rPr lang="en-US" sz="2000" b="1">
                <a:solidFill>
                  <a:srgbClr val="C00000"/>
                </a:solidFill>
                <a:latin typeface="Arial" panose="020B0604020202020204" pitchFamily="34" charset="0"/>
                <a:cs typeface="Arial" panose="020B0604020202020204" pitchFamily="34" charset="0"/>
              </a:rPr>
              <a:t> B </a:t>
            </a:r>
            <a:endParaRPr lang="en-US" sz="2000" b="1" i="0" u="none" strike="noStrike" baseline="0">
              <a:solidFill>
                <a:srgbClr val="C00000"/>
              </a:solidFill>
              <a:latin typeface="Arial" panose="020B0604020202020204" pitchFamily="34" charset="0"/>
              <a:cs typeface="Arial" panose="020B0604020202020204" pitchFamily="34" charset="0"/>
            </a:endParaRPr>
          </a:p>
          <a:p>
            <a:pPr marL="0" indent="0" algn="l">
              <a:lnSpc>
                <a:spcPct val="110000"/>
              </a:lnSpc>
              <a:buNone/>
            </a:pPr>
            <a:r>
              <a:rPr lang="en-US" sz="2000" b="1" i="0" u="none" strike="noStrike" baseline="0">
                <a:solidFill>
                  <a:srgbClr val="000000"/>
                </a:solidFill>
                <a:latin typeface="Arial" panose="020B0604020202020204" pitchFamily="34" charset="0"/>
                <a:cs typeface="Arial" panose="020B0604020202020204" pitchFamily="34" charset="0"/>
              </a:rPr>
              <a:t>8.6</a:t>
            </a:r>
            <a:r>
              <a:rPr lang="en-US" sz="2000" b="0" i="0" u="none" strike="noStrike" baseline="0">
                <a:solidFill>
                  <a:srgbClr val="000000"/>
                </a:solidFill>
                <a:latin typeface="Arial" panose="020B0604020202020204" pitchFamily="34" charset="0"/>
                <a:cs typeface="Arial" panose="020B0604020202020204" pitchFamily="34" charset="0"/>
              </a:rPr>
              <a:t> Individualize initial treatment approaches for obesity (i.e., lifestyle and nutritional therapy, pharmacologic therapy, or metabolic surgery)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88161F"/>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based on the person’s medical history, life circumstances, and preferences. </a:t>
            </a:r>
            <a:r>
              <a:rPr lang="en-US" sz="2000" b="1" i="0" u="none" strike="noStrike" baseline="0">
                <a:solidFill>
                  <a:srgbClr val="C00000"/>
                </a:solidFill>
                <a:latin typeface="Arial" panose="020B0604020202020204" pitchFamily="34" charset="0"/>
                <a:cs typeface="Arial" panose="020B0604020202020204" pitchFamily="34" charset="0"/>
              </a:rPr>
              <a:t>C</a:t>
            </a:r>
            <a:r>
              <a:rPr lang="en-US" sz="2000" b="0" i="0" u="none" strike="noStrike" baseline="0">
                <a:solidFill>
                  <a:srgbClr val="88161F"/>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Consider combining treatment approaches if appropriate.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DA543DE-FBEF-D619-467F-99CCD54AE81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151</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9BE878C1-E416-1678-0F70-C612E05E61BD}"/>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11840036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CF87B-9A78-33E0-4EB8-635491E7C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E8E65-E77A-228E-9555-D3D3C20B68E0}"/>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Nutrition, Physical Activity, and Behavioral Therapy Interventions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862FDAE-2F11-6C33-B8A4-DF4937CDDCB7}"/>
              </a:ext>
            </a:extLst>
          </p:cNvPr>
          <p:cNvSpPr>
            <a:spLocks noGrp="1"/>
          </p:cNvSpPr>
          <p:nvPr>
            <p:ph idx="1"/>
          </p:nvPr>
        </p:nvSpPr>
        <p:spPr>
          <a:xfrm>
            <a:off x="838200" y="1557197"/>
            <a:ext cx="10515600" cy="4813668"/>
          </a:xfrm>
        </p:spPr>
        <p:txBody>
          <a:bodyPr>
            <a:normAutofit/>
          </a:bodyPr>
          <a:lstStyle/>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8.7 </a:t>
            </a:r>
            <a:r>
              <a:rPr lang="en-US" sz="2000" b="0" i="0" u="none" strike="noStrike" baseline="0" dirty="0">
                <a:solidFill>
                  <a:srgbClr val="000000"/>
                </a:solidFill>
                <a:latin typeface="Arial" panose="020B0604020202020204" pitchFamily="34" charset="0"/>
                <a:cs typeface="Arial" panose="020B0604020202020204" pitchFamily="34" charset="0"/>
              </a:rPr>
              <a:t>Nutrition, physical activity, and behavioral therapy are recommended for people with type 2 diabetes and overweight or obesity to achieve both weight and health outcome goals. </a:t>
            </a:r>
            <a:r>
              <a:rPr lang="en-US" sz="2000" b="1" i="0" u="none" strike="noStrike" baseline="0" dirty="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8.8a</a:t>
            </a:r>
            <a:r>
              <a:rPr lang="en-US" sz="2000" b="0" i="0" u="none" strike="noStrike" baseline="0" dirty="0">
                <a:solidFill>
                  <a:srgbClr val="000000"/>
                </a:solidFill>
                <a:latin typeface="Arial" panose="020B0604020202020204" pitchFamily="34" charset="0"/>
                <a:cs typeface="Arial" panose="020B0604020202020204" pitchFamily="34" charset="0"/>
              </a:rPr>
              <a:t> Interventions including high frequency of counseling (≥16 sessions in 6 months) with focus on nutrition changes, physical activity, and behavioral strategies to achieve a 500–750 kcal/day energy deficit (irrespective of macronutrient composition) should be recommended for weight loss when available. </a:t>
            </a:r>
            <a:r>
              <a:rPr lang="en-US" sz="2000" b="1" i="0" u="none" strike="noStrike" baseline="0" dirty="0">
                <a:solidFill>
                  <a:srgbClr val="C00000"/>
                </a:solidFill>
                <a:latin typeface="Arial" panose="020B0604020202020204" pitchFamily="34" charset="0"/>
                <a:cs typeface="Arial" panose="020B0604020202020204" pitchFamily="34" charset="0"/>
              </a:rPr>
              <a:t>A</a:t>
            </a:r>
            <a:r>
              <a:rPr lang="en-US" sz="2000" b="0" i="0" u="none" strike="noStrike" baseline="0" dirty="0">
                <a:solidFill>
                  <a:srgbClr val="C00000"/>
                </a:solidFill>
                <a:latin typeface="Arial" panose="020B0604020202020204" pitchFamily="34" charset="0"/>
                <a:cs typeface="Arial" panose="020B0604020202020204" pitchFamily="34" charset="0"/>
              </a:rPr>
              <a:t> </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8.8b </a:t>
            </a:r>
            <a:r>
              <a:rPr lang="en-US" sz="2000" i="0" u="none" strike="noStrike" baseline="0" dirty="0">
                <a:solidFill>
                  <a:srgbClr val="000000"/>
                </a:solidFill>
                <a:latin typeface="Arial" panose="020B0604020202020204" pitchFamily="34" charset="0"/>
                <a:cs typeface="Arial" panose="020B0604020202020204" pitchFamily="34" charset="0"/>
              </a:rPr>
              <a:t>If access to such interventions is limited, consider alternative structured programs delivering nutrition changes, physical activity, and behavioral counseling (e.g., remote, telehealth, mobile app). </a:t>
            </a:r>
            <a:r>
              <a:rPr lang="en-US" sz="2000" b="1" i="0" u="none" strike="noStrike" baseline="0" dirty="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8.9</a:t>
            </a:r>
            <a:r>
              <a:rPr lang="en-US" sz="2000" b="0" i="0" u="none" strike="noStrike" baseline="0" dirty="0">
                <a:solidFill>
                  <a:srgbClr val="000000"/>
                </a:solidFill>
                <a:latin typeface="Arial" panose="020B0604020202020204" pitchFamily="34" charset="0"/>
                <a:cs typeface="Arial" panose="020B0604020202020204" pitchFamily="34" charset="0"/>
              </a:rPr>
              <a:t> Nutrition recommendations should be individualized to the person’s preferences and nutritional needs. Use nutritional plans that create an energy deficit, while still following general nutritional guidance, to achieve weight loss. </a:t>
            </a:r>
            <a:r>
              <a:rPr lang="en-US" sz="2000" b="1" i="0" u="none" strike="noStrike" baseline="0" dirty="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E21730AE-0DB0-FD80-75F7-4CA7F552CF8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152</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E19C1160-256F-38D4-B6CB-055C6F1E943B}"/>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234565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20074-6AF2-0E71-6A7D-69B28B0EA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8D0B3-4C98-E285-62D4-05FE0AF16563}"/>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Nutrition, Physical Activity, and Behavioral Therapy Interventions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C86EB28-019D-0AC1-550F-98E63235DFA2}"/>
              </a:ext>
            </a:extLst>
          </p:cNvPr>
          <p:cNvSpPr>
            <a:spLocks noGrp="1"/>
          </p:cNvSpPr>
          <p:nvPr>
            <p:ph idx="1"/>
          </p:nvPr>
        </p:nvSpPr>
        <p:spPr>
          <a:xfrm>
            <a:off x="838200" y="1679207"/>
            <a:ext cx="10515600" cy="4813668"/>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8.10 </a:t>
            </a:r>
            <a:r>
              <a:rPr lang="en-US" sz="2000" i="0" u="none" strike="noStrike" baseline="0">
                <a:solidFill>
                  <a:srgbClr val="000000"/>
                </a:solidFill>
                <a:latin typeface="Arial" panose="020B0604020202020204" pitchFamily="34" charset="0"/>
                <a:cs typeface="Arial" panose="020B0604020202020204" pitchFamily="34" charset="0"/>
              </a:rPr>
              <a:t>When developing a plan of care, consider systemic, structural, cultural, and socioeconomic factors that may impact nutrition patterns and food choices, such as food insecurity and hunger, access to healthful food options, and other social determinants of health.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8.11</a:t>
            </a:r>
            <a:r>
              <a:rPr lang="en-US" sz="2000" b="0" i="0" u="none" strike="noStrike" baseline="0">
                <a:solidFill>
                  <a:srgbClr val="000000"/>
                </a:solidFill>
                <a:latin typeface="Arial" panose="020B0604020202020204" pitchFamily="34" charset="0"/>
                <a:cs typeface="Arial" panose="020B0604020202020204" pitchFamily="34" charset="0"/>
              </a:rPr>
              <a:t> For those who achieve weight loss goals, continue to monitor progress, provide ongoing support, and recommend continuing interventions to maintain weight goals long term. </a:t>
            </a:r>
            <a:r>
              <a:rPr lang="en-US" sz="2000" b="1" i="0" u="none" strike="noStrike" baseline="0">
                <a:solidFill>
                  <a:srgbClr val="C00000"/>
                </a:solidFill>
                <a:latin typeface="Arial" panose="020B0604020202020204" pitchFamily="34" charset="0"/>
                <a:cs typeface="Arial" panose="020B0604020202020204" pitchFamily="34" charset="0"/>
              </a:rPr>
              <a:t>E</a:t>
            </a:r>
            <a:r>
              <a:rPr lang="en-US" sz="2000" b="0" i="0" u="none" strike="noStrike" baseline="0">
                <a:solidFill>
                  <a:srgbClr val="000000"/>
                </a:solidFill>
                <a:latin typeface="Arial" panose="020B0604020202020204" pitchFamily="34" charset="0"/>
                <a:cs typeface="Arial" panose="020B0604020202020204" pitchFamily="34" charset="0"/>
              </a:rPr>
              <a:t> Effective long-term (≥1 year) weight maintenance programs provide monthly contact and support, include frequent self-monitoring of body weight (weekly or more frequently) and other self-monitoring strategies (e.g., food diaries or wearables), and encourage regular physical activity (200–300min/week). </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8.12 </a:t>
            </a:r>
            <a:r>
              <a:rPr lang="en-US" sz="2000" i="0" u="none" strike="noStrike" baseline="0">
                <a:solidFill>
                  <a:srgbClr val="000000"/>
                </a:solidFill>
                <a:latin typeface="Arial" panose="020B0604020202020204" pitchFamily="34" charset="0"/>
                <a:cs typeface="Arial" panose="020B0604020202020204" pitchFamily="34" charset="0"/>
              </a:rPr>
              <a:t>Short-term nutrition intervention using structured, very-low-calorie-meals (800–1,000 kcal/day) should be prescribed only to carefully selected individuals by trained practitioners in medical settings with close monitoring. Long-term, comprehensive weight maintenance strategies and counseling should be integrated to maintain weight loss.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0A3FD82C-FC4A-8EC6-4012-284A8C3EF74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153</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F4DD40E4-81A6-54D4-70BE-1F9BABFBF1D7}"/>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15308076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615A-4F70-026E-2293-43C601C5E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0825B-86AB-8867-3075-18C971037735}"/>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Nutrition, Physical Activity, and Behavioral Therapy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1267392-E3AB-09DD-3ECE-1EFEA0490001}"/>
              </a:ext>
            </a:extLst>
          </p:cNvPr>
          <p:cNvSpPr>
            <a:spLocks noGrp="1"/>
          </p:cNvSpPr>
          <p:nvPr>
            <p:ph idx="1"/>
          </p:nvPr>
        </p:nvSpPr>
        <p:spPr>
          <a:xfrm>
            <a:off x="838200" y="1679207"/>
            <a:ext cx="10515600" cy="4813668"/>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8.13 </a:t>
            </a:r>
            <a:r>
              <a:rPr lang="en-US" sz="2000" i="0" u="none" strike="noStrike" baseline="0">
                <a:solidFill>
                  <a:srgbClr val="000000"/>
                </a:solidFill>
                <a:latin typeface="Arial" panose="020B0604020202020204" pitchFamily="34" charset="0"/>
                <a:cs typeface="Arial" panose="020B0604020202020204" pitchFamily="34" charset="0"/>
              </a:rPr>
              <a:t>Nutritional supplements are not recommended, as they have not been shown to be effective for weight loss</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a:effectLst/>
                <a:latin typeface="Arial" panose="020B0604020202020204" pitchFamily="34" charset="0"/>
                <a:ea typeface="Calibri" panose="020F0502020204030204" pitchFamily="34" charset="0"/>
                <a:cs typeface="Arial" panose="020B0604020202020204" pitchFamily="34" charset="0"/>
              </a:rPr>
              <a:t>8.14 </a:t>
            </a:r>
            <a:r>
              <a:rPr lang="en-US" sz="2000">
                <a:effectLst/>
                <a:latin typeface="Arial" panose="020B0604020202020204" pitchFamily="34" charset="0"/>
                <a:ea typeface="Calibri" panose="020F0502020204030204" pitchFamily="34" charset="0"/>
                <a:cs typeface="Arial" panose="020B0604020202020204" pitchFamily="34" charset="0"/>
              </a:rPr>
              <a:t>Counsel and regularly monitor individuals pursuing intentional weight loss to ensure adequate nutritional intake, with particular attention to preventing protein insufficiency and micronutrient deficiencies.</a:t>
            </a:r>
            <a:r>
              <a:rPr lang="en-US" sz="2000" b="1">
                <a:effectLst/>
                <a:latin typeface="Arial" panose="020B0604020202020204" pitchFamily="34" charset="0"/>
                <a:ea typeface="Calibri" panose="020F0502020204030204" pitchFamily="34" charset="0"/>
                <a:cs typeface="Arial" panose="020B0604020202020204" pitchFamily="34" charset="0"/>
              </a:rPr>
              <a:t> </a:t>
            </a:r>
            <a:r>
              <a:rPr lang="en-US" sz="2000" b="1">
                <a:solidFill>
                  <a:srgbClr val="C00000"/>
                </a:solidFill>
                <a:latin typeface="Arial" panose="020B0604020202020204" pitchFamily="34" charset="0"/>
                <a:cs typeface="Arial" panose="020B0604020202020204" pitchFamily="34" charset="0"/>
              </a:rPr>
              <a:t>E</a:t>
            </a:r>
          </a:p>
          <a:p>
            <a:pPr marL="0" indent="0" algn="l">
              <a:buNone/>
            </a:pPr>
            <a:endParaRPr lang="en-US" sz="2000" b="1">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FFBB6E-9881-4A3B-A863-FA2383CCAD3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154</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78FAEA38-CD5F-0EF7-D043-FA9A2235B2DC}"/>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10402672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D6C6A-2DAD-FB2E-10B5-8F1EB509F2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41DD1-5E5B-EB21-323C-7C238350C49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Pharmacotherapy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D065789-92D3-2AEF-F247-F1CB8566DFC3}"/>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8.15</a:t>
            </a:r>
            <a:r>
              <a:rPr lang="en-US" sz="2000" b="1">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Whenever clinically appropriate, engage other care team members to minimize use of weight-promoting medications for treatment of other conditions among adults with diabetes and obesity.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8.16</a:t>
            </a:r>
            <a:r>
              <a:rPr lang="en-US" sz="2000" b="0" i="0" u="none" strike="noStrike" baseline="0">
                <a:solidFill>
                  <a:srgbClr val="000000"/>
                </a:solidFill>
                <a:latin typeface="Arial" panose="020B0604020202020204" pitchFamily="34" charset="0"/>
                <a:cs typeface="Arial" panose="020B0604020202020204" pitchFamily="34" charset="0"/>
              </a:rPr>
              <a:t> When choosing glucose-lowering medications for people with type 2 diabetes and overweight or obesity, prioritize medications with beneficial effect on weight.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a:latin typeface="Arial" panose="020B0604020202020204" pitchFamily="34" charset="0"/>
                <a:cs typeface="Arial" panose="020B0604020202020204" pitchFamily="34" charset="0"/>
              </a:rPr>
              <a:t>8.17 </a:t>
            </a:r>
            <a:r>
              <a:rPr lang="en-US" sz="2000">
                <a:latin typeface="Arial" panose="020B0604020202020204" pitchFamily="34" charset="0"/>
                <a:cs typeface="Arial" panose="020B0604020202020204" pitchFamily="34" charset="0"/>
              </a:rPr>
              <a:t>Obesity pharmacotherapy should be considered for people with diabetes and overweight or obesity along with lifestyle changes. Potential benefits and risks must be considered.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a:latin typeface="Arial" panose="020B0604020202020204" pitchFamily="34" charset="0"/>
                <a:cs typeface="Arial" panose="020B0604020202020204" pitchFamily="34" charset="0"/>
              </a:rPr>
              <a:t>8.18 </a:t>
            </a:r>
            <a:r>
              <a:rPr lang="en-US" sz="2000">
                <a:latin typeface="Arial" panose="020B0604020202020204" pitchFamily="34" charset="0"/>
                <a:cs typeface="Arial" panose="020B0604020202020204" pitchFamily="34" charset="0"/>
              </a:rPr>
              <a:t>In people with diabetes and overweight or obesity, the preferred pharmacotherapy should be a glucagonlike peptide 1 receptor agonist or dual glucose-dependent insulinotropic polypeptide and glucagon-like peptide 1 receptor agonist with greater weight loss efficacy (i.e., semaglutide or tirzepatide), especially considering their added weight-independent benefits. </a:t>
            </a:r>
            <a:r>
              <a:rPr lang="en-US" sz="2000" b="1">
                <a:solidFill>
                  <a:srgbClr val="C00000"/>
                </a:solidFill>
                <a:latin typeface="Arial" panose="020B0604020202020204" pitchFamily="34" charset="0"/>
                <a:cs typeface="Arial" panose="020B0604020202020204" pitchFamily="34" charset="0"/>
              </a:rPr>
              <a:t>A</a:t>
            </a:r>
          </a:p>
          <a:p>
            <a:pPr marL="0" indent="0" algn="l">
              <a:buNone/>
            </a:pPr>
            <a:endParaRPr lang="en-US" sz="2000" b="1" i="0" u="none" strike="noStrike" baseline="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873A37C-8DCB-C3EF-A39F-28B6ED016FE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155</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5383DFA1-B6E4-9F2C-2709-E1C1587169F9}"/>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37415365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BD560-5D64-D3C2-CD28-E93F6E552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C468E-F32D-658E-A6A6-F6526EE69858}"/>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Pharmacotherapy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74F91BE-17C9-616D-8278-C9322C4334F5}"/>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8.19</a:t>
            </a:r>
            <a:r>
              <a:rPr lang="en-US" sz="2000" dirty="0">
                <a:solidFill>
                  <a:srgbClr val="000000"/>
                </a:solidFill>
                <a:latin typeface="Arial" panose="020B0604020202020204" pitchFamily="34" charset="0"/>
                <a:cs typeface="Arial" panose="020B0604020202020204" pitchFamily="34" charset="0"/>
              </a:rPr>
              <a:t> </a:t>
            </a:r>
            <a:r>
              <a:rPr lang="en-US" sz="2000" b="0" i="0" u="none" strike="noStrike" baseline="0" dirty="0">
                <a:solidFill>
                  <a:srgbClr val="000000"/>
                </a:solidFill>
                <a:latin typeface="Arial" panose="020B0604020202020204" pitchFamily="34" charset="0"/>
                <a:cs typeface="Arial" panose="020B0604020202020204" pitchFamily="34" charset="0"/>
              </a:rPr>
              <a:t>Obesity pharmacotherapy indicated for chronic therapy should be continued beyond reaching weight loss goals to maintain the health benefits, as discontinuation often results in recurrence of weight gain and worsening or reemergence of cardiometabolic risk factors. </a:t>
            </a:r>
            <a:r>
              <a:rPr lang="en-US" sz="2000" b="1" i="0" u="none" strike="noStrike" baseline="0" dirty="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8.20</a:t>
            </a:r>
            <a:r>
              <a:rPr lang="en-US" sz="2000" b="0" i="0" u="none" strike="noStrike" baseline="0" dirty="0">
                <a:solidFill>
                  <a:srgbClr val="000000"/>
                </a:solidFill>
                <a:latin typeface="Arial" panose="020B0604020202020204" pitchFamily="34" charset="0"/>
                <a:cs typeface="Arial" panose="020B0604020202020204" pitchFamily="34" charset="0"/>
              </a:rPr>
              <a:t> Individualize the dose and the dose titration approach of obesity pharmacotherapy to balance effectiveness, health benefits, and tolerability; the optimal treatment dose may not be the maximum approved dose. </a:t>
            </a:r>
            <a:r>
              <a:rPr lang="en-US" sz="2000" b="1" i="0" u="none" strike="noStrike" baseline="0" dirty="0">
                <a:solidFill>
                  <a:srgbClr val="C00000"/>
                </a:solidFill>
                <a:latin typeface="Arial" panose="020B0604020202020204" pitchFamily="34" charset="0"/>
                <a:cs typeface="Arial" panose="020B0604020202020204" pitchFamily="34" charset="0"/>
              </a:rPr>
              <a:t>B</a:t>
            </a:r>
          </a:p>
          <a:p>
            <a:pPr marL="0" indent="0">
              <a:buNone/>
            </a:pPr>
            <a:r>
              <a:rPr lang="en-US" sz="2000" b="1" dirty="0">
                <a:solidFill>
                  <a:srgbClr val="000000"/>
                </a:solidFill>
                <a:latin typeface="Arial" panose="020B0604020202020204" pitchFamily="34" charset="0"/>
                <a:cs typeface="Arial" panose="020B0604020202020204" pitchFamily="34" charset="0"/>
              </a:rPr>
              <a:t>8.21</a:t>
            </a:r>
            <a:r>
              <a:rPr lang="en-US" sz="2000" dirty="0">
                <a:solidFill>
                  <a:srgbClr val="000000"/>
                </a:solidFill>
                <a:latin typeface="Arial" panose="020B0604020202020204" pitchFamily="34" charset="0"/>
                <a:cs typeface="Arial" panose="020B0604020202020204" pitchFamily="34" charset="0"/>
              </a:rPr>
              <a:t> In people with diabetes not reaching weight treatment goals, modify or intensify treatment with additional approaches, including structured lifestyle management programs, metabolic surgery, </a:t>
            </a:r>
            <a:r>
              <a:rPr lang="en-US" sz="2000" b="1" dirty="0">
                <a:solidFill>
                  <a:srgbClr val="C00000"/>
                </a:solidFill>
                <a:latin typeface="Arial" panose="020B0604020202020204" pitchFamily="34" charset="0"/>
                <a:cs typeface="Arial" panose="020B0604020202020204" pitchFamily="34" charset="0"/>
              </a:rPr>
              <a:t>A </a:t>
            </a:r>
            <a:r>
              <a:rPr lang="en-US" sz="2000" dirty="0">
                <a:solidFill>
                  <a:srgbClr val="000000"/>
                </a:solidFill>
                <a:latin typeface="Arial" panose="020B0604020202020204" pitchFamily="34" charset="0"/>
                <a:cs typeface="Arial" panose="020B0604020202020204" pitchFamily="34" charset="0"/>
              </a:rPr>
              <a:t>and additional or alternative pharmacologic agents. </a:t>
            </a:r>
            <a:r>
              <a:rPr lang="en-US" sz="2000" b="1" dirty="0">
                <a:solidFill>
                  <a:srgbClr val="C00000"/>
                </a:solidFill>
                <a:latin typeface="Arial" panose="020B0604020202020204" pitchFamily="34" charset="0"/>
                <a:cs typeface="Arial" panose="020B0604020202020204" pitchFamily="34" charset="0"/>
              </a:rPr>
              <a:t>B</a:t>
            </a:r>
            <a:endParaRPr lang="en-US"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8D44FD0-2788-698A-9089-E3CB7D98953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156</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1FF17B79-A152-BB10-8169-B9CBE21FE0E8}"/>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14483636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A2227-C05F-429C-DC41-B7FCBD19F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6ED8F-FFB5-7140-EF97-9A24FA31D28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Metabolic Surgery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D4306B6-19FC-D8E3-B028-1B0816F0047E}"/>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8.22</a:t>
            </a:r>
            <a:r>
              <a:rPr lang="en-US" sz="2000" b="0" i="0" u="none" strike="noStrike" baseline="0">
                <a:solidFill>
                  <a:srgbClr val="000000"/>
                </a:solidFill>
                <a:latin typeface="Arial" panose="020B0604020202020204" pitchFamily="34" charset="0"/>
                <a:cs typeface="Arial" panose="020B0604020202020204" pitchFamily="34" charset="0"/>
              </a:rPr>
              <a:t> Consider metabolic surgery as a weight and glycemic management approach in people with type 2 diabetes with BMI ≥30.0 kg/m</a:t>
            </a:r>
            <a:r>
              <a:rPr lang="en-US" sz="2000" b="0" i="0" u="none" strike="noStrike" baseline="30000">
                <a:solidFill>
                  <a:srgbClr val="000000"/>
                </a:solidFill>
                <a:latin typeface="Arial" panose="020B0604020202020204" pitchFamily="34" charset="0"/>
                <a:cs typeface="Arial" panose="020B0604020202020204" pitchFamily="34" charset="0"/>
              </a:rPr>
              <a:t>2</a:t>
            </a:r>
            <a:r>
              <a:rPr lang="en-US" sz="2000" b="0" i="0" u="none" strike="noStrike" baseline="0">
                <a:solidFill>
                  <a:srgbClr val="000000"/>
                </a:solidFill>
                <a:latin typeface="Arial" panose="020B0604020202020204" pitchFamily="34" charset="0"/>
                <a:cs typeface="Arial" panose="020B0604020202020204" pitchFamily="34" charset="0"/>
              </a:rPr>
              <a:t> (or ≥27.5 kg/m</a:t>
            </a:r>
            <a:r>
              <a:rPr lang="en-US" sz="2000" baseline="30000">
                <a:solidFill>
                  <a:srgbClr val="000000"/>
                </a:solidFill>
                <a:latin typeface="Arial" panose="020B0604020202020204" pitchFamily="34" charset="0"/>
                <a:cs typeface="Arial" panose="020B0604020202020204" pitchFamily="34" charset="0"/>
              </a:rPr>
              <a:t>2</a:t>
            </a:r>
            <a:r>
              <a:rPr lang="en-US" sz="2000" b="0" i="0" u="none" strike="noStrike" baseline="0">
                <a:solidFill>
                  <a:srgbClr val="000000"/>
                </a:solidFill>
                <a:latin typeface="Arial" panose="020B0604020202020204" pitchFamily="34" charset="0"/>
                <a:cs typeface="Arial" panose="020B0604020202020204" pitchFamily="34" charset="0"/>
              </a:rPr>
              <a:t> in Asian American individuals) who are otherwise good surgical candidates.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8.23</a:t>
            </a:r>
            <a:r>
              <a:rPr lang="en-US" sz="2000" b="0" i="0" u="none" strike="noStrike" baseline="0">
                <a:solidFill>
                  <a:srgbClr val="000000"/>
                </a:solidFill>
                <a:latin typeface="Arial" panose="020B0604020202020204" pitchFamily="34" charset="0"/>
                <a:cs typeface="Arial" panose="020B0604020202020204" pitchFamily="34" charset="0"/>
              </a:rPr>
              <a:t> Metabolic surgery should be performed in high-volume centers with interprofessional teams knowledgeable about and experienced in managing obesity, diabetes, and gastrointestinal surgery.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8.24</a:t>
            </a:r>
            <a:r>
              <a:rPr lang="en-US" sz="2000" b="0" i="0" u="none" strike="noStrike" baseline="0">
                <a:solidFill>
                  <a:srgbClr val="000000"/>
                </a:solidFill>
                <a:latin typeface="Arial" panose="020B0604020202020204" pitchFamily="34" charset="0"/>
                <a:cs typeface="Arial" panose="020B0604020202020204" pitchFamily="34" charset="0"/>
              </a:rPr>
              <a:t> People being considered for metabolic surgery should be evaluated for comorbid psychological conditions and social and situational circumstances that have the potential to interfere with surgery outcomes.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a:solidFill>
                  <a:srgbClr val="000000"/>
                </a:solidFill>
                <a:latin typeface="Arial" panose="020B0604020202020204" pitchFamily="34" charset="0"/>
                <a:cs typeface="Arial" panose="020B0604020202020204" pitchFamily="34" charset="0"/>
              </a:rPr>
              <a:t>8.25</a:t>
            </a:r>
            <a:r>
              <a:rPr lang="en-US" sz="2000">
                <a:solidFill>
                  <a:srgbClr val="000000"/>
                </a:solidFill>
                <a:latin typeface="Arial" panose="020B0604020202020204" pitchFamily="34" charset="0"/>
                <a:cs typeface="Arial" panose="020B0604020202020204" pitchFamily="34" charset="0"/>
              </a:rPr>
              <a:t> People who undergo metabolic surgery should receive long-term medical and behavioral support and routine micronutrient, nutritional, and metabolic status monitoring. </a:t>
            </a:r>
            <a:r>
              <a:rPr lang="en-US" sz="2000" b="1">
                <a:solidFill>
                  <a:srgbClr val="C00000"/>
                </a:solidFill>
                <a:latin typeface="Arial" panose="020B0604020202020204" pitchFamily="34" charset="0"/>
                <a:cs typeface="Arial" panose="020B0604020202020204" pitchFamily="34" charset="0"/>
              </a:rPr>
              <a:t>B</a:t>
            </a:r>
          </a:p>
          <a:p>
            <a:pPr marL="0" indent="0" algn="l">
              <a:buNone/>
            </a:pPr>
            <a:endParaRPr lang="en-US" sz="2000" b="1" i="0" u="none" strike="noStrike" baseline="0">
              <a:solidFill>
                <a:srgbClr val="C00000"/>
              </a:solidFill>
              <a:latin typeface="Arial" panose="020B0604020202020204" pitchFamily="34" charset="0"/>
              <a:cs typeface="Arial" panose="020B0604020202020204" pitchFamily="34" charset="0"/>
            </a:endParaRPr>
          </a:p>
          <a:p>
            <a:pPr algn="l"/>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E9850CD-CD5A-F0EA-D2F0-84211B2F026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157</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940A5BD0-7842-AB78-7237-6BC5977264CA}"/>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30517291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E7B62-F2C6-C107-E0AE-21231FC10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0767C-B58D-BFE8-76E1-1182BBAFA593}"/>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Metabolic Surgery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4CC03B2-025D-9349-DC01-1FC6EAACA714}"/>
              </a:ext>
            </a:extLst>
          </p:cNvPr>
          <p:cNvSpPr>
            <a:spLocks noGrp="1"/>
          </p:cNvSpPr>
          <p:nvPr>
            <p:ph idx="1"/>
          </p:nvPr>
        </p:nvSpPr>
        <p:spPr>
          <a:xfrm>
            <a:off x="838200" y="1557196"/>
            <a:ext cx="10272252" cy="4725909"/>
          </a:xfrm>
        </p:spPr>
        <p:txBody>
          <a:bodyPr>
            <a:normAutofit/>
          </a:bodyPr>
          <a:lstStyle/>
          <a:p>
            <a:pPr marL="0" indent="0">
              <a:buNone/>
            </a:pPr>
            <a:r>
              <a:rPr lang="en-US" sz="2000" b="1" i="0" u="none" strike="noStrike" baseline="0" dirty="0">
                <a:solidFill>
                  <a:srgbClr val="000000"/>
                </a:solidFill>
                <a:latin typeface="Arial" panose="020B0604020202020204" pitchFamily="34" charset="0"/>
                <a:cs typeface="Arial" panose="020B0604020202020204" pitchFamily="34" charset="0"/>
              </a:rPr>
              <a:t>8.26</a:t>
            </a:r>
            <a:r>
              <a:rPr lang="en-US" sz="2000" b="0" i="0" u="none" strike="noStrike" baseline="0" dirty="0">
                <a:solidFill>
                  <a:srgbClr val="000000"/>
                </a:solidFill>
                <a:latin typeface="Arial" panose="020B0604020202020204" pitchFamily="34" charset="0"/>
                <a:cs typeface="Arial" panose="020B0604020202020204" pitchFamily="34" charset="0"/>
              </a:rPr>
              <a:t> If post-metabolic surgery hypoglycemia is suspected, clinical evaluation should exclude other potential disorders contributing to hypoglycemia, and management should include education, medical nutrition therapy with a registered dietitian nutritionist experienced in post-metabolic surgery hypoglycemia, and medication treatment, as needed. </a:t>
            </a:r>
            <a:r>
              <a:rPr lang="en-US" sz="2000" b="1" i="0" u="none" strike="noStrike" baseline="0" dirty="0">
                <a:solidFill>
                  <a:srgbClr val="C00000"/>
                </a:solidFill>
                <a:latin typeface="Arial" panose="020B0604020202020204" pitchFamily="34" charset="0"/>
                <a:cs typeface="Arial" panose="020B0604020202020204" pitchFamily="34" charset="0"/>
              </a:rPr>
              <a:t>A </a:t>
            </a:r>
            <a:r>
              <a:rPr lang="en-US" sz="2000" dirty="0">
                <a:solidFill>
                  <a:srgbClr val="000000"/>
                </a:solidFill>
                <a:latin typeface="Arial" panose="020B0604020202020204" pitchFamily="34" charset="0"/>
                <a:cs typeface="Arial" panose="020B0604020202020204" pitchFamily="34" charset="0"/>
              </a:rPr>
              <a:t>In individuals with post-metabolic surgery hypoglycemia, use continuous glucose monitoring to improve safety.</a:t>
            </a:r>
            <a:r>
              <a:rPr lang="en-US" sz="2000" b="1" dirty="0">
                <a:solidFill>
                  <a:srgbClr val="C00000"/>
                </a:solidFill>
                <a:latin typeface="Arial" panose="020B0604020202020204" pitchFamily="34" charset="0"/>
                <a:cs typeface="Arial" panose="020B0604020202020204" pitchFamily="34" charset="0"/>
              </a:rPr>
              <a:t> C</a:t>
            </a:r>
            <a:endParaRPr lang="en-US" sz="2000" b="1" i="0" u="none" strike="noStrike" baseline="0" dirty="0">
              <a:solidFill>
                <a:srgbClr val="C00000"/>
              </a:solidFill>
              <a:latin typeface="Arial" panose="020B0604020202020204" pitchFamily="34" charset="0"/>
              <a:cs typeface="Arial" panose="020B0604020202020204" pitchFamily="34" charset="0"/>
            </a:endParaRP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8.27</a:t>
            </a:r>
            <a:r>
              <a:rPr lang="en-US" sz="2000" b="0" i="0" u="none" strike="noStrike" baseline="0" dirty="0">
                <a:solidFill>
                  <a:srgbClr val="000000"/>
                </a:solidFill>
                <a:latin typeface="Arial" panose="020B0604020202020204" pitchFamily="34" charset="0"/>
                <a:cs typeface="Arial" panose="020B0604020202020204" pitchFamily="34" charset="0"/>
              </a:rPr>
              <a:t> In people who undergo metabolic surgery, routinely screen for psychosocial and behavioral health changes and refer to a qualified behavioral health professional as needed. </a:t>
            </a:r>
            <a:r>
              <a:rPr lang="en-US" sz="2000" b="1" i="0" u="none" strike="noStrike" baseline="0" dirty="0">
                <a:solidFill>
                  <a:srgbClr val="C00000"/>
                </a:solidFill>
                <a:latin typeface="Arial" panose="020B0604020202020204" pitchFamily="34" charset="0"/>
                <a:cs typeface="Arial" panose="020B0604020202020204" pitchFamily="34" charset="0"/>
              </a:rPr>
              <a:t>C</a:t>
            </a:r>
            <a:r>
              <a:rPr lang="en-US" sz="2000" b="1" i="0" u="none" strike="noStrike" baseline="0" dirty="0">
                <a:solidFill>
                  <a:srgbClr val="88161F"/>
                </a:solidFill>
                <a:latin typeface="Arial" panose="020B0604020202020204" pitchFamily="34" charset="0"/>
                <a:cs typeface="Arial" panose="020B0604020202020204" pitchFamily="34" charset="0"/>
              </a:rPr>
              <a:t> </a:t>
            </a:r>
          </a:p>
          <a:p>
            <a:pPr marL="0" indent="0">
              <a:buNone/>
            </a:pPr>
            <a:r>
              <a:rPr lang="en-US" sz="2000" b="1" i="0" u="none" strike="noStrike" baseline="0" dirty="0">
                <a:solidFill>
                  <a:srgbClr val="000000"/>
                </a:solidFill>
                <a:latin typeface="Arial" panose="020B0604020202020204" pitchFamily="34" charset="0"/>
                <a:cs typeface="Arial" panose="020B0604020202020204" pitchFamily="34" charset="0"/>
              </a:rPr>
              <a:t>8.28</a:t>
            </a:r>
            <a:r>
              <a:rPr lang="en-US" sz="2000" b="0" i="0" u="none" strike="noStrike" baseline="0" dirty="0">
                <a:solidFill>
                  <a:srgbClr val="000000"/>
                </a:solidFill>
                <a:latin typeface="Arial" panose="020B0604020202020204" pitchFamily="34" charset="0"/>
                <a:cs typeface="Arial" panose="020B0604020202020204" pitchFamily="34" charset="0"/>
              </a:rPr>
              <a:t> Monitor individuals who have undergone metabolic surgery for insufficient weight loss or weight recurrence at least every 6–12 months. </a:t>
            </a:r>
            <a:r>
              <a:rPr lang="en-US" sz="2000" b="1" dirty="0">
                <a:solidFill>
                  <a:srgbClr val="C00000"/>
                </a:solidFill>
                <a:latin typeface="Arial" panose="020B0604020202020204" pitchFamily="34" charset="0"/>
                <a:cs typeface="Arial" panose="020B0604020202020204" pitchFamily="34" charset="0"/>
              </a:rPr>
              <a:t>E</a:t>
            </a:r>
            <a:r>
              <a:rPr lang="en-US" sz="2000" b="0" i="0" u="none" strike="noStrike" baseline="0" dirty="0">
                <a:solidFill>
                  <a:srgbClr val="000000"/>
                </a:solidFill>
                <a:latin typeface="Arial" panose="020B0604020202020204" pitchFamily="34" charset="0"/>
                <a:cs typeface="Arial" panose="020B0604020202020204" pitchFamily="34" charset="0"/>
              </a:rPr>
              <a:t> In those who have insufficient weight loss or experience weight recurrence, assess for potential predisposing factors and, if appropriate, consider additional weight loss interventions (e.g., obesity pharmacotherapy).  </a:t>
            </a:r>
            <a:r>
              <a:rPr lang="en-US" sz="2000" b="1" i="0" u="none" strike="noStrike" baseline="0" dirty="0">
                <a:solidFill>
                  <a:srgbClr val="C00000"/>
                </a:solidFill>
                <a:latin typeface="Arial" panose="020B0604020202020204" pitchFamily="34" charset="0"/>
                <a:cs typeface="Arial" panose="020B0604020202020204" pitchFamily="34" charset="0"/>
              </a:rPr>
              <a:t>C</a:t>
            </a:r>
          </a:p>
          <a:p>
            <a:pPr algn="l"/>
            <a:endParaRPr lang="en-US"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856966-A234-2156-1D91-D1D1C1E2537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158</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D7DE26F6-5BC5-C7D1-5A1A-F9362897D46B}"/>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10105563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73AE5-B2C3-03DF-893E-0F9B96D6A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4E75F-6354-3B36-4A91-FACB235885D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Treatment of Obesity in Type 1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796CAC2-3E6F-0EEA-CBF1-F7C21BC0F7EE}"/>
              </a:ext>
            </a:extLst>
          </p:cNvPr>
          <p:cNvSpPr>
            <a:spLocks noGrp="1"/>
          </p:cNvSpPr>
          <p:nvPr>
            <p:ph idx="1"/>
          </p:nvPr>
        </p:nvSpPr>
        <p:spPr>
          <a:xfrm>
            <a:off x="838200" y="1557196"/>
            <a:ext cx="10272252" cy="4725909"/>
          </a:xfrm>
        </p:spPr>
        <p:txBody>
          <a:bodyPr>
            <a:normAutofit/>
          </a:bodyPr>
          <a:lstStyle/>
          <a:p>
            <a:pPr marL="0" indent="0">
              <a:buNone/>
            </a:pPr>
            <a:r>
              <a:rPr lang="en-US" sz="2000" b="1" i="0" u="none" strike="noStrike" baseline="0" dirty="0">
                <a:solidFill>
                  <a:srgbClr val="000000"/>
                </a:solidFill>
                <a:latin typeface="Arial" panose="020B0604020202020204" pitchFamily="34" charset="0"/>
                <a:cs typeface="Arial" panose="020B0604020202020204" pitchFamily="34" charset="0"/>
              </a:rPr>
              <a:t>8.29</a:t>
            </a:r>
            <a:r>
              <a:rPr lang="en-US" sz="2000" b="0" i="0" u="none" strike="noStrike" baseline="0" dirty="0">
                <a:solidFill>
                  <a:srgbClr val="000000"/>
                </a:solidFill>
                <a:latin typeface="Arial" panose="020B0604020202020204" pitchFamily="34" charset="0"/>
                <a:cs typeface="Arial" panose="020B0604020202020204" pitchFamily="34" charset="0"/>
              </a:rPr>
              <a:t> Apply obesity management strategies used in the general adult population, including GLP-1 RA-based therapy </a:t>
            </a:r>
            <a:r>
              <a:rPr lang="en-US" sz="2000" b="1" dirty="0">
                <a:solidFill>
                  <a:srgbClr val="C00000"/>
                </a:solidFill>
                <a:latin typeface="Arial" panose="020B0604020202020204" pitchFamily="34" charset="0"/>
                <a:cs typeface="Arial" panose="020B0604020202020204" pitchFamily="34" charset="0"/>
              </a:rPr>
              <a:t>B</a:t>
            </a:r>
            <a:r>
              <a:rPr lang="en-US" sz="2000" b="0" i="0" u="none" strike="noStrike" baseline="0" dirty="0">
                <a:solidFill>
                  <a:srgbClr val="000000"/>
                </a:solidFill>
                <a:latin typeface="Arial" panose="020B0604020202020204" pitchFamily="34" charset="0"/>
                <a:cs typeface="Arial" panose="020B0604020202020204" pitchFamily="34" charset="0"/>
              </a:rPr>
              <a:t> and metabolic surgery, </a:t>
            </a:r>
            <a:r>
              <a:rPr lang="en-US" sz="2000" b="1" dirty="0">
                <a:solidFill>
                  <a:srgbClr val="C00000"/>
                </a:solidFill>
                <a:latin typeface="Arial" panose="020B0604020202020204" pitchFamily="34" charset="0"/>
                <a:cs typeface="Arial" panose="020B0604020202020204" pitchFamily="34" charset="0"/>
              </a:rPr>
              <a:t>C</a:t>
            </a:r>
            <a:r>
              <a:rPr lang="en-US" sz="2000" b="0" i="0" u="none" strike="noStrike" baseline="0" dirty="0">
                <a:solidFill>
                  <a:srgbClr val="000000"/>
                </a:solidFill>
                <a:latin typeface="Arial" panose="020B0604020202020204" pitchFamily="34" charset="0"/>
                <a:cs typeface="Arial" panose="020B0604020202020204" pitchFamily="34" charset="0"/>
              </a:rPr>
              <a:t> to adults with type 1 diabetes who have obesity (BMI ≥30.0 kg/m², or ≥27.5 kg/m² in Asian American individuals). Shared decision-making should inform individualized care.</a:t>
            </a:r>
          </a:p>
        </p:txBody>
      </p:sp>
      <p:sp>
        <p:nvSpPr>
          <p:cNvPr id="4" name="Slide Number Placeholder 3">
            <a:extLst>
              <a:ext uri="{FF2B5EF4-FFF2-40B4-BE49-F238E27FC236}">
                <a16:creationId xmlns:a16="http://schemas.microsoft.com/office/drawing/2014/main" id="{35DC348B-4A7B-342A-4D46-E0F20A17ED6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159</a:t>
            </a:fld>
            <a:endParaRPr lang="en-US">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F517F3A1-1E79-3B0E-A961-55F2004F3060}"/>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Tree>
    <p:extLst>
      <p:ext uri="{BB962C8B-B14F-4D97-AF65-F5344CB8AC3E}">
        <p14:creationId xmlns:p14="http://schemas.microsoft.com/office/powerpoint/2010/main" val="3147682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B3123-8726-A684-0880-E94FAD4E1B0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083818-1E8B-D88E-F25B-5A69183B4A8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6C854D7-1CF5-263E-BC68-7C6275E55FC1}"/>
              </a:ext>
            </a:extLst>
          </p:cNvPr>
          <p:cNvSpPr txBox="1"/>
          <p:nvPr/>
        </p:nvSpPr>
        <p:spPr>
          <a:xfrm>
            <a:off x="5136" y="6647"/>
            <a:ext cx="423705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 Improving Care and Promoting Health in Populations</a:t>
            </a:r>
          </a:p>
        </p:txBody>
      </p:sp>
      <p:sp>
        <p:nvSpPr>
          <p:cNvPr id="5" name="Title 1">
            <a:extLst>
              <a:ext uri="{FF2B5EF4-FFF2-40B4-BE49-F238E27FC236}">
                <a16:creationId xmlns:a16="http://schemas.microsoft.com/office/drawing/2014/main" id="{34C01028-6F4B-AD24-E958-16B2B5357DA1}"/>
              </a:ext>
            </a:extLst>
          </p:cNvPr>
          <p:cNvSpPr>
            <a:spLocks noGrp="1"/>
          </p:cNvSpPr>
          <p:nvPr>
            <p:ph type="title"/>
          </p:nvPr>
        </p:nvSpPr>
        <p:spPr>
          <a:xfrm>
            <a:off x="733591" y="133786"/>
            <a:ext cx="10515600" cy="1325563"/>
          </a:xfrm>
        </p:spPr>
        <p:txBody>
          <a:bodyPr>
            <a:normAutofit/>
          </a:bodyPr>
          <a:lstStyle/>
          <a:p>
            <a:pPr algn="l"/>
            <a:r>
              <a:rPr lang="en-US" sz="2800" i="0" u="none" strike="noStrike" baseline="0">
                <a:latin typeface="Arial" panose="020B0604020202020204" pitchFamily="34" charset="0"/>
                <a:cs typeface="Arial" panose="020B0604020202020204" pitchFamily="34" charset="0"/>
              </a:rPr>
              <a:t>Table 1.1 (continued)</a:t>
            </a:r>
            <a:endParaRPr lang="en-US" sz="28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CA8CDC1-507F-D9E0-D4FF-4A26A570E708}"/>
              </a:ext>
            </a:extLst>
          </p:cNvPr>
          <p:cNvPicPr>
            <a:picLocks noChangeAspect="1"/>
          </p:cNvPicPr>
          <p:nvPr/>
        </p:nvPicPr>
        <p:blipFill>
          <a:blip r:embed="rId2"/>
          <a:stretch>
            <a:fillRect/>
          </a:stretch>
        </p:blipFill>
        <p:spPr>
          <a:xfrm>
            <a:off x="545701" y="1276872"/>
            <a:ext cx="11486776" cy="4096793"/>
          </a:xfrm>
          <a:prstGeom prst="rect">
            <a:avLst/>
          </a:prstGeom>
        </p:spPr>
      </p:pic>
      <p:sp>
        <p:nvSpPr>
          <p:cNvPr id="10" name="TextBox 9">
            <a:extLst>
              <a:ext uri="{FF2B5EF4-FFF2-40B4-BE49-F238E27FC236}">
                <a16:creationId xmlns:a16="http://schemas.microsoft.com/office/drawing/2014/main" id="{95D1A87D-A356-6B51-CEF9-5E2714FCB1C8}"/>
              </a:ext>
            </a:extLst>
          </p:cNvPr>
          <p:cNvSpPr txBox="1">
            <a:spLocks noChangeArrowheads="1"/>
          </p:cNvSpPr>
          <p:nvPr/>
        </p:nvSpPr>
        <p:spPr bwMode="auto">
          <a:xfrm>
            <a:off x="0" y="6053697"/>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1.1</a:t>
            </a:r>
          </a:p>
          <a:p>
            <a:pPr defTabSz="914400">
              <a:defRPr/>
            </a:pPr>
            <a:r>
              <a:rPr lang="en-US" sz="1200" dirty="0">
                <a:solidFill>
                  <a:srgbClr val="A6192E"/>
                </a:solidFill>
                <a:latin typeface="Helvetica" pitchFamily="34" charset="0"/>
                <a:ea typeface="ヒラギノ角ゴ Pro W3" charset="-128"/>
              </a:rPr>
              <a:t>Improving Care and Promoting Health in Populations: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1):S13-S26</a:t>
            </a:r>
          </a:p>
        </p:txBody>
      </p:sp>
    </p:spTree>
    <p:extLst>
      <p:ext uri="{BB962C8B-B14F-4D97-AF65-F5344CB8AC3E}">
        <p14:creationId xmlns:p14="http://schemas.microsoft.com/office/powerpoint/2010/main" val="22780634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4076D-6684-1054-7328-D55A77F932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43551D-8E67-6C6B-FB04-BDA04AF90C0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4B6757F-157D-68BE-930D-945F50534EB0}"/>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sp>
        <p:nvSpPr>
          <p:cNvPr id="3" name="TextBox 2">
            <a:extLst>
              <a:ext uri="{FF2B5EF4-FFF2-40B4-BE49-F238E27FC236}">
                <a16:creationId xmlns:a16="http://schemas.microsoft.com/office/drawing/2014/main" id="{92EFAF58-B7DA-0FA3-821F-CA8613C11A54}"/>
              </a:ext>
            </a:extLst>
          </p:cNvPr>
          <p:cNvSpPr txBox="1">
            <a:spLocks noChangeArrowheads="1"/>
          </p:cNvSpPr>
          <p:nvPr/>
        </p:nvSpPr>
        <p:spPr bwMode="auto">
          <a:xfrm>
            <a:off x="0" y="607186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8.1</a:t>
            </a:r>
          </a:p>
          <a:p>
            <a:pPr defTabSz="914400">
              <a:defRPr/>
            </a:pPr>
            <a:r>
              <a:rPr lang="en-US" sz="1200" dirty="0">
                <a:solidFill>
                  <a:srgbClr val="A6192E"/>
                </a:solidFill>
                <a:latin typeface="Helvetica" pitchFamily="34" charset="0"/>
                <a:ea typeface="ヒラギノ角ゴ Pro W3" charset="-128"/>
              </a:rPr>
              <a:t>Obesity and Weight Management for the Prevention and Treatment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1):S166-S182</a:t>
            </a:r>
          </a:p>
        </p:txBody>
      </p:sp>
      <p:pic>
        <p:nvPicPr>
          <p:cNvPr id="7" name="Picture 6">
            <a:extLst>
              <a:ext uri="{FF2B5EF4-FFF2-40B4-BE49-F238E27FC236}">
                <a16:creationId xmlns:a16="http://schemas.microsoft.com/office/drawing/2014/main" id="{C574BDCA-C146-3385-E41E-DD303B4BAAC9}"/>
              </a:ext>
            </a:extLst>
          </p:cNvPr>
          <p:cNvPicPr>
            <a:picLocks noChangeAspect="1"/>
          </p:cNvPicPr>
          <p:nvPr/>
        </p:nvPicPr>
        <p:blipFill>
          <a:blip r:embed="rId2"/>
          <a:stretch>
            <a:fillRect/>
          </a:stretch>
        </p:blipFill>
        <p:spPr>
          <a:xfrm>
            <a:off x="1610565" y="410227"/>
            <a:ext cx="8206499" cy="5830100"/>
          </a:xfrm>
          <a:prstGeom prst="rect">
            <a:avLst/>
          </a:prstGeom>
        </p:spPr>
      </p:pic>
    </p:spTree>
    <p:extLst>
      <p:ext uri="{BB962C8B-B14F-4D97-AF65-F5344CB8AC3E}">
        <p14:creationId xmlns:p14="http://schemas.microsoft.com/office/powerpoint/2010/main" val="28486673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A316E-6E33-D139-ECF8-0E4D43873B0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E4DAF9-F605-3CFD-4A6F-0D756D4EF1D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D31D00F-B2D1-B711-E0E4-2EFD98B744F8}"/>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pic>
        <p:nvPicPr>
          <p:cNvPr id="8" name="Picture 7">
            <a:extLst>
              <a:ext uri="{FF2B5EF4-FFF2-40B4-BE49-F238E27FC236}">
                <a16:creationId xmlns:a16="http://schemas.microsoft.com/office/drawing/2014/main" id="{81224817-5020-461C-2D3F-F9118E96CD37}"/>
              </a:ext>
            </a:extLst>
          </p:cNvPr>
          <p:cNvPicPr>
            <a:picLocks noChangeAspect="1"/>
          </p:cNvPicPr>
          <p:nvPr/>
        </p:nvPicPr>
        <p:blipFill>
          <a:blip r:embed="rId2"/>
          <a:stretch>
            <a:fillRect/>
          </a:stretch>
        </p:blipFill>
        <p:spPr>
          <a:xfrm>
            <a:off x="1728593" y="461084"/>
            <a:ext cx="8492646" cy="5727217"/>
          </a:xfrm>
          <a:prstGeom prst="rect">
            <a:avLst/>
          </a:prstGeom>
        </p:spPr>
      </p:pic>
      <p:sp>
        <p:nvSpPr>
          <p:cNvPr id="9" name="TextBox 8">
            <a:extLst>
              <a:ext uri="{FF2B5EF4-FFF2-40B4-BE49-F238E27FC236}">
                <a16:creationId xmlns:a16="http://schemas.microsoft.com/office/drawing/2014/main" id="{8C1EAFD2-BEF1-C226-11A2-358F0B256013}"/>
              </a:ext>
            </a:extLst>
          </p:cNvPr>
          <p:cNvSpPr txBox="1">
            <a:spLocks noChangeArrowheads="1"/>
          </p:cNvSpPr>
          <p:nvPr/>
        </p:nvSpPr>
        <p:spPr bwMode="auto">
          <a:xfrm>
            <a:off x="0" y="607186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8.1 (continued)</a:t>
            </a:r>
          </a:p>
          <a:p>
            <a:pPr defTabSz="914400">
              <a:defRPr/>
            </a:pPr>
            <a:r>
              <a:rPr lang="en-US" sz="1200" dirty="0">
                <a:solidFill>
                  <a:srgbClr val="A6192E"/>
                </a:solidFill>
                <a:latin typeface="Helvetica" pitchFamily="34" charset="0"/>
                <a:ea typeface="ヒラギノ角ゴ Pro W3" charset="-128"/>
              </a:rPr>
              <a:t>Obesity and Weight Management for the Prevention and Treatment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1):S166-S182</a:t>
            </a:r>
          </a:p>
        </p:txBody>
      </p:sp>
    </p:spTree>
    <p:extLst>
      <p:ext uri="{BB962C8B-B14F-4D97-AF65-F5344CB8AC3E}">
        <p14:creationId xmlns:p14="http://schemas.microsoft.com/office/powerpoint/2010/main" val="17049692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615A3-EAF1-51F6-3970-23E337DB1D8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3AE7D7-F093-5899-C3E9-4B826CD5055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162</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2724F828-E7FE-C6D8-2523-ADDB2D2C9D24}"/>
              </a:ext>
            </a:extLst>
          </p:cNvPr>
          <p:cNvSpPr txBox="1"/>
          <p:nvPr/>
        </p:nvSpPr>
        <p:spPr>
          <a:xfrm>
            <a:off x="5136" y="6647"/>
            <a:ext cx="610295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8. Obesity and Weight Management for the Prevention and Treatment of Diabetes</a:t>
            </a:r>
          </a:p>
        </p:txBody>
      </p:sp>
      <p:pic>
        <p:nvPicPr>
          <p:cNvPr id="7" name="Picture 6">
            <a:extLst>
              <a:ext uri="{FF2B5EF4-FFF2-40B4-BE49-F238E27FC236}">
                <a16:creationId xmlns:a16="http://schemas.microsoft.com/office/drawing/2014/main" id="{743A1C57-57A6-0E97-999E-D3A98ABD7F22}"/>
              </a:ext>
            </a:extLst>
          </p:cNvPr>
          <p:cNvPicPr>
            <a:picLocks noChangeAspect="1"/>
          </p:cNvPicPr>
          <p:nvPr/>
        </p:nvPicPr>
        <p:blipFill>
          <a:blip r:embed="rId2"/>
          <a:stretch>
            <a:fillRect/>
          </a:stretch>
        </p:blipFill>
        <p:spPr>
          <a:xfrm>
            <a:off x="1673157" y="583913"/>
            <a:ext cx="8845686" cy="5384331"/>
          </a:xfrm>
          <a:prstGeom prst="rect">
            <a:avLst/>
          </a:prstGeom>
        </p:spPr>
      </p:pic>
      <p:sp>
        <p:nvSpPr>
          <p:cNvPr id="8" name="TextBox 7">
            <a:extLst>
              <a:ext uri="{FF2B5EF4-FFF2-40B4-BE49-F238E27FC236}">
                <a16:creationId xmlns:a16="http://schemas.microsoft.com/office/drawing/2014/main" id="{E123E0F4-19E9-74F4-5ABD-7431DDE1CBFF}"/>
              </a:ext>
            </a:extLst>
          </p:cNvPr>
          <p:cNvSpPr txBox="1">
            <a:spLocks noChangeArrowheads="1"/>
          </p:cNvSpPr>
          <p:nvPr/>
        </p:nvSpPr>
        <p:spPr bwMode="auto">
          <a:xfrm>
            <a:off x="0" y="607186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8.2</a:t>
            </a:r>
          </a:p>
          <a:p>
            <a:pPr defTabSz="914400">
              <a:defRPr/>
            </a:pPr>
            <a:r>
              <a:rPr lang="en-US" sz="1200" dirty="0">
                <a:solidFill>
                  <a:srgbClr val="A6192E"/>
                </a:solidFill>
                <a:latin typeface="Helvetica" pitchFamily="34" charset="0"/>
                <a:ea typeface="ヒラギノ角ゴ Pro W3" charset="-128"/>
              </a:rPr>
              <a:t>Obesity and Weight Management for the Prevention and Treatment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1):S166-S182</a:t>
            </a:r>
          </a:p>
        </p:txBody>
      </p:sp>
    </p:spTree>
    <p:extLst>
      <p:ext uri="{BB962C8B-B14F-4D97-AF65-F5344CB8AC3E}">
        <p14:creationId xmlns:p14="http://schemas.microsoft.com/office/powerpoint/2010/main" val="11744205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133E-A1DB-999B-1CBA-7CE9B143029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EBEC713-D741-8E47-A47E-EFD2734A6AF5}"/>
              </a:ext>
            </a:extLst>
          </p:cNvPr>
          <p:cNvSpPr>
            <a:spLocks noGrp="1"/>
          </p:cNvSpPr>
          <p:nvPr>
            <p:ph type="title"/>
          </p:nvPr>
        </p:nvSpPr>
        <p:spPr>
          <a:xfrm>
            <a:off x="1667723" y="3554830"/>
            <a:ext cx="9893552" cy="1325563"/>
          </a:xfrm>
        </p:spPr>
        <p:txBody>
          <a:bodyPr>
            <a:normAutofit fontScale="90000"/>
          </a:bodyPr>
          <a:lstStyle/>
          <a:p>
            <a:r>
              <a:rPr lang="en-US" dirty="0"/>
              <a:t>Section 9.</a:t>
            </a:r>
            <a:br>
              <a:rPr lang="en-US" dirty="0"/>
            </a:br>
            <a:br>
              <a:rPr lang="en-US" dirty="0"/>
            </a:br>
            <a:r>
              <a:rPr lang="en-US" dirty="0"/>
              <a:t>Pharmacologic Approaches to Glycemic Treatment</a:t>
            </a:r>
            <a:br>
              <a:rPr lang="en-US" dirty="0"/>
            </a:br>
            <a:br>
              <a:rPr lang="en-US" dirty="0"/>
            </a:br>
            <a:endParaRPr lang="en-US" dirty="0"/>
          </a:p>
        </p:txBody>
      </p:sp>
      <p:sp>
        <p:nvSpPr>
          <p:cNvPr id="2" name="TextBox 1">
            <a:extLst>
              <a:ext uri="{FF2B5EF4-FFF2-40B4-BE49-F238E27FC236}">
                <a16:creationId xmlns:a16="http://schemas.microsoft.com/office/drawing/2014/main" id="{C032785D-AB57-8DF1-BD10-E37AC1F5A807}"/>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(https://doi.org/10.2337/dc26-S009)</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0602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921B2-F860-D1F4-A807-CAD275E16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08D2D-EAD0-C933-A3C9-E96F229260CE}"/>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Therapy for Adults with Type 1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2D78AAA-32D1-46B9-96B3-C86C54B8B409}"/>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9.1</a:t>
            </a:r>
            <a:r>
              <a:rPr lang="en-US" sz="2000" dirty="0">
                <a:solidFill>
                  <a:srgbClr val="000000"/>
                </a:solidFill>
                <a:latin typeface="Arial" panose="020B0604020202020204" pitchFamily="34" charset="0"/>
                <a:cs typeface="Arial" panose="020B0604020202020204" pitchFamily="34" charset="0"/>
              </a:rPr>
              <a:t> </a:t>
            </a:r>
            <a:r>
              <a:rPr lang="en-US" sz="2000" b="0" i="0" u="none" strike="noStrike" baseline="0" dirty="0">
                <a:solidFill>
                  <a:srgbClr val="000000"/>
                </a:solidFill>
                <a:latin typeface="Arial" panose="020B0604020202020204" pitchFamily="34" charset="0"/>
                <a:cs typeface="Arial" panose="020B0604020202020204" pitchFamily="34" charset="0"/>
              </a:rPr>
              <a:t>Treat most adults with type 1 diabetes with continuous subcutaneous insulin infusion or multiple daily doses of prandial (injected or inhaled) and basal insulin. </a:t>
            </a:r>
            <a:r>
              <a:rPr lang="en-US" sz="2000" b="1" i="0" u="none" strike="noStrike" baseline="0" dirty="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9.2</a:t>
            </a:r>
            <a:r>
              <a:rPr lang="en-US" sz="2000" b="0" i="0" u="none" strike="noStrike" baseline="0" dirty="0">
                <a:solidFill>
                  <a:srgbClr val="000000"/>
                </a:solidFill>
                <a:latin typeface="Arial" panose="020B0604020202020204" pitchFamily="34" charset="0"/>
                <a:cs typeface="Arial" panose="020B0604020202020204" pitchFamily="34" charset="0"/>
              </a:rPr>
              <a:t> For most adults with type 1 diabetes, insulin analogs (or inhaled insulin) are preferred over injectable human insulins to minimize hypoglycemia risk. </a:t>
            </a:r>
            <a:r>
              <a:rPr lang="en-US" sz="2000" b="1" i="0" u="none" strike="noStrike" baseline="0" dirty="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9.3</a:t>
            </a:r>
            <a:r>
              <a:rPr lang="en-US" sz="2000" b="0" i="0" u="none" strike="noStrike" baseline="0" dirty="0">
                <a:solidFill>
                  <a:srgbClr val="000000"/>
                </a:solidFill>
                <a:latin typeface="Arial" panose="020B0604020202020204" pitchFamily="34" charset="0"/>
                <a:cs typeface="Arial" panose="020B0604020202020204" pitchFamily="34" charset="0"/>
              </a:rPr>
              <a:t> To improve glycemic outcomes and quality of life and to minimize hypoglycemia risk, most adults with type 1 diabetes should receive education on how to match mealtime insulin doses to carbohydrate intake and fat and protein intake depending on the person’s or caregiver’s needs or preferences. They should also be taught how to modify the insulin dose (correction dose) based on concurrent glycemia, glycemic trends (if available), sick-day management, and anticipated physical activity. </a:t>
            </a:r>
            <a:r>
              <a:rPr lang="en-US" sz="2000" b="1" i="0" u="none" strike="noStrike" baseline="0" dirty="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9.4</a:t>
            </a:r>
            <a:r>
              <a:rPr lang="en-US" sz="2000" b="0" i="0" u="none" strike="noStrike" baseline="0" dirty="0">
                <a:solidFill>
                  <a:srgbClr val="000000"/>
                </a:solidFill>
                <a:latin typeface="Arial" panose="020B0604020202020204" pitchFamily="34" charset="0"/>
                <a:cs typeface="Arial" panose="020B0604020202020204" pitchFamily="34" charset="0"/>
              </a:rPr>
              <a:t> Insulin treatment plans and insulin-taking behaviors should be reevaluated at regular intervals (e.g., every 3–6 months) and adjusted to incorporate specific factors that affect choice of treatment and ensure achievement of individualized glycemic goals. </a:t>
            </a:r>
            <a:r>
              <a:rPr lang="en-US" sz="2000" b="1" i="0" u="none" strike="noStrike" baseline="0" dirty="0">
                <a:solidFill>
                  <a:srgbClr val="C00000"/>
                </a:solidFill>
                <a:latin typeface="Arial" panose="020B0604020202020204" pitchFamily="34" charset="0"/>
                <a:cs typeface="Arial" panose="020B0604020202020204" pitchFamily="34" charset="0"/>
              </a:rPr>
              <a:t>E</a:t>
            </a:r>
            <a:endParaRPr lang="en-US"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301566C-0DBC-826A-B357-1CA82CD3DB3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05C815D-DA65-3578-6136-7B4F33D3B8BD}"/>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192829265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9EA1-DBAD-D00B-96F3-28F69EB7014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D13920-778D-AB41-D4DA-ACFA0C41F38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165</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63F1B95-6B21-C620-E982-A06C9D94C5F8}"/>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
        <p:nvSpPr>
          <p:cNvPr id="2" name="TextBox 1">
            <a:extLst>
              <a:ext uri="{FF2B5EF4-FFF2-40B4-BE49-F238E27FC236}">
                <a16:creationId xmlns:a16="http://schemas.microsoft.com/office/drawing/2014/main" id="{00CE44F7-EAF5-001D-0A9D-C66DAC9E8267}"/>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9.1</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pic>
        <p:nvPicPr>
          <p:cNvPr id="8" name="Picture 7">
            <a:extLst>
              <a:ext uri="{FF2B5EF4-FFF2-40B4-BE49-F238E27FC236}">
                <a16:creationId xmlns:a16="http://schemas.microsoft.com/office/drawing/2014/main" id="{B647DEE0-01DB-3DD2-645D-0E6FD7FFDB0F}"/>
              </a:ext>
            </a:extLst>
          </p:cNvPr>
          <p:cNvPicPr>
            <a:picLocks noChangeAspect="1"/>
          </p:cNvPicPr>
          <p:nvPr/>
        </p:nvPicPr>
        <p:blipFill>
          <a:blip r:embed="rId2"/>
          <a:stretch>
            <a:fillRect/>
          </a:stretch>
        </p:blipFill>
        <p:spPr>
          <a:xfrm>
            <a:off x="1613065" y="283646"/>
            <a:ext cx="8107479" cy="5978903"/>
          </a:xfrm>
          <a:prstGeom prst="rect">
            <a:avLst/>
          </a:prstGeom>
        </p:spPr>
      </p:pic>
    </p:spTree>
    <p:extLst>
      <p:ext uri="{BB962C8B-B14F-4D97-AF65-F5344CB8AC3E}">
        <p14:creationId xmlns:p14="http://schemas.microsoft.com/office/powerpoint/2010/main" val="15696880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7AB5A-1550-F25B-4FE6-42040B2ED79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FE69EF-CB2B-C817-3410-DAB3A758EA6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166</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FC1D018-A337-CD8C-205C-0E876B4BD483}"/>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6" name="Picture 5">
            <a:extLst>
              <a:ext uri="{FF2B5EF4-FFF2-40B4-BE49-F238E27FC236}">
                <a16:creationId xmlns:a16="http://schemas.microsoft.com/office/drawing/2014/main" id="{CA38D862-67BC-E41F-2793-187C1C493C96}"/>
              </a:ext>
            </a:extLst>
          </p:cNvPr>
          <p:cNvPicPr>
            <a:picLocks noChangeAspect="1"/>
          </p:cNvPicPr>
          <p:nvPr/>
        </p:nvPicPr>
        <p:blipFill>
          <a:blip r:embed="rId2"/>
          <a:srcRect b="1574"/>
          <a:stretch>
            <a:fillRect/>
          </a:stretch>
        </p:blipFill>
        <p:spPr>
          <a:xfrm>
            <a:off x="766866" y="420674"/>
            <a:ext cx="10331194" cy="5341299"/>
          </a:xfrm>
          <a:prstGeom prst="rect">
            <a:avLst/>
          </a:prstGeom>
        </p:spPr>
      </p:pic>
      <p:sp>
        <p:nvSpPr>
          <p:cNvPr id="7" name="TextBox 6">
            <a:extLst>
              <a:ext uri="{FF2B5EF4-FFF2-40B4-BE49-F238E27FC236}">
                <a16:creationId xmlns:a16="http://schemas.microsoft.com/office/drawing/2014/main" id="{2AE629D3-EB3F-CABF-FBE3-240C84474814}"/>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9.2</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24127671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DEEF8-9061-7F73-88D0-39183AA6746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98C46D-7B46-0855-7511-DB2D8DE8299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167</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0DA26EB-F89E-3447-C5F1-EA52D24FCD9D}"/>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7" name="Picture 6">
            <a:extLst>
              <a:ext uri="{FF2B5EF4-FFF2-40B4-BE49-F238E27FC236}">
                <a16:creationId xmlns:a16="http://schemas.microsoft.com/office/drawing/2014/main" id="{8AE26D05-01E4-1D82-97F2-AA9F0FE41BE8}"/>
              </a:ext>
            </a:extLst>
          </p:cNvPr>
          <p:cNvPicPr>
            <a:picLocks noChangeAspect="1"/>
          </p:cNvPicPr>
          <p:nvPr/>
        </p:nvPicPr>
        <p:blipFill>
          <a:blip r:embed="rId2"/>
          <a:stretch>
            <a:fillRect/>
          </a:stretch>
        </p:blipFill>
        <p:spPr>
          <a:xfrm>
            <a:off x="761828" y="527168"/>
            <a:ext cx="10884031" cy="4978240"/>
          </a:xfrm>
          <a:prstGeom prst="rect">
            <a:avLst/>
          </a:prstGeom>
        </p:spPr>
      </p:pic>
      <p:sp>
        <p:nvSpPr>
          <p:cNvPr id="11" name="TextBox 10">
            <a:extLst>
              <a:ext uri="{FF2B5EF4-FFF2-40B4-BE49-F238E27FC236}">
                <a16:creationId xmlns:a16="http://schemas.microsoft.com/office/drawing/2014/main" id="{49A94FA8-C50F-5C8F-366B-EAE895045879}"/>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9.2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38169634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5B8BE-BA41-1422-9FEF-F340FE5599D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8D456B-4406-EC6A-C1D4-CD1DB93AE3A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168</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F0FE03-7D36-EA7C-29BD-CF97BA58C1A2}"/>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10" name="Picture 9">
            <a:extLst>
              <a:ext uri="{FF2B5EF4-FFF2-40B4-BE49-F238E27FC236}">
                <a16:creationId xmlns:a16="http://schemas.microsoft.com/office/drawing/2014/main" id="{F28C22D1-F4FE-1B01-FFAD-E84824C3021A}"/>
              </a:ext>
            </a:extLst>
          </p:cNvPr>
          <p:cNvPicPr>
            <a:picLocks noChangeAspect="1"/>
          </p:cNvPicPr>
          <p:nvPr/>
        </p:nvPicPr>
        <p:blipFill>
          <a:blip r:embed="rId2"/>
          <a:stretch>
            <a:fillRect/>
          </a:stretch>
        </p:blipFill>
        <p:spPr>
          <a:xfrm>
            <a:off x="1446528" y="382394"/>
            <a:ext cx="8599345" cy="5880155"/>
          </a:xfrm>
          <a:prstGeom prst="rect">
            <a:avLst/>
          </a:prstGeom>
        </p:spPr>
      </p:pic>
      <p:sp>
        <p:nvSpPr>
          <p:cNvPr id="11" name="TextBox 10">
            <a:extLst>
              <a:ext uri="{FF2B5EF4-FFF2-40B4-BE49-F238E27FC236}">
                <a16:creationId xmlns:a16="http://schemas.microsoft.com/office/drawing/2014/main" id="{C395CB7B-AC9B-3C83-8BF9-2DBA8E96DFCC}"/>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9.3</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7373794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EA5AA-9275-4845-2139-E81AC089DF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5D641D-D8E5-C122-A11C-88F9F376295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169</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83C9E8D-5F8A-A293-8241-F43B6477CF66}"/>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7" name="Picture 6">
            <a:extLst>
              <a:ext uri="{FF2B5EF4-FFF2-40B4-BE49-F238E27FC236}">
                <a16:creationId xmlns:a16="http://schemas.microsoft.com/office/drawing/2014/main" id="{6EE19B23-7E46-FE42-9379-31C2508EA1B7}"/>
              </a:ext>
            </a:extLst>
          </p:cNvPr>
          <p:cNvPicPr>
            <a:picLocks noChangeAspect="1"/>
          </p:cNvPicPr>
          <p:nvPr/>
        </p:nvPicPr>
        <p:blipFill>
          <a:blip r:embed="rId2"/>
          <a:stretch>
            <a:fillRect/>
          </a:stretch>
        </p:blipFill>
        <p:spPr>
          <a:xfrm>
            <a:off x="350181" y="638046"/>
            <a:ext cx="11510297" cy="3971532"/>
          </a:xfrm>
          <a:prstGeom prst="rect">
            <a:avLst/>
          </a:prstGeom>
        </p:spPr>
      </p:pic>
      <p:sp>
        <p:nvSpPr>
          <p:cNvPr id="9" name="TextBox 8">
            <a:extLst>
              <a:ext uri="{FF2B5EF4-FFF2-40B4-BE49-F238E27FC236}">
                <a16:creationId xmlns:a16="http://schemas.microsoft.com/office/drawing/2014/main" id="{C046F278-D71E-6942-7270-BAB11EF701E3}"/>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9.1</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559658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83A89-D1C4-2979-9307-71299570E56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E07410D-F813-46C6-74A3-3AC08CEF212F}"/>
              </a:ext>
            </a:extLst>
          </p:cNvPr>
          <p:cNvSpPr>
            <a:spLocks noGrp="1"/>
          </p:cNvSpPr>
          <p:nvPr>
            <p:ph type="title"/>
          </p:nvPr>
        </p:nvSpPr>
        <p:spPr>
          <a:xfrm>
            <a:off x="1667723" y="3093106"/>
            <a:ext cx="9893552" cy="1325563"/>
          </a:xfrm>
        </p:spPr>
        <p:txBody>
          <a:bodyPr>
            <a:normAutofit fontScale="90000"/>
          </a:bodyPr>
          <a:lstStyle/>
          <a:p>
            <a:r>
              <a:rPr lang="en-US"/>
              <a:t>Section 2.</a:t>
            </a:r>
            <a:br>
              <a:rPr lang="en-US"/>
            </a:br>
            <a:br>
              <a:rPr lang="en-US"/>
            </a:br>
            <a:r>
              <a:rPr lang="en-US"/>
              <a:t>Diagnosis and Classification of Diabetes</a:t>
            </a:r>
          </a:p>
        </p:txBody>
      </p:sp>
      <p:sp>
        <p:nvSpPr>
          <p:cNvPr id="2" name="TextBox 1">
            <a:extLst>
              <a:ext uri="{FF2B5EF4-FFF2-40B4-BE49-F238E27FC236}">
                <a16:creationId xmlns:a16="http://schemas.microsoft.com/office/drawing/2014/main" id="{CAF438A8-208C-095F-F10A-879F987AE072}"/>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(https://doi.org/10.2337/dc26-S002)</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12980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EA5AA-9275-4845-2139-E81AC089DF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5D641D-D8E5-C122-A11C-88F9F376295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170</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83C9E8D-5F8A-A293-8241-F43B6477CF66}"/>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7" name="Picture 6">
            <a:extLst>
              <a:ext uri="{FF2B5EF4-FFF2-40B4-BE49-F238E27FC236}">
                <a16:creationId xmlns:a16="http://schemas.microsoft.com/office/drawing/2014/main" id="{D313B20D-C1DE-B037-4BD2-AADA4C6B6342}"/>
              </a:ext>
            </a:extLst>
          </p:cNvPr>
          <p:cNvPicPr>
            <a:picLocks noChangeAspect="1"/>
          </p:cNvPicPr>
          <p:nvPr/>
        </p:nvPicPr>
        <p:blipFill>
          <a:blip r:embed="rId2"/>
          <a:stretch>
            <a:fillRect/>
          </a:stretch>
        </p:blipFill>
        <p:spPr>
          <a:xfrm>
            <a:off x="346828" y="970718"/>
            <a:ext cx="11498343" cy="4091140"/>
          </a:xfrm>
          <a:prstGeom prst="rect">
            <a:avLst/>
          </a:prstGeom>
        </p:spPr>
      </p:pic>
      <p:sp>
        <p:nvSpPr>
          <p:cNvPr id="10" name="TextBox 9">
            <a:extLst>
              <a:ext uri="{FF2B5EF4-FFF2-40B4-BE49-F238E27FC236}">
                <a16:creationId xmlns:a16="http://schemas.microsoft.com/office/drawing/2014/main" id="{1B83D45C-4CE3-055B-7A15-F12AB2779FB5}"/>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9.1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20177901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D0ED3-293A-15CE-80F4-DEDE18048DE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1D7B3D-431A-47A7-EED5-8D09EF11517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171</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73537C7-7B3D-56B4-5B4D-8281A7D5DDF6}"/>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8" name="Picture 7">
            <a:extLst>
              <a:ext uri="{FF2B5EF4-FFF2-40B4-BE49-F238E27FC236}">
                <a16:creationId xmlns:a16="http://schemas.microsoft.com/office/drawing/2014/main" id="{3C54ECDC-3333-2BAA-D55D-30FED18974A7}"/>
              </a:ext>
            </a:extLst>
          </p:cNvPr>
          <p:cNvPicPr>
            <a:picLocks noChangeAspect="1"/>
          </p:cNvPicPr>
          <p:nvPr/>
        </p:nvPicPr>
        <p:blipFill>
          <a:blip r:embed="rId2"/>
          <a:stretch>
            <a:fillRect/>
          </a:stretch>
        </p:blipFill>
        <p:spPr>
          <a:xfrm>
            <a:off x="1247015" y="578624"/>
            <a:ext cx="9697969" cy="5432695"/>
          </a:xfrm>
          <a:prstGeom prst="rect">
            <a:avLst/>
          </a:prstGeom>
        </p:spPr>
      </p:pic>
      <p:sp>
        <p:nvSpPr>
          <p:cNvPr id="12" name="TextBox 11">
            <a:extLst>
              <a:ext uri="{FF2B5EF4-FFF2-40B4-BE49-F238E27FC236}">
                <a16:creationId xmlns:a16="http://schemas.microsoft.com/office/drawing/2014/main" id="{EE46242C-AE0C-ACE8-E728-B6E82A6F0609}"/>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9.1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25525520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2B73-3442-95D0-F270-875FD747E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94F1D-B4AF-98FE-E2AB-9EFF0052A8E4}"/>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Therapy for Adults with Type 2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3B44B4F-E5B1-93D2-8ECB-2BFC8A9C4500}"/>
              </a:ext>
            </a:extLst>
          </p:cNvPr>
          <p:cNvSpPr>
            <a:spLocks noGrp="1"/>
          </p:cNvSpPr>
          <p:nvPr>
            <p:ph idx="1"/>
          </p:nvPr>
        </p:nvSpPr>
        <p:spPr>
          <a:xfrm>
            <a:off x="838200" y="1661971"/>
            <a:ext cx="10515600" cy="4725909"/>
          </a:xfrm>
        </p:spPr>
        <p:txBody>
          <a:bodyPr>
            <a:normAutofit/>
          </a:bodyPr>
          <a:lstStyle/>
          <a:p>
            <a:pPr marL="0" indent="0">
              <a:buNone/>
            </a:pPr>
            <a:r>
              <a:rPr lang="en-US" sz="2000" b="1">
                <a:solidFill>
                  <a:srgbClr val="000000"/>
                </a:solidFill>
                <a:latin typeface="Arial" panose="020B0604020202020204" pitchFamily="34" charset="0"/>
                <a:cs typeface="Arial" panose="020B0604020202020204" pitchFamily="34" charset="0"/>
              </a:rPr>
              <a:t>9.5 </a:t>
            </a:r>
            <a:r>
              <a:rPr lang="en-US" sz="2000">
                <a:solidFill>
                  <a:srgbClr val="000000"/>
                </a:solidFill>
                <a:latin typeface="Arial" panose="020B0604020202020204" pitchFamily="34" charset="0"/>
                <a:cs typeface="Arial" panose="020B0604020202020204" pitchFamily="34" charset="0"/>
              </a:rPr>
              <a:t>A person-centered shared decision-making approach should guide the choice of glucose-lowering medications for adults with type 2 diabetes. Use medications that provide sufficient effectiveness to achieve and maintain intended treatment goals with consideration of the effects on cardiovascular, kidney, weight, and other relevant comorbidities; hypoglycemia risk; cost and access; risk for adverse reactions and tolerability; and individual preferences (</a:t>
            </a:r>
            <a:r>
              <a:rPr lang="en-US" sz="2000" b="1">
                <a:solidFill>
                  <a:srgbClr val="000000"/>
                </a:solidFill>
                <a:latin typeface="Arial" panose="020B0604020202020204" pitchFamily="34" charset="0"/>
                <a:cs typeface="Arial" panose="020B0604020202020204" pitchFamily="34" charset="0"/>
              </a:rPr>
              <a:t>Fig. 9.4 </a:t>
            </a:r>
            <a:r>
              <a:rPr lang="en-US" sz="2000">
                <a:solidFill>
                  <a:srgbClr val="000000"/>
                </a:solidFill>
                <a:latin typeface="Arial" panose="020B0604020202020204" pitchFamily="34" charset="0"/>
                <a:cs typeface="Arial" panose="020B0604020202020204" pitchFamily="34" charset="0"/>
              </a:rPr>
              <a:t>and </a:t>
            </a:r>
            <a:r>
              <a:rPr lang="en-US" sz="2000" b="1">
                <a:solidFill>
                  <a:srgbClr val="000000"/>
                </a:solidFill>
                <a:latin typeface="Arial" panose="020B0604020202020204" pitchFamily="34" charset="0"/>
                <a:cs typeface="Arial" panose="020B0604020202020204" pitchFamily="34" charset="0"/>
              </a:rPr>
              <a:t>Table 9.2</a:t>
            </a:r>
            <a:r>
              <a:rPr lang="en-US" sz="2000">
                <a:solidFill>
                  <a:srgbClr val="000000"/>
                </a:solidFill>
                <a:latin typeface="Arial" panose="020B0604020202020204" pitchFamily="34" charset="0"/>
                <a:cs typeface="Arial" panose="020B0604020202020204" pitchFamily="34" charset="0"/>
              </a:rPr>
              <a:t>). </a:t>
            </a:r>
            <a:r>
              <a:rPr lang="en-US" sz="2000" b="1">
                <a:solidFill>
                  <a:srgbClr val="C00000"/>
                </a:solidFill>
                <a:latin typeface="Arial" panose="020B0604020202020204" pitchFamily="34" charset="0"/>
                <a:cs typeface="Arial" panose="020B0604020202020204" pitchFamily="34" charset="0"/>
              </a:rPr>
              <a:t>E</a:t>
            </a:r>
          </a:p>
          <a:p>
            <a:pPr marL="0" indent="0">
              <a:buNone/>
            </a:pPr>
            <a:r>
              <a:rPr lang="en-US" sz="2000" b="1">
                <a:solidFill>
                  <a:srgbClr val="000000"/>
                </a:solidFill>
                <a:latin typeface="Arial" panose="020B0604020202020204" pitchFamily="34" charset="0"/>
                <a:cs typeface="Arial" panose="020B0604020202020204" pitchFamily="34" charset="0"/>
              </a:rPr>
              <a:t>9.6</a:t>
            </a:r>
            <a:r>
              <a:rPr lang="en-US" sz="2000">
                <a:solidFill>
                  <a:srgbClr val="000000"/>
                </a:solidFill>
                <a:latin typeface="Arial" panose="020B0604020202020204" pitchFamily="34" charset="0"/>
                <a:cs typeface="Arial" panose="020B0604020202020204" pitchFamily="34" charset="0"/>
              </a:rPr>
              <a:t> Consider combination therapy in adults with type 2 diabetes for initial treatment to shorten time to attainment of individualized glycemic goals. </a:t>
            </a:r>
            <a:r>
              <a:rPr lang="en-US" sz="2000" b="1">
                <a:solidFill>
                  <a:srgbClr val="C00000"/>
                </a:solidFill>
                <a:latin typeface="Arial" panose="020B0604020202020204" pitchFamily="34" charset="0"/>
                <a:cs typeface="Arial" panose="020B0604020202020204" pitchFamily="34" charset="0"/>
              </a:rPr>
              <a:t>A</a:t>
            </a:r>
            <a:endParaRPr lang="en-US" sz="24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9.7</a:t>
            </a:r>
            <a:r>
              <a:rPr lang="en-US" sz="2000" b="0" i="0" u="none" strike="noStrike" baseline="0">
                <a:solidFill>
                  <a:srgbClr val="000000"/>
                </a:solidFill>
                <a:latin typeface="Arial" panose="020B0604020202020204" pitchFamily="34" charset="0"/>
                <a:cs typeface="Arial" panose="020B0604020202020204" pitchFamily="34" charset="0"/>
              </a:rPr>
              <a:t> In adults with type 2 diabetes and established or high risk of atherosclerotic cardiovascular disease, the treatment plan should include medications with demonstrated benefits to reduce cardiovascular events (e.g., glucagon-like peptide 1 receptor agonist [GLP-1 RA] and/or sodium–glucose cotransporter 2 [SGLT2] inhibitor) for glycemic management and comprehensive cardiovascular risk reduction (irrespective of A1C) (</a:t>
            </a:r>
            <a:r>
              <a:rPr lang="en-US" sz="2000" b="1" i="0" u="none" strike="noStrike" baseline="0">
                <a:solidFill>
                  <a:srgbClr val="000000"/>
                </a:solidFill>
                <a:latin typeface="Arial" panose="020B0604020202020204" pitchFamily="34" charset="0"/>
                <a:cs typeface="Arial" panose="020B0604020202020204" pitchFamily="34" charset="0"/>
              </a:rPr>
              <a:t>Fig. 9.4 </a:t>
            </a:r>
            <a:r>
              <a:rPr lang="en-US" sz="2000" b="0" i="0" u="none" strike="noStrike" baseline="0">
                <a:solidFill>
                  <a:srgbClr val="000000"/>
                </a:solidFill>
                <a:latin typeface="Arial" panose="020B0604020202020204" pitchFamily="34" charset="0"/>
                <a:cs typeface="Arial" panose="020B0604020202020204" pitchFamily="34" charset="0"/>
              </a:rPr>
              <a:t>and </a:t>
            </a:r>
            <a:r>
              <a:rPr lang="en-US" sz="2000" b="1" i="0" u="none" strike="noStrike" baseline="0">
                <a:solidFill>
                  <a:srgbClr val="000000"/>
                </a:solidFill>
                <a:latin typeface="Arial" panose="020B0604020202020204" pitchFamily="34" charset="0"/>
                <a:cs typeface="Arial" panose="020B0604020202020204" pitchFamily="34" charset="0"/>
              </a:rPr>
              <a:t>Table 9.2</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EDFD9427-5842-73D5-1511-DA159B0F21E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018FFDD-98BE-467C-928B-1C903903ABC0}"/>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29343637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34DC0-C0A9-4398-16BA-5C818BE9E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17F3D-3AA6-97CF-EA0F-B9CECED6DA51}"/>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Therapy for Adults with Type 2 Diabetes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F012221-9EDE-F0A3-72AA-FD4458054362}"/>
              </a:ext>
            </a:extLst>
          </p:cNvPr>
          <p:cNvSpPr>
            <a:spLocks noGrp="1"/>
          </p:cNvSpPr>
          <p:nvPr>
            <p:ph idx="1"/>
          </p:nvPr>
        </p:nvSpPr>
        <p:spPr>
          <a:xfrm>
            <a:off x="838200" y="1661971"/>
            <a:ext cx="10515600" cy="4725909"/>
          </a:xfrm>
        </p:spPr>
        <p:txBody>
          <a:bodyPr>
            <a:normAutofit lnSpcReduction="10000"/>
          </a:bodyPr>
          <a:lstStyle/>
          <a:p>
            <a:pPr marL="0" indent="0">
              <a:buNone/>
            </a:pPr>
            <a:r>
              <a:rPr lang="en-US" sz="2000" b="1">
                <a:solidFill>
                  <a:srgbClr val="000000"/>
                </a:solidFill>
                <a:latin typeface="Arial" panose="020B0604020202020204" pitchFamily="34" charset="0"/>
                <a:cs typeface="Arial" panose="020B0604020202020204" pitchFamily="34" charset="0"/>
              </a:rPr>
              <a:t>9.8</a:t>
            </a:r>
            <a:r>
              <a:rPr lang="en-US" sz="2000">
                <a:solidFill>
                  <a:srgbClr val="000000"/>
                </a:solidFill>
                <a:latin typeface="Arial" panose="020B0604020202020204" pitchFamily="34" charset="0"/>
                <a:cs typeface="Arial" panose="020B0604020202020204" pitchFamily="34" charset="0"/>
              </a:rPr>
              <a:t> In adults with type 2 diabetes who have heart failure (HF) (with either reduced or preserved ejection fraction), an SGLT2 inhibitor is recommended for both glycemic management and prevention of HF hospitalizations (irrespective of A1C) (</a:t>
            </a:r>
            <a:r>
              <a:rPr lang="en-US" sz="2000" b="1">
                <a:solidFill>
                  <a:srgbClr val="000000"/>
                </a:solidFill>
                <a:latin typeface="Arial" panose="020B0604020202020204" pitchFamily="34" charset="0"/>
                <a:cs typeface="Arial" panose="020B0604020202020204" pitchFamily="34" charset="0"/>
              </a:rPr>
              <a:t>Fig. 9.4</a:t>
            </a:r>
            <a:r>
              <a:rPr lang="en-US" sz="2000">
                <a:solidFill>
                  <a:srgbClr val="000000"/>
                </a:solidFill>
                <a:latin typeface="Arial" panose="020B0604020202020204" pitchFamily="34" charset="0"/>
                <a:cs typeface="Arial" panose="020B0604020202020204" pitchFamily="34" charset="0"/>
              </a:rPr>
              <a:t>). </a:t>
            </a:r>
            <a:r>
              <a:rPr lang="en-US" sz="2000" b="1">
                <a:solidFill>
                  <a:srgbClr val="C00000"/>
                </a:solidFill>
                <a:latin typeface="Arial" panose="020B0604020202020204" pitchFamily="34" charset="0"/>
                <a:cs typeface="Arial" panose="020B0604020202020204" pitchFamily="34" charset="0"/>
              </a:rPr>
              <a:t>A</a:t>
            </a:r>
          </a:p>
          <a:p>
            <a:pPr marL="0" indent="0">
              <a:buNone/>
            </a:pPr>
            <a:r>
              <a:rPr lang="en-US" sz="2000" b="1">
                <a:solidFill>
                  <a:srgbClr val="000000"/>
                </a:solidFill>
                <a:latin typeface="Arial" panose="020B0604020202020204" pitchFamily="34" charset="0"/>
                <a:cs typeface="Arial" panose="020B0604020202020204" pitchFamily="34" charset="0"/>
              </a:rPr>
              <a:t>9.9a </a:t>
            </a:r>
            <a:r>
              <a:rPr lang="en-US" sz="2000">
                <a:solidFill>
                  <a:srgbClr val="000000"/>
                </a:solidFill>
                <a:latin typeface="Arial" panose="020B0604020202020204" pitchFamily="34" charset="0"/>
                <a:cs typeface="Arial" panose="020B0604020202020204" pitchFamily="34" charset="0"/>
              </a:rPr>
              <a:t>In adults with type 2 diabetes, obesity, and symptomatic heart failure with preserved ejection fraction (HFpEF), the glucose-lowering treatment plan should include a dual glucose-dependent insulinotropic polypeptide (GIP) and GLP-1 RA with demonstrated benefits for HF-related symptoms and reduction in HF events (irrespective of A1C).  </a:t>
            </a:r>
            <a:r>
              <a:rPr lang="en-US" sz="2000" b="1">
                <a:solidFill>
                  <a:srgbClr val="C00000"/>
                </a:solidFill>
                <a:latin typeface="Arial" panose="020B0604020202020204" pitchFamily="34" charset="0"/>
                <a:cs typeface="Arial" panose="020B0604020202020204" pitchFamily="34" charset="0"/>
              </a:rPr>
              <a:t>A</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000" b="1">
                <a:solidFill>
                  <a:srgbClr val="000000"/>
                </a:solidFill>
                <a:latin typeface="Arial" panose="020B0604020202020204" pitchFamily="34" charset="0"/>
                <a:cs typeface="Arial" panose="020B0604020202020204" pitchFamily="34" charset="0"/>
              </a:rPr>
              <a:t>9.9b</a:t>
            </a:r>
            <a:r>
              <a:rPr lang="en-US" sz="2000">
                <a:solidFill>
                  <a:srgbClr val="000000"/>
                </a:solidFill>
                <a:latin typeface="Arial" panose="020B0604020202020204" pitchFamily="34" charset="0"/>
                <a:cs typeface="Arial" panose="020B0604020202020204" pitchFamily="34" charset="0"/>
              </a:rPr>
              <a:t> In adults with type 2 diabetes, obesity, and symptomatic HFpEF, the glucose-lowering treatment plan should include a GLP-1 RA with demonstrated benefits for HF-related symptoms </a:t>
            </a:r>
            <a:r>
              <a:rPr lang="en-US" sz="2000" b="1">
                <a:solidFill>
                  <a:srgbClr val="C00000"/>
                </a:solidFill>
                <a:latin typeface="Arial" panose="020B0604020202020204" pitchFamily="34" charset="0"/>
                <a:cs typeface="Arial" panose="020B0604020202020204" pitchFamily="34" charset="0"/>
              </a:rPr>
              <a:t>A </a:t>
            </a:r>
            <a:r>
              <a:rPr lang="en-US" sz="2000">
                <a:solidFill>
                  <a:srgbClr val="000000"/>
                </a:solidFill>
                <a:latin typeface="Arial" panose="020B0604020202020204" pitchFamily="34" charset="0"/>
                <a:cs typeface="Arial" panose="020B0604020202020204" pitchFamily="34" charset="0"/>
              </a:rPr>
              <a:t>and/or reduction in HF events (irrespective of A1C). </a:t>
            </a:r>
            <a:r>
              <a:rPr lang="en-US" sz="2000" b="1">
                <a:solidFill>
                  <a:srgbClr val="C00000"/>
                </a:solidFill>
                <a:latin typeface="Arial" panose="020B0604020202020204" pitchFamily="34" charset="0"/>
                <a:cs typeface="Arial" panose="020B0604020202020204" pitchFamily="34" charset="0"/>
              </a:rPr>
              <a:t>B</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9.10 </a:t>
            </a:r>
            <a:r>
              <a:rPr lang="en-US" sz="2000" i="0" u="none" strike="noStrike" baseline="0">
                <a:solidFill>
                  <a:srgbClr val="000000"/>
                </a:solidFill>
                <a:latin typeface="Arial" panose="020B0604020202020204" pitchFamily="34" charset="0"/>
                <a:cs typeface="Arial" panose="020B0604020202020204" pitchFamily="34" charset="0"/>
              </a:rPr>
              <a:t>In adults with type 2 diabetes who have chronic kidney disease (CKD) (with confirmed estimated glomerular filtration rate [eGFR] 20–60 mL/min/1.73 m</a:t>
            </a:r>
            <a:r>
              <a:rPr lang="en-US" sz="2000" baseline="30000">
                <a:solidFill>
                  <a:srgbClr val="000000"/>
                </a:solidFill>
                <a:latin typeface="Arial" panose="020B0604020202020204" pitchFamily="34" charset="0"/>
                <a:cs typeface="Arial" panose="020B0604020202020204" pitchFamily="34" charset="0"/>
              </a:rPr>
              <a:t>2</a:t>
            </a:r>
            <a:r>
              <a:rPr lang="en-US" sz="2000" i="0" u="none" strike="noStrike" baseline="0">
                <a:solidFill>
                  <a:srgbClr val="000000"/>
                </a:solidFill>
                <a:latin typeface="Arial" panose="020B0604020202020204" pitchFamily="34" charset="0"/>
                <a:cs typeface="Arial" panose="020B0604020202020204" pitchFamily="34" charset="0"/>
              </a:rPr>
              <a:t> and/or albuminuria), an SGLT2 inhibitor or GLP-1 RA with demonstrated benefit in this population should be used for both glycemic management and for slowing progression of CKD and reduction in cardiovascular events (irrespective of A1C) (</a:t>
            </a:r>
            <a:r>
              <a:rPr lang="en-US" sz="2000" b="1" i="0" u="none" strike="noStrike" baseline="0">
                <a:solidFill>
                  <a:srgbClr val="000000"/>
                </a:solidFill>
                <a:latin typeface="Arial" panose="020B0604020202020204" pitchFamily="34" charset="0"/>
                <a:cs typeface="Arial" panose="020B0604020202020204" pitchFamily="34" charset="0"/>
              </a:rPr>
              <a:t>Fig. 9.4</a:t>
            </a:r>
            <a:r>
              <a:rPr lang="en-US" sz="2000" i="0" u="none" strike="noStrike" baseline="0">
                <a:solidFill>
                  <a:srgbClr val="000000"/>
                </a:solidFill>
                <a:latin typeface="Arial" panose="020B0604020202020204" pitchFamily="34" charset="0"/>
                <a:cs typeface="Arial" panose="020B0604020202020204" pitchFamily="34" charset="0"/>
              </a:rPr>
              <a:t>). The glycemic benefits of SGLT2 inhibitors are reduced at eGFR &lt;45 mL/min/1.73 m</a:t>
            </a:r>
            <a:r>
              <a:rPr lang="en-US" sz="2000" i="0" u="none" strike="noStrike" baseline="30000">
                <a:solidFill>
                  <a:srgbClr val="000000"/>
                </a:solidFill>
                <a:latin typeface="Arial" panose="020B0604020202020204" pitchFamily="34" charset="0"/>
                <a:cs typeface="Arial" panose="020B0604020202020204" pitchFamily="34" charset="0"/>
              </a:rPr>
              <a:t>2</a:t>
            </a:r>
            <a:r>
              <a:rPr lang="en-US" sz="200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9A4ADD87-5FD9-1DA9-E6EA-498AE988EAE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642C723-F4BD-2E79-CA56-B09B55481A12}"/>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26746066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27E24-43EE-94D5-3F6F-DD90AA4B5E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FAC05-EC10-9E22-521F-8A364A587199}"/>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Therapy for Adults with Type 2 Diabetes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FC9280-3E0B-522B-EDEF-84201CFE41BC}"/>
              </a:ext>
            </a:extLst>
          </p:cNvPr>
          <p:cNvSpPr>
            <a:spLocks noGrp="1"/>
          </p:cNvSpPr>
          <p:nvPr>
            <p:ph idx="1"/>
          </p:nvPr>
        </p:nvSpPr>
        <p:spPr>
          <a:xfrm>
            <a:off x="838200" y="1661971"/>
            <a:ext cx="10515600" cy="4725909"/>
          </a:xfrm>
        </p:spPr>
        <p:txBody>
          <a:bodyPr>
            <a:normAutofit fontScale="92500" lnSpcReduction="10000"/>
          </a:bodyPr>
          <a:lstStyle/>
          <a:p>
            <a:pPr marL="0" indent="0">
              <a:buNone/>
            </a:pPr>
            <a:r>
              <a:rPr lang="en-US" sz="2000" b="1">
                <a:solidFill>
                  <a:srgbClr val="000000"/>
                </a:solidFill>
                <a:latin typeface="Arial" panose="020B0604020202020204" pitchFamily="34" charset="0"/>
                <a:cs typeface="Arial" panose="020B0604020202020204" pitchFamily="34" charset="0"/>
              </a:rPr>
              <a:t>9.11</a:t>
            </a:r>
            <a:r>
              <a:rPr lang="en-US" sz="2000">
                <a:solidFill>
                  <a:srgbClr val="000000"/>
                </a:solidFill>
                <a:latin typeface="Arial" panose="020B0604020202020204" pitchFamily="34" charset="0"/>
                <a:cs typeface="Arial" panose="020B0604020202020204" pitchFamily="34" charset="0"/>
              </a:rPr>
              <a:t> In adults with type 2 diabetes and advanced CKD (eGFR &lt;30 mL/min/1.73 m</a:t>
            </a:r>
            <a:r>
              <a:rPr lang="en-US" sz="2000" baseline="30000">
                <a:solidFill>
                  <a:srgbClr val="000000"/>
                </a:solidFill>
                <a:latin typeface="Arial" panose="020B0604020202020204" pitchFamily="34" charset="0"/>
                <a:cs typeface="Arial" panose="020B0604020202020204" pitchFamily="34" charset="0"/>
              </a:rPr>
              <a:t>2</a:t>
            </a:r>
            <a:r>
              <a:rPr lang="en-US" sz="2000">
                <a:solidFill>
                  <a:srgbClr val="000000"/>
                </a:solidFill>
                <a:latin typeface="Arial" panose="020B0604020202020204" pitchFamily="34" charset="0"/>
                <a:cs typeface="Arial" panose="020B0604020202020204" pitchFamily="34" charset="0"/>
              </a:rPr>
              <a:t>), a GLP-1 RA is preferred for glycemic management due to lower risk of hypoglycemia and for cardiovascular event reduction. </a:t>
            </a:r>
            <a:r>
              <a:rPr lang="en-US" sz="2000" b="1">
                <a:solidFill>
                  <a:srgbClr val="C00000"/>
                </a:solidFill>
                <a:latin typeface="Arial" panose="020B0604020202020204" pitchFamily="34" charset="0"/>
                <a:cs typeface="Arial" panose="020B0604020202020204" pitchFamily="34" charset="0"/>
              </a:rPr>
              <a:t>B</a:t>
            </a:r>
            <a:r>
              <a:rPr lang="en-US" sz="2000">
                <a:solidFill>
                  <a:srgbClr val="000000"/>
                </a:solidFill>
                <a:latin typeface="Arial" panose="020B0604020202020204" pitchFamily="34" charset="0"/>
                <a:cs typeface="Arial" panose="020B0604020202020204" pitchFamily="34" charset="0"/>
              </a:rPr>
              <a:t> Individuals on dialysis can be safely initiated or continued on GLP-1–based therapy (that is not dependent on kidney clearance) to reduce cardiovascular risk and mortality. </a:t>
            </a:r>
            <a:r>
              <a:rPr lang="en-US" sz="2000" b="1">
                <a:solidFill>
                  <a:srgbClr val="C00000"/>
                </a:solidFill>
                <a:latin typeface="Arial" panose="020B0604020202020204" pitchFamily="34" charset="0"/>
                <a:cs typeface="Arial" panose="020B0604020202020204" pitchFamily="34" charset="0"/>
              </a:rPr>
              <a:t>C</a:t>
            </a:r>
          </a:p>
          <a:p>
            <a:pPr marL="0" indent="0">
              <a:buNone/>
            </a:pPr>
            <a:r>
              <a:rPr lang="en-US" sz="2000" b="1">
                <a:solidFill>
                  <a:srgbClr val="000000"/>
                </a:solidFill>
                <a:latin typeface="Arial" panose="020B0604020202020204" pitchFamily="34" charset="0"/>
                <a:cs typeface="Arial" panose="020B0604020202020204" pitchFamily="34" charset="0"/>
              </a:rPr>
              <a:t>9.12</a:t>
            </a:r>
            <a:r>
              <a:rPr lang="en-US" sz="2000">
                <a:solidFill>
                  <a:srgbClr val="000000"/>
                </a:solidFill>
                <a:latin typeface="Arial" panose="020B0604020202020204" pitchFamily="34" charset="0"/>
                <a:cs typeface="Arial" panose="020B0604020202020204" pitchFamily="34" charset="0"/>
              </a:rPr>
              <a:t> In adults with type 2 diabetes, metabolic dysfunction–associated steatotic liver disease (MASLD), and overweight or obesity, consider using a GLP-1 RA with demonstrated benefits in metabolic dysfunction–associated steatohepatitis (MASH) </a:t>
            </a:r>
            <a:r>
              <a:rPr lang="en-US" sz="2000" b="1">
                <a:solidFill>
                  <a:srgbClr val="C00000"/>
                </a:solidFill>
                <a:latin typeface="Arial" panose="020B0604020202020204" pitchFamily="34" charset="0"/>
                <a:cs typeface="Arial" panose="020B0604020202020204" pitchFamily="34" charset="0"/>
              </a:rPr>
              <a:t>A </a:t>
            </a:r>
            <a:r>
              <a:rPr lang="en-US" sz="2000">
                <a:solidFill>
                  <a:srgbClr val="000000"/>
                </a:solidFill>
                <a:latin typeface="Arial" panose="020B0604020202020204" pitchFamily="34" charset="0"/>
                <a:cs typeface="Arial" panose="020B0604020202020204" pitchFamily="34" charset="0"/>
              </a:rPr>
              <a:t>or a dual GIP and GLP-1 RA with potential benefits in MASH </a:t>
            </a:r>
            <a:r>
              <a:rPr lang="en-US" sz="2000" b="1">
                <a:solidFill>
                  <a:srgbClr val="C00000"/>
                </a:solidFill>
                <a:latin typeface="Arial" panose="020B0604020202020204" pitchFamily="34" charset="0"/>
                <a:cs typeface="Arial" panose="020B0604020202020204" pitchFamily="34" charset="0"/>
              </a:rPr>
              <a:t>B</a:t>
            </a:r>
            <a:r>
              <a:rPr lang="en-US" sz="2000">
                <a:solidFill>
                  <a:srgbClr val="000000"/>
                </a:solidFill>
                <a:latin typeface="Arial" panose="020B0604020202020204" pitchFamily="34" charset="0"/>
                <a:cs typeface="Arial" panose="020B0604020202020204" pitchFamily="34" charset="0"/>
              </a:rPr>
              <a:t> for glycemic management and as an adjunctive therapy to interventions for weight loss.</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9.13a</a:t>
            </a:r>
            <a:r>
              <a:rPr lang="en-US" sz="2000" b="0" i="0" u="none" strike="noStrike" baseline="0">
                <a:solidFill>
                  <a:srgbClr val="000000"/>
                </a:solidFill>
                <a:latin typeface="Arial" panose="020B0604020202020204" pitchFamily="34" charset="0"/>
                <a:cs typeface="Arial" panose="020B0604020202020204" pitchFamily="34" charset="0"/>
              </a:rPr>
              <a:t> In adults with type 2 diabetes and biopsy-proven MASH or those at high risk for liver fibrosis (based on noninvasive tests), a GLP-1 RA is preferred for glycemic management due to beneficial effects on MASH.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Pioglitazone or a dual GIP and GLP-1 RA </a:t>
            </a:r>
            <a:r>
              <a:rPr lang="en-US" sz="2000" b="1">
                <a:solidFill>
                  <a:srgbClr val="C00000"/>
                </a:solidFill>
                <a:latin typeface="Arial" panose="020B0604020202020204" pitchFamily="34" charset="0"/>
                <a:cs typeface="Arial" panose="020B0604020202020204" pitchFamily="34" charset="0"/>
              </a:rPr>
              <a:t>B </a:t>
            </a:r>
            <a:r>
              <a:rPr lang="en-US" sz="2000" b="0" i="0" u="none" strike="noStrike" baseline="0">
                <a:solidFill>
                  <a:srgbClr val="000000"/>
                </a:solidFill>
                <a:latin typeface="Arial" panose="020B0604020202020204" pitchFamily="34" charset="0"/>
                <a:cs typeface="Arial" panose="020B0604020202020204" pitchFamily="34" charset="0"/>
              </a:rPr>
              <a:t>can be considered for glycemic management due to potential beneficial effects on MASH.</a:t>
            </a:r>
            <a:r>
              <a:rPr lang="en-US" sz="2000" b="1">
                <a:solidFill>
                  <a:srgbClr val="C00000"/>
                </a:solidFill>
                <a:latin typeface="Arial" panose="020B0604020202020204" pitchFamily="34" charset="0"/>
                <a:cs typeface="Arial" panose="020B0604020202020204" pitchFamily="34" charset="0"/>
              </a:rPr>
              <a:t> </a:t>
            </a:r>
          </a:p>
          <a:p>
            <a:pPr marL="0" indent="0">
              <a:buNone/>
            </a:pPr>
            <a:r>
              <a:rPr lang="en-US" sz="2000" b="1">
                <a:solidFill>
                  <a:srgbClr val="000000"/>
                </a:solidFill>
                <a:latin typeface="Arial" panose="020B0604020202020204" pitchFamily="34" charset="0"/>
                <a:cs typeface="Arial" panose="020B0604020202020204" pitchFamily="34" charset="0"/>
              </a:rPr>
              <a:t>9.13b</a:t>
            </a:r>
            <a:r>
              <a:rPr lang="en-US" sz="2000">
                <a:solidFill>
                  <a:srgbClr val="000000"/>
                </a:solidFill>
                <a:latin typeface="Arial" panose="020B0604020202020204" pitchFamily="34" charset="0"/>
                <a:cs typeface="Arial" panose="020B0604020202020204" pitchFamily="34" charset="0"/>
              </a:rPr>
              <a:t> Combination therapy with pioglitazone plus a GLP-1 RA can be considered for the treatment of hyperglycemia in adults with type 2 diabetes with biopsy-proven MASH or those at high risk of liver fibrosis (identified with noninvasive tests) due to potential beneficial effects on MASH. </a:t>
            </a:r>
            <a:r>
              <a:rPr lang="en-US" sz="2000" b="1">
                <a:solidFill>
                  <a:srgbClr val="C00000"/>
                </a:solidFill>
                <a:latin typeface="Arial" panose="020B0604020202020204" pitchFamily="34" charset="0"/>
                <a:cs typeface="Arial" panose="020B0604020202020204" pitchFamily="34" charset="0"/>
              </a:rPr>
              <a:t>B</a:t>
            </a:r>
            <a:endParaRPr lang="en-US" sz="2000" b="1">
              <a:solidFill>
                <a:srgbClr val="88161F"/>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B344FBD-AFD2-0D27-0481-DE959D536D6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309399C-9DFE-87B1-8818-77196876C5DD}"/>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363675781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028FA-ADD2-7C1D-CFCC-D70106B34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7E7BB-B69F-B491-C890-4F74679B9C8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Therapy for Adults with Type 2 Diabetes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8E062D5-B8D8-CA8B-4132-0126FDCA843A}"/>
              </a:ext>
            </a:extLst>
          </p:cNvPr>
          <p:cNvSpPr>
            <a:spLocks noGrp="1"/>
          </p:cNvSpPr>
          <p:nvPr>
            <p:ph idx="1"/>
          </p:nvPr>
        </p:nvSpPr>
        <p:spPr>
          <a:xfrm>
            <a:off x="838200" y="1661971"/>
            <a:ext cx="10515600" cy="4725909"/>
          </a:xfrm>
        </p:spPr>
        <p:txBody>
          <a:bodyPr>
            <a:normAutofit/>
          </a:bodyPr>
          <a:lstStyle/>
          <a:p>
            <a:pPr marL="0" indent="0">
              <a:buNone/>
            </a:pPr>
            <a:r>
              <a:rPr lang="en-US" sz="2000" b="1">
                <a:solidFill>
                  <a:srgbClr val="000000"/>
                </a:solidFill>
                <a:latin typeface="Arial" panose="020B0604020202020204" pitchFamily="34" charset="0"/>
                <a:cs typeface="Arial" panose="020B0604020202020204" pitchFamily="34" charset="0"/>
              </a:rPr>
              <a:t>9.14</a:t>
            </a:r>
            <a:r>
              <a:rPr lang="en-US" sz="2000">
                <a:solidFill>
                  <a:srgbClr val="000000"/>
                </a:solidFill>
                <a:latin typeface="Arial" panose="020B0604020202020204" pitchFamily="34" charset="0"/>
                <a:cs typeface="Arial" panose="020B0604020202020204" pitchFamily="34" charset="0"/>
              </a:rPr>
              <a:t> Medication plan and medication-taking behavior should be reevaluated at regular intervals (e.g., every 3–6 months) and adjusted as needed to incorporate specific factors that affect choice of treatment and ensure achievement of individualized glycemic goals (</a:t>
            </a:r>
            <a:r>
              <a:rPr lang="en-US" sz="2000" b="1">
                <a:solidFill>
                  <a:srgbClr val="000000"/>
                </a:solidFill>
                <a:latin typeface="Arial" panose="020B0604020202020204" pitchFamily="34" charset="0"/>
                <a:cs typeface="Arial" panose="020B0604020202020204" pitchFamily="34" charset="0"/>
              </a:rPr>
              <a:t>Fig. 4.1 </a:t>
            </a:r>
            <a:r>
              <a:rPr lang="en-US" sz="2000">
                <a:solidFill>
                  <a:srgbClr val="000000"/>
                </a:solidFill>
                <a:latin typeface="Arial" panose="020B0604020202020204" pitchFamily="34" charset="0"/>
                <a:cs typeface="Arial" panose="020B0604020202020204" pitchFamily="34" charset="0"/>
              </a:rPr>
              <a:t>and </a:t>
            </a:r>
            <a:r>
              <a:rPr lang="en-US" sz="2000" b="1">
                <a:solidFill>
                  <a:srgbClr val="000000"/>
                </a:solidFill>
                <a:latin typeface="Arial" panose="020B0604020202020204" pitchFamily="34" charset="0"/>
                <a:cs typeface="Arial" panose="020B0604020202020204" pitchFamily="34" charset="0"/>
              </a:rPr>
              <a:t>Table 9.2</a:t>
            </a:r>
            <a:r>
              <a:rPr lang="en-US" sz="2000">
                <a:solidFill>
                  <a:srgbClr val="000000"/>
                </a:solidFill>
                <a:latin typeface="Arial" panose="020B0604020202020204" pitchFamily="34" charset="0"/>
                <a:cs typeface="Arial" panose="020B0604020202020204" pitchFamily="34" charset="0"/>
              </a:rPr>
              <a:t>). </a:t>
            </a:r>
            <a:r>
              <a:rPr lang="en-US" sz="2000" b="1">
                <a:solidFill>
                  <a:srgbClr val="C00000"/>
                </a:solidFill>
                <a:latin typeface="Arial" panose="020B0604020202020204" pitchFamily="34" charset="0"/>
                <a:cs typeface="Arial" panose="020B0604020202020204" pitchFamily="34" charset="0"/>
              </a:rPr>
              <a:t>E</a:t>
            </a:r>
          </a:p>
          <a:p>
            <a:pPr marL="0" indent="0">
              <a:buNone/>
            </a:pPr>
            <a:r>
              <a:rPr lang="en-US" sz="2000" b="1">
                <a:solidFill>
                  <a:srgbClr val="000000"/>
                </a:solidFill>
                <a:latin typeface="Arial" panose="020B0604020202020204" pitchFamily="34" charset="0"/>
                <a:cs typeface="Arial" panose="020B0604020202020204" pitchFamily="34" charset="0"/>
              </a:rPr>
              <a:t>9.15 </a:t>
            </a:r>
            <a:r>
              <a:rPr lang="en-US" sz="2000">
                <a:solidFill>
                  <a:srgbClr val="000000"/>
                </a:solidFill>
                <a:latin typeface="Arial" panose="020B0604020202020204" pitchFamily="34" charset="0"/>
                <a:cs typeface="Arial" panose="020B0604020202020204" pitchFamily="34" charset="0"/>
              </a:rPr>
              <a:t>Treatment modification (including intensification or deintensification) for adults not meeting individualized treatment goals should not be delayed. </a:t>
            </a:r>
            <a:r>
              <a:rPr lang="en-US" sz="2000" b="1">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9.16</a:t>
            </a:r>
            <a:r>
              <a:rPr lang="en-US" sz="2000" b="0" i="0" u="none" strike="noStrike" baseline="0">
                <a:solidFill>
                  <a:srgbClr val="000000"/>
                </a:solidFill>
                <a:latin typeface="Arial" panose="020B0604020202020204" pitchFamily="34" charset="0"/>
                <a:cs typeface="Arial" panose="020B0604020202020204" pitchFamily="34" charset="0"/>
              </a:rPr>
              <a:t> Choice of glucose-lowering therapy modification should take into consideration individualized glycemic and weight goals, presence of comorbidities (cardiovascular, kidney, liver, and other metabolic comorbidities), and the risk of hypoglycemia.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9.17</a:t>
            </a:r>
            <a:r>
              <a:rPr lang="en-US" sz="2000" b="0" i="0" u="none" strike="noStrike" baseline="0">
                <a:solidFill>
                  <a:srgbClr val="000000"/>
                </a:solidFill>
                <a:latin typeface="Arial" panose="020B0604020202020204" pitchFamily="34" charset="0"/>
                <a:cs typeface="Arial" panose="020B0604020202020204" pitchFamily="34" charset="0"/>
              </a:rPr>
              <a:t> When initiating a new glucose-lowering medication, reassess the need for and/or dose of medications with higher hypoglycemia risk (i.e., sulfonylureas, meglitinides, and insulin) to minimize the risk of hypoglycemia and treatment burden. </a:t>
            </a:r>
            <a:r>
              <a:rPr lang="en-US" sz="2000" b="1">
                <a:solidFill>
                  <a:srgbClr val="C00000"/>
                </a:solidFill>
                <a:latin typeface="Arial" panose="020B0604020202020204" pitchFamily="34" charset="0"/>
                <a:cs typeface="Arial" panose="020B0604020202020204" pitchFamily="34" charset="0"/>
              </a:rPr>
              <a:t>A</a:t>
            </a:r>
            <a:endParaRPr lang="en-US" sz="2000" b="1" i="0" u="none" strike="noStrike" baseline="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B34B2A0-44FE-9C2D-7947-229D0AC1FEB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972E7A6-70F2-2CE1-39BB-77ADB8B06922}"/>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19782507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0AB06-3217-4F21-9CD4-ED6C565C9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B3E11-7CD0-60EA-2287-86C7488E3CD1}"/>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Therapy for Adults with Type 2 Diabetes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7640FB6-8EFB-2CAC-7780-FBA9F94F00BF}"/>
              </a:ext>
            </a:extLst>
          </p:cNvPr>
          <p:cNvSpPr>
            <a:spLocks noGrp="1"/>
          </p:cNvSpPr>
          <p:nvPr>
            <p:ph idx="1"/>
          </p:nvPr>
        </p:nvSpPr>
        <p:spPr>
          <a:xfrm>
            <a:off x="838200" y="1661971"/>
            <a:ext cx="10515600" cy="4725909"/>
          </a:xfrm>
        </p:spPr>
        <p:txBody>
          <a:bodyPr>
            <a:normAutofit/>
          </a:bodyPr>
          <a:lstStyle/>
          <a:p>
            <a:pPr marL="0" indent="0">
              <a:buNone/>
            </a:pPr>
            <a:r>
              <a:rPr lang="en-US" sz="2000" b="1">
                <a:solidFill>
                  <a:srgbClr val="000000"/>
                </a:solidFill>
                <a:latin typeface="Arial" panose="020B0604020202020204" pitchFamily="34" charset="0"/>
                <a:cs typeface="Arial" panose="020B0604020202020204" pitchFamily="34" charset="0"/>
              </a:rPr>
              <a:t>9.18</a:t>
            </a:r>
            <a:r>
              <a:rPr lang="en-US" sz="2000">
                <a:solidFill>
                  <a:srgbClr val="000000"/>
                </a:solidFill>
                <a:latin typeface="Arial" panose="020B0604020202020204" pitchFamily="34" charset="0"/>
                <a:cs typeface="Arial" panose="020B0604020202020204" pitchFamily="34" charset="0"/>
              </a:rPr>
              <a:t> Concurrent use of dipeptidyl peptidase 4 (DPP-4) inhibitors with a GLP-1 RA or a dual GIP and GLP-1 RA is not recommended due to lack of additional glucose lowering beyond that of a GLP-1–based therapy. </a:t>
            </a:r>
            <a:r>
              <a:rPr lang="en-US" sz="2000" b="1">
                <a:solidFill>
                  <a:srgbClr val="C00000"/>
                </a:solidFill>
                <a:latin typeface="Arial" panose="020B0604020202020204" pitchFamily="34" charset="0"/>
                <a:cs typeface="Arial" panose="020B0604020202020204" pitchFamily="34" charset="0"/>
              </a:rPr>
              <a:t>B</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indent="0" algn="l">
              <a:buNone/>
            </a:pPr>
            <a:r>
              <a:rPr lang="en-US" sz="2000" b="1" i="0" u="none" strike="noStrike" baseline="0">
                <a:latin typeface="Arial" panose="020B0604020202020204" pitchFamily="34" charset="0"/>
                <a:cs typeface="Arial" panose="020B0604020202020204" pitchFamily="34" charset="0"/>
              </a:rPr>
              <a:t>9.19</a:t>
            </a:r>
            <a:r>
              <a:rPr lang="en-US" sz="2000" b="0" i="0" u="none" strike="noStrike" baseline="0">
                <a:solidFill>
                  <a:srgbClr val="000000"/>
                </a:solidFill>
                <a:latin typeface="Arial" panose="020B0604020202020204" pitchFamily="34" charset="0"/>
                <a:cs typeface="Arial" panose="020B0604020202020204" pitchFamily="34" charset="0"/>
              </a:rPr>
              <a:t> In adults with type 2 diabetes who have not achieved their individualized weight goals, additional weight management interventions (e.g., intensification of lifestyle modifications, structured weight management programs, pharmacologic agents, or metabolic surgery, as appropriate) are recommended.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9.20</a:t>
            </a:r>
            <a:r>
              <a:rPr lang="en-US" sz="2000" b="0" i="0" u="none" strike="noStrike" baseline="0">
                <a:solidFill>
                  <a:srgbClr val="000000"/>
                </a:solidFill>
                <a:latin typeface="Arial" panose="020B0604020202020204" pitchFamily="34" charset="0"/>
                <a:cs typeface="Arial" panose="020B0604020202020204" pitchFamily="34" charset="0"/>
              </a:rPr>
              <a:t> In adults with type 2 diabetes, initiation of insulin should be considered regardless of background glucose-lowering therapy or disease duration if symptoms of hyperglycemia are present or when A1C or blood glucose levels are very high (i.e., A1C &gt;10% [&gt;86 mmol/mol] or blood glucose ≥300 mg/dL [≥16.7 mmol/L]).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9.21</a:t>
            </a:r>
            <a:r>
              <a:rPr lang="en-US" sz="2000" b="0" i="0" u="none" strike="noStrike" baseline="0">
                <a:solidFill>
                  <a:srgbClr val="000000"/>
                </a:solidFill>
                <a:latin typeface="Arial" panose="020B0604020202020204" pitchFamily="34" charset="0"/>
                <a:cs typeface="Arial" panose="020B0604020202020204" pitchFamily="34" charset="0"/>
              </a:rPr>
              <a:t> In adults with type 2 diabetes without severe hyperglycemia or hyperglycemic crisis, GLP-1–based therapy is preferred to insulin for initial or add-on glucose-lowering therapy (</a:t>
            </a:r>
            <a:r>
              <a:rPr lang="en-US" sz="2000" b="1" i="0" u="none" strike="noStrike" baseline="0">
                <a:solidFill>
                  <a:srgbClr val="000000"/>
                </a:solidFill>
                <a:latin typeface="Arial" panose="020B0604020202020204" pitchFamily="34" charset="0"/>
                <a:cs typeface="Arial" panose="020B0604020202020204" pitchFamily="34" charset="0"/>
              </a:rPr>
              <a:t>Fig. 9.4</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1ADB2AA4-345D-7A03-6E7C-8864C926D57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F38A807-EB9F-FC0D-BBD9-3CA709ADA734}"/>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40727752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9A93F-3624-20BD-28DB-4A1F4E76D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F2E92-2199-3B4B-39A2-1674031487FF}"/>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Therapy for Adults with Type 2 Diabetes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5D7364B-5D5D-5E6A-2820-6BAD16EBE27B}"/>
              </a:ext>
            </a:extLst>
          </p:cNvPr>
          <p:cNvSpPr>
            <a:spLocks noGrp="1"/>
          </p:cNvSpPr>
          <p:nvPr>
            <p:ph idx="1"/>
          </p:nvPr>
        </p:nvSpPr>
        <p:spPr>
          <a:xfrm>
            <a:off x="838200" y="1661971"/>
            <a:ext cx="10515600" cy="4725909"/>
          </a:xfrm>
        </p:spPr>
        <p:txBody>
          <a:bodyPr>
            <a:normAutofit/>
          </a:bodyPr>
          <a:lstStyle/>
          <a:p>
            <a:pPr marL="0" indent="0">
              <a:buNone/>
            </a:pPr>
            <a:r>
              <a:rPr lang="en-US" sz="2000" b="1">
                <a:solidFill>
                  <a:srgbClr val="000000"/>
                </a:solidFill>
                <a:latin typeface="Arial" panose="020B0604020202020204" pitchFamily="34" charset="0"/>
                <a:cs typeface="Arial" panose="020B0604020202020204" pitchFamily="34" charset="0"/>
              </a:rPr>
              <a:t>9.22</a:t>
            </a:r>
            <a:r>
              <a:rPr lang="en-US" sz="2000">
                <a:solidFill>
                  <a:srgbClr val="000000"/>
                </a:solidFill>
                <a:latin typeface="Arial" panose="020B0604020202020204" pitchFamily="34" charset="0"/>
                <a:cs typeface="Arial" panose="020B0604020202020204" pitchFamily="34" charset="0"/>
              </a:rPr>
              <a:t> If insulin is used, combination therapy with a GLP-1 RA, including a dual GIP and GLP-1 RA, is recommended for greater glycemic effectiveness as well as beneficial effects on weight and hypoglycemia risk for adults with type 2 diabetes. Insulin dosing should be reassessed upon addition or dose escalation of a GLP-1 RA or dual GIP and GLP-1 RA. </a:t>
            </a:r>
            <a:r>
              <a:rPr lang="en-US" sz="2000" b="1">
                <a:solidFill>
                  <a:srgbClr val="C00000"/>
                </a:solidFill>
                <a:latin typeface="Arial" panose="020B0604020202020204" pitchFamily="34" charset="0"/>
                <a:cs typeface="Arial" panose="020B0604020202020204" pitchFamily="34" charset="0"/>
              </a:rPr>
              <a:t>A</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9.23</a:t>
            </a:r>
            <a:r>
              <a:rPr lang="en-US" sz="2000" b="0" i="0" u="none" strike="noStrike" baseline="0">
                <a:solidFill>
                  <a:srgbClr val="000000"/>
                </a:solidFill>
                <a:latin typeface="Arial" panose="020B0604020202020204" pitchFamily="34" charset="0"/>
                <a:cs typeface="Arial" panose="020B0604020202020204" pitchFamily="34" charset="0"/>
              </a:rPr>
              <a:t> In adults with type 2 diabetes who are initiating insulin therapy, continue glucose-lowering agents (unless contraindicated or not tolerated) for ongoing glycemic and metabolic benefits (i.e., weight, cardiometabolic, or kidney benefits). </a:t>
            </a:r>
            <a:r>
              <a:rPr lang="en-US" sz="2000" b="1" i="0" u="none" strike="noStrike" baseline="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1EC55204-44D4-7961-0027-26A21F5CEB7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EBDBEE4-E283-8A66-FD55-983111A2E8EC}"/>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38723707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DE556-793D-F70D-4775-C85A6CCE1A9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8548F6-FBA6-CFCB-AABD-9B9CE57886F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178</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2C48F2F-0B77-32CA-B448-B287539AFF0C}"/>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8" name="Picture 7">
            <a:extLst>
              <a:ext uri="{FF2B5EF4-FFF2-40B4-BE49-F238E27FC236}">
                <a16:creationId xmlns:a16="http://schemas.microsoft.com/office/drawing/2014/main" id="{AC10DA10-2159-0D94-B841-F84EFB4AE9ED}"/>
              </a:ext>
            </a:extLst>
          </p:cNvPr>
          <p:cNvPicPr>
            <a:picLocks noChangeAspect="1"/>
          </p:cNvPicPr>
          <p:nvPr/>
        </p:nvPicPr>
        <p:blipFill>
          <a:blip r:embed="rId2"/>
          <a:stretch>
            <a:fillRect/>
          </a:stretch>
        </p:blipFill>
        <p:spPr>
          <a:xfrm>
            <a:off x="1787111" y="385844"/>
            <a:ext cx="7632461" cy="5755088"/>
          </a:xfrm>
          <a:prstGeom prst="rect">
            <a:avLst/>
          </a:prstGeom>
        </p:spPr>
      </p:pic>
      <p:sp>
        <p:nvSpPr>
          <p:cNvPr id="9" name="TextBox 8">
            <a:extLst>
              <a:ext uri="{FF2B5EF4-FFF2-40B4-BE49-F238E27FC236}">
                <a16:creationId xmlns:a16="http://schemas.microsoft.com/office/drawing/2014/main" id="{132872A1-C9D5-8B56-F6C9-C4DD300BF990}"/>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9.4</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33444294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E8944-8967-B0FA-E5AA-B57C140C5DF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78F50D-EB24-6366-F37F-D7DFC9C847E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179</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ECBF053-5E56-BAA7-D8F6-204361647DF6}"/>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13" name="Picture 12">
            <a:extLst>
              <a:ext uri="{FF2B5EF4-FFF2-40B4-BE49-F238E27FC236}">
                <a16:creationId xmlns:a16="http://schemas.microsoft.com/office/drawing/2014/main" id="{799ECCE5-8051-7DBA-8ACD-4A728611497C}"/>
              </a:ext>
            </a:extLst>
          </p:cNvPr>
          <p:cNvPicPr>
            <a:picLocks noChangeAspect="1"/>
          </p:cNvPicPr>
          <p:nvPr/>
        </p:nvPicPr>
        <p:blipFill>
          <a:blip r:embed="rId2"/>
          <a:stretch>
            <a:fillRect/>
          </a:stretch>
        </p:blipFill>
        <p:spPr>
          <a:xfrm>
            <a:off x="677497" y="855069"/>
            <a:ext cx="10515600" cy="5200774"/>
          </a:xfrm>
          <a:prstGeom prst="rect">
            <a:avLst/>
          </a:prstGeom>
        </p:spPr>
      </p:pic>
      <p:sp>
        <p:nvSpPr>
          <p:cNvPr id="17" name="TextBox 16">
            <a:extLst>
              <a:ext uri="{FF2B5EF4-FFF2-40B4-BE49-F238E27FC236}">
                <a16:creationId xmlns:a16="http://schemas.microsoft.com/office/drawing/2014/main" id="{313D83DD-5FB7-4A90-E879-069336D7DB65}"/>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9.4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497045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36822-4BB4-461C-73F6-84902B9DF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A628A9-3D4F-F5A4-56A6-EB459FB75A7C}"/>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Diagnostic Tests for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0EC281-252C-C940-AD57-5BC2AB1282D2}"/>
              </a:ext>
            </a:extLst>
          </p:cNvPr>
          <p:cNvSpPr>
            <a:spLocks noGrp="1"/>
          </p:cNvSpPr>
          <p:nvPr>
            <p:ph idx="1"/>
          </p:nvPr>
        </p:nvSpPr>
        <p:spPr>
          <a:xfrm>
            <a:off x="838200" y="1825625"/>
            <a:ext cx="10515600" cy="4667250"/>
          </a:xfrm>
        </p:spPr>
        <p:txBody>
          <a:bodyPr>
            <a:normAutofit/>
          </a:bodyPr>
          <a:lstStyle/>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2.1a</a:t>
            </a:r>
            <a:r>
              <a:rPr lang="en-US" sz="2000" kern="100">
                <a:effectLst/>
                <a:latin typeface="Arial" panose="020B0604020202020204" pitchFamily="34" charset="0"/>
                <a:ea typeface="Aptos" panose="020B0004020202020204" pitchFamily="34" charset="0"/>
                <a:cs typeface="Times New Roman" panose="02020603050405020304" pitchFamily="18" charset="0"/>
              </a:rPr>
              <a:t> Diagnose diabetes based on A1C or plasma glucose criteria. Plasma glucose criteria include either fasting plasma glucose (FPG), 2-h plasma glucose (2-h PG) during a 75-g oral glucose tolerance test (OGTT), or random glucose accompanied by classic hyperglycemic symptoms or crises (</a:t>
            </a:r>
            <a:r>
              <a:rPr lang="en-US" sz="2000" b="1" kern="100">
                <a:effectLst/>
                <a:latin typeface="Arial" panose="020B0604020202020204" pitchFamily="34" charset="0"/>
                <a:ea typeface="Aptos" panose="020B0004020202020204" pitchFamily="34" charset="0"/>
                <a:cs typeface="Times New Roman" panose="02020603050405020304" pitchFamily="18" charset="0"/>
              </a:rPr>
              <a:t>Table 2.1</a:t>
            </a:r>
            <a:r>
              <a:rPr lang="en-US" sz="2000" kern="100">
                <a:effectLst/>
                <a:latin typeface="Arial" panose="020B0604020202020204" pitchFamily="34" charset="0"/>
                <a:ea typeface="Aptos" panose="020B0004020202020204" pitchFamily="34" charset="0"/>
                <a:cs typeface="Times New Roman" panose="02020603050405020304" pitchFamily="18" charset="0"/>
              </a:rPr>
              <a:t>).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2000" b="1" kern="100">
                <a:effectLst/>
                <a:latin typeface="Arial" panose="020B06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endParaRPr lang="en-US" sz="20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2.1b</a:t>
            </a:r>
            <a:r>
              <a:rPr lang="en-US" sz="2000" kern="100">
                <a:effectLst/>
                <a:latin typeface="Arial" panose="020B0604020202020204" pitchFamily="34" charset="0"/>
                <a:ea typeface="Aptos" panose="020B0004020202020204" pitchFamily="34" charset="0"/>
                <a:cs typeface="Times New Roman" panose="02020603050405020304" pitchFamily="18" charset="0"/>
              </a:rPr>
              <a:t> In the absence of unequivocal hyperglycemia (e.g., hyperglycemic crises), diagnosis requires confirmatory testing (</a:t>
            </a:r>
            <a:r>
              <a:rPr lang="en-US" sz="2000" b="1" kern="100">
                <a:effectLst/>
                <a:latin typeface="Arial" panose="020B0604020202020204" pitchFamily="34" charset="0"/>
                <a:ea typeface="Aptos" panose="020B0004020202020204" pitchFamily="34" charset="0"/>
                <a:cs typeface="Times New Roman" panose="02020603050405020304" pitchFamily="18" charset="0"/>
              </a:rPr>
              <a:t>Table 2.1</a:t>
            </a:r>
            <a:r>
              <a:rPr lang="en-US" sz="2000" kern="100">
                <a:effectLst/>
                <a:latin typeface="Arial" panose="020B0604020202020204" pitchFamily="34" charset="0"/>
                <a:ea typeface="Aptos" panose="020B0004020202020204" pitchFamily="34" charset="0"/>
                <a:cs typeface="Times New Roman" panose="02020603050405020304" pitchFamily="18" charset="0"/>
              </a:rPr>
              <a:t>).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p>
          <a:p>
            <a:pPr marL="0" indent="-457200">
              <a:buNone/>
            </a:pPr>
            <a:endParaRPr lang="en-US" sz="2000" b="1" i="0" u="none" strike="noStrike" baseline="0">
              <a:solidFill>
                <a:srgbClr val="C00000"/>
              </a:solidFill>
              <a:latin typeface="AdvOT8eb9eec2.B"/>
            </a:endParaRPr>
          </a:p>
          <a:p>
            <a:pPr marL="0" indent="-457200" algn="l">
              <a:buNone/>
            </a:pP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E78A194-CC9F-067B-914F-0BE8A2DF8CD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F01A8F1-B91E-04BE-6850-61DA888C3032}"/>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348637427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132F5-DB1E-D161-3C12-1E42D0DB1A0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B1910D-D4FE-1350-A297-7AF83E9A6F2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180</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126DA27-E2A2-77F9-4C34-0881E3D1BCCD}"/>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8" name="Picture 7">
            <a:extLst>
              <a:ext uri="{FF2B5EF4-FFF2-40B4-BE49-F238E27FC236}">
                <a16:creationId xmlns:a16="http://schemas.microsoft.com/office/drawing/2014/main" id="{B84EDB24-9A02-F27E-BDFB-A7BCAC1C8208}"/>
              </a:ext>
            </a:extLst>
          </p:cNvPr>
          <p:cNvPicPr>
            <a:picLocks noChangeAspect="1"/>
          </p:cNvPicPr>
          <p:nvPr/>
        </p:nvPicPr>
        <p:blipFill>
          <a:blip r:embed="rId2"/>
          <a:stretch>
            <a:fillRect/>
          </a:stretch>
        </p:blipFill>
        <p:spPr>
          <a:xfrm>
            <a:off x="167277" y="1210429"/>
            <a:ext cx="11857445" cy="2218571"/>
          </a:xfrm>
          <a:prstGeom prst="rect">
            <a:avLst/>
          </a:prstGeom>
        </p:spPr>
      </p:pic>
      <p:sp>
        <p:nvSpPr>
          <p:cNvPr id="12" name="TextBox 11">
            <a:extLst>
              <a:ext uri="{FF2B5EF4-FFF2-40B4-BE49-F238E27FC236}">
                <a16:creationId xmlns:a16="http://schemas.microsoft.com/office/drawing/2014/main" id="{A50428F4-1D0E-069F-93B5-68957901EE42}"/>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9.4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25856933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E4EF8-7528-0819-1B1E-DA1BEEC5C20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E93F0F-BF77-7B8E-2BA4-6890F97E28F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181</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389EA6-CDB9-5D47-BDFF-C68234EE79C6}"/>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
        <p:nvSpPr>
          <p:cNvPr id="2" name="TextBox 1">
            <a:extLst>
              <a:ext uri="{FF2B5EF4-FFF2-40B4-BE49-F238E27FC236}">
                <a16:creationId xmlns:a16="http://schemas.microsoft.com/office/drawing/2014/main" id="{F7AD0A8C-5740-4BA7-1C10-CCCBA3F5C8CA}"/>
              </a:ext>
            </a:extLst>
          </p:cNvPr>
          <p:cNvSpPr txBox="1">
            <a:spLocks noChangeArrowheads="1"/>
          </p:cNvSpPr>
          <p:nvPr/>
        </p:nvSpPr>
        <p:spPr bwMode="auto">
          <a:xfrm>
            <a:off x="0" y="6065904"/>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9.2</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pic>
        <p:nvPicPr>
          <p:cNvPr id="8" name="Picture 7">
            <a:extLst>
              <a:ext uri="{FF2B5EF4-FFF2-40B4-BE49-F238E27FC236}">
                <a16:creationId xmlns:a16="http://schemas.microsoft.com/office/drawing/2014/main" id="{BA50153C-157A-98D2-733B-AB49A166F04A}"/>
              </a:ext>
            </a:extLst>
          </p:cNvPr>
          <p:cNvPicPr>
            <a:picLocks noChangeAspect="1"/>
          </p:cNvPicPr>
          <p:nvPr/>
        </p:nvPicPr>
        <p:blipFill>
          <a:blip r:embed="rId2"/>
          <a:stretch>
            <a:fillRect/>
          </a:stretch>
        </p:blipFill>
        <p:spPr>
          <a:xfrm>
            <a:off x="894224" y="246923"/>
            <a:ext cx="9089019" cy="6052349"/>
          </a:xfrm>
          <a:prstGeom prst="rect">
            <a:avLst/>
          </a:prstGeom>
        </p:spPr>
      </p:pic>
    </p:spTree>
    <p:extLst>
      <p:ext uri="{BB962C8B-B14F-4D97-AF65-F5344CB8AC3E}">
        <p14:creationId xmlns:p14="http://schemas.microsoft.com/office/powerpoint/2010/main" val="28679993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3E5E3-ED55-3473-3500-93BB8109F7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81484-69F4-EA12-B258-1D8FFAB36AE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182</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3BF1E9-9BFD-B7E3-375C-FC8C101982E9}"/>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11" name="Picture 10">
            <a:extLst>
              <a:ext uri="{FF2B5EF4-FFF2-40B4-BE49-F238E27FC236}">
                <a16:creationId xmlns:a16="http://schemas.microsoft.com/office/drawing/2014/main" id="{F40D3DE9-F759-60BE-3439-BDC77EDA674A}"/>
              </a:ext>
            </a:extLst>
          </p:cNvPr>
          <p:cNvPicPr>
            <a:picLocks noChangeAspect="1"/>
          </p:cNvPicPr>
          <p:nvPr/>
        </p:nvPicPr>
        <p:blipFill>
          <a:blip r:embed="rId2"/>
          <a:stretch>
            <a:fillRect/>
          </a:stretch>
        </p:blipFill>
        <p:spPr>
          <a:xfrm>
            <a:off x="1613384" y="185324"/>
            <a:ext cx="8665076" cy="5978903"/>
          </a:xfrm>
          <a:prstGeom prst="rect">
            <a:avLst/>
          </a:prstGeom>
        </p:spPr>
      </p:pic>
      <p:sp>
        <p:nvSpPr>
          <p:cNvPr id="13" name="TextBox 12">
            <a:extLst>
              <a:ext uri="{FF2B5EF4-FFF2-40B4-BE49-F238E27FC236}">
                <a16:creationId xmlns:a16="http://schemas.microsoft.com/office/drawing/2014/main" id="{02F6D657-58AE-66D6-E8A8-F15D4DCB218F}"/>
              </a:ext>
            </a:extLst>
          </p:cNvPr>
          <p:cNvSpPr txBox="1">
            <a:spLocks noChangeArrowheads="1"/>
          </p:cNvSpPr>
          <p:nvPr/>
        </p:nvSpPr>
        <p:spPr bwMode="auto">
          <a:xfrm>
            <a:off x="0" y="6065904"/>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9.2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15602081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6FE37-2EF4-F8EA-AB52-102A2C3F1FA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2B1E7-636D-7B31-891C-F447FAF9919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183</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B14D848-85CE-8902-5931-A9F0043DC852}"/>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9" name="Picture 8">
            <a:extLst>
              <a:ext uri="{FF2B5EF4-FFF2-40B4-BE49-F238E27FC236}">
                <a16:creationId xmlns:a16="http://schemas.microsoft.com/office/drawing/2014/main" id="{350B160F-306D-566B-4B30-1B858D419A9D}"/>
              </a:ext>
            </a:extLst>
          </p:cNvPr>
          <p:cNvPicPr>
            <a:picLocks noChangeAspect="1"/>
          </p:cNvPicPr>
          <p:nvPr/>
        </p:nvPicPr>
        <p:blipFill>
          <a:blip r:embed="rId2"/>
          <a:stretch>
            <a:fillRect/>
          </a:stretch>
        </p:blipFill>
        <p:spPr>
          <a:xfrm>
            <a:off x="1500343" y="228964"/>
            <a:ext cx="8744872" cy="5886102"/>
          </a:xfrm>
          <a:prstGeom prst="rect">
            <a:avLst/>
          </a:prstGeom>
        </p:spPr>
      </p:pic>
      <p:sp>
        <p:nvSpPr>
          <p:cNvPr id="12" name="TextBox 11">
            <a:extLst>
              <a:ext uri="{FF2B5EF4-FFF2-40B4-BE49-F238E27FC236}">
                <a16:creationId xmlns:a16="http://schemas.microsoft.com/office/drawing/2014/main" id="{E5E3D3F4-13CB-FF69-2D48-5313F68AFECF}"/>
              </a:ext>
            </a:extLst>
          </p:cNvPr>
          <p:cNvSpPr txBox="1">
            <a:spLocks noChangeArrowheads="1"/>
          </p:cNvSpPr>
          <p:nvPr/>
        </p:nvSpPr>
        <p:spPr bwMode="auto">
          <a:xfrm>
            <a:off x="0" y="6065904"/>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9.2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8658574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3632-5286-B55C-B4DA-D354C0113E5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475B72-BD29-FA8A-E90F-F8BBFBE2EBD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184</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70B79BC-EA9A-E618-8536-2F09D7C973A2}"/>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6" name="Picture 5">
            <a:extLst>
              <a:ext uri="{FF2B5EF4-FFF2-40B4-BE49-F238E27FC236}">
                <a16:creationId xmlns:a16="http://schemas.microsoft.com/office/drawing/2014/main" id="{E6E18618-4D02-3D8A-77D1-38DA35D682F7}"/>
              </a:ext>
            </a:extLst>
          </p:cNvPr>
          <p:cNvPicPr>
            <a:picLocks noChangeAspect="1"/>
          </p:cNvPicPr>
          <p:nvPr/>
        </p:nvPicPr>
        <p:blipFill>
          <a:blip r:embed="rId2"/>
          <a:stretch>
            <a:fillRect/>
          </a:stretch>
        </p:blipFill>
        <p:spPr>
          <a:xfrm>
            <a:off x="226875" y="621615"/>
            <a:ext cx="10720201" cy="3825125"/>
          </a:xfrm>
          <a:prstGeom prst="rect">
            <a:avLst/>
          </a:prstGeom>
        </p:spPr>
      </p:pic>
      <p:sp>
        <p:nvSpPr>
          <p:cNvPr id="7" name="TextBox 6">
            <a:extLst>
              <a:ext uri="{FF2B5EF4-FFF2-40B4-BE49-F238E27FC236}">
                <a16:creationId xmlns:a16="http://schemas.microsoft.com/office/drawing/2014/main" id="{3BA126B5-723A-0CC4-F23A-8E35459453AE}"/>
              </a:ext>
            </a:extLst>
          </p:cNvPr>
          <p:cNvSpPr txBox="1">
            <a:spLocks noChangeArrowheads="1"/>
          </p:cNvSpPr>
          <p:nvPr/>
        </p:nvSpPr>
        <p:spPr bwMode="auto">
          <a:xfrm>
            <a:off x="0" y="6065904"/>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9.2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139058208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9AC20-DE19-A02A-91FF-3B911350C89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D30883-35DA-C33A-674C-6A7F2F071C9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185</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7498B01-B916-28B2-7973-ABEFE48CA3EB}"/>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7" name="Picture 6">
            <a:extLst>
              <a:ext uri="{FF2B5EF4-FFF2-40B4-BE49-F238E27FC236}">
                <a16:creationId xmlns:a16="http://schemas.microsoft.com/office/drawing/2014/main" id="{2750732E-44AB-9E1D-FEC4-3CEB7323FF71}"/>
              </a:ext>
            </a:extLst>
          </p:cNvPr>
          <p:cNvPicPr>
            <a:picLocks noChangeAspect="1"/>
          </p:cNvPicPr>
          <p:nvPr/>
        </p:nvPicPr>
        <p:blipFill>
          <a:blip r:embed="rId2"/>
          <a:stretch>
            <a:fillRect/>
          </a:stretch>
        </p:blipFill>
        <p:spPr>
          <a:xfrm>
            <a:off x="0" y="283646"/>
            <a:ext cx="12134729" cy="5190228"/>
          </a:xfrm>
          <a:prstGeom prst="rect">
            <a:avLst/>
          </a:prstGeom>
        </p:spPr>
      </p:pic>
      <p:sp>
        <p:nvSpPr>
          <p:cNvPr id="11" name="TextBox 10">
            <a:extLst>
              <a:ext uri="{FF2B5EF4-FFF2-40B4-BE49-F238E27FC236}">
                <a16:creationId xmlns:a16="http://schemas.microsoft.com/office/drawing/2014/main" id="{9A095A9D-4D05-256D-6503-848DA6E988ED}"/>
              </a:ext>
            </a:extLst>
          </p:cNvPr>
          <p:cNvSpPr txBox="1">
            <a:spLocks noChangeArrowheads="1"/>
          </p:cNvSpPr>
          <p:nvPr/>
        </p:nvSpPr>
        <p:spPr bwMode="auto">
          <a:xfrm>
            <a:off x="0" y="6065904"/>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9.5</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142956409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9EEF3-30B7-4FF0-DDFF-C08BFE730F7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39EAB0-1749-3CF9-73EC-0B5E39FEED8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186</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34ABB3F-91A2-A5CC-7D85-6028C0CEE78E}"/>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13" name="Picture 12">
            <a:extLst>
              <a:ext uri="{FF2B5EF4-FFF2-40B4-BE49-F238E27FC236}">
                <a16:creationId xmlns:a16="http://schemas.microsoft.com/office/drawing/2014/main" id="{B8760115-E73D-5D05-14AE-9DAA6B6614F1}"/>
              </a:ext>
            </a:extLst>
          </p:cNvPr>
          <p:cNvPicPr>
            <a:picLocks noChangeAspect="1"/>
          </p:cNvPicPr>
          <p:nvPr/>
        </p:nvPicPr>
        <p:blipFill>
          <a:blip r:embed="rId2"/>
          <a:stretch>
            <a:fillRect/>
          </a:stretch>
        </p:blipFill>
        <p:spPr>
          <a:xfrm>
            <a:off x="1035931" y="678697"/>
            <a:ext cx="9298041" cy="5509604"/>
          </a:xfrm>
          <a:prstGeom prst="rect">
            <a:avLst/>
          </a:prstGeom>
        </p:spPr>
      </p:pic>
      <p:sp>
        <p:nvSpPr>
          <p:cNvPr id="18" name="TextBox 17">
            <a:extLst>
              <a:ext uri="{FF2B5EF4-FFF2-40B4-BE49-F238E27FC236}">
                <a16:creationId xmlns:a16="http://schemas.microsoft.com/office/drawing/2014/main" id="{B5F99110-FF0B-C4C1-FFF1-725AF570DCF5}"/>
              </a:ext>
            </a:extLst>
          </p:cNvPr>
          <p:cNvSpPr txBox="1">
            <a:spLocks noChangeArrowheads="1"/>
          </p:cNvSpPr>
          <p:nvPr/>
        </p:nvSpPr>
        <p:spPr bwMode="auto">
          <a:xfrm>
            <a:off x="0" y="6065904"/>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9.5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12267189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CA02-B37B-E16B-6944-09EA1F45109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58F04E-2942-0DEC-83AC-5820E8ED0F2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187</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E530EB6-04D4-4B1A-E990-AC593E597F1D}"/>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11" name="Picture 10">
            <a:extLst>
              <a:ext uri="{FF2B5EF4-FFF2-40B4-BE49-F238E27FC236}">
                <a16:creationId xmlns:a16="http://schemas.microsoft.com/office/drawing/2014/main" id="{78BF4CDB-92F7-4EC8-8654-BC64E708FF4B}"/>
              </a:ext>
            </a:extLst>
          </p:cNvPr>
          <p:cNvPicPr>
            <a:picLocks noChangeAspect="1"/>
          </p:cNvPicPr>
          <p:nvPr/>
        </p:nvPicPr>
        <p:blipFill>
          <a:blip r:embed="rId2"/>
          <a:stretch>
            <a:fillRect/>
          </a:stretch>
        </p:blipFill>
        <p:spPr>
          <a:xfrm>
            <a:off x="261152" y="907265"/>
            <a:ext cx="11669695" cy="4931289"/>
          </a:xfrm>
          <a:prstGeom prst="rect">
            <a:avLst/>
          </a:prstGeom>
        </p:spPr>
      </p:pic>
      <p:sp>
        <p:nvSpPr>
          <p:cNvPr id="15" name="TextBox 14">
            <a:extLst>
              <a:ext uri="{FF2B5EF4-FFF2-40B4-BE49-F238E27FC236}">
                <a16:creationId xmlns:a16="http://schemas.microsoft.com/office/drawing/2014/main" id="{C0093E47-1338-BFF0-5BE8-C121069371A1}"/>
              </a:ext>
            </a:extLst>
          </p:cNvPr>
          <p:cNvSpPr txBox="1">
            <a:spLocks noChangeArrowheads="1"/>
          </p:cNvSpPr>
          <p:nvPr/>
        </p:nvSpPr>
        <p:spPr bwMode="auto">
          <a:xfrm>
            <a:off x="0" y="6065904"/>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9.5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147099290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56F4-3A1E-D735-7919-DCD4109D336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079E9C-5B9C-BECC-23E8-65A08B7681C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188</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4F354D6-71DC-A9C8-96C2-A99103E18466}"/>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
        <p:nvSpPr>
          <p:cNvPr id="2" name="TextBox 1">
            <a:extLst>
              <a:ext uri="{FF2B5EF4-FFF2-40B4-BE49-F238E27FC236}">
                <a16:creationId xmlns:a16="http://schemas.microsoft.com/office/drawing/2014/main" id="{36273ECB-A0A9-8709-DA30-B31ADA0A02D1}"/>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9.3</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pic>
        <p:nvPicPr>
          <p:cNvPr id="10" name="Picture 9">
            <a:extLst>
              <a:ext uri="{FF2B5EF4-FFF2-40B4-BE49-F238E27FC236}">
                <a16:creationId xmlns:a16="http://schemas.microsoft.com/office/drawing/2014/main" id="{E60B79EB-66A2-650A-6FC9-BD2564F8C1B7}"/>
              </a:ext>
            </a:extLst>
          </p:cNvPr>
          <p:cNvPicPr>
            <a:picLocks noChangeAspect="1"/>
          </p:cNvPicPr>
          <p:nvPr/>
        </p:nvPicPr>
        <p:blipFill>
          <a:blip r:embed="rId2"/>
          <a:stretch>
            <a:fillRect/>
          </a:stretch>
        </p:blipFill>
        <p:spPr>
          <a:xfrm>
            <a:off x="1459578" y="283646"/>
            <a:ext cx="8518412" cy="5978903"/>
          </a:xfrm>
          <a:prstGeom prst="rect">
            <a:avLst/>
          </a:prstGeom>
        </p:spPr>
      </p:pic>
    </p:spTree>
    <p:extLst>
      <p:ext uri="{BB962C8B-B14F-4D97-AF65-F5344CB8AC3E}">
        <p14:creationId xmlns:p14="http://schemas.microsoft.com/office/powerpoint/2010/main" val="6096047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5ABD1-8534-007A-A417-E3D273D8408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9B83C-90C0-C2C0-294A-B6257813158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189</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168F2E3-0F03-34E4-D6C5-8B0EB8BB9563}"/>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11" name="Picture 10">
            <a:extLst>
              <a:ext uri="{FF2B5EF4-FFF2-40B4-BE49-F238E27FC236}">
                <a16:creationId xmlns:a16="http://schemas.microsoft.com/office/drawing/2014/main" id="{1A40D34C-0459-1DC1-C97D-3D29AC5E3157}"/>
              </a:ext>
            </a:extLst>
          </p:cNvPr>
          <p:cNvPicPr>
            <a:picLocks noChangeAspect="1"/>
          </p:cNvPicPr>
          <p:nvPr/>
        </p:nvPicPr>
        <p:blipFill>
          <a:blip r:embed="rId2"/>
          <a:stretch>
            <a:fillRect/>
          </a:stretch>
        </p:blipFill>
        <p:spPr>
          <a:xfrm>
            <a:off x="646668" y="1135323"/>
            <a:ext cx="10712420" cy="3749827"/>
          </a:xfrm>
          <a:prstGeom prst="rect">
            <a:avLst/>
          </a:prstGeom>
        </p:spPr>
      </p:pic>
      <p:sp>
        <p:nvSpPr>
          <p:cNvPr id="13" name="TextBox 12">
            <a:extLst>
              <a:ext uri="{FF2B5EF4-FFF2-40B4-BE49-F238E27FC236}">
                <a16:creationId xmlns:a16="http://schemas.microsoft.com/office/drawing/2014/main" id="{3E7332D1-8DCB-FABA-E586-1DB3DD23AFDE}"/>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9.3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3399169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8A0EE-6ACB-EEEE-E224-2CF0B6679A0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DF2976-843F-3A71-7739-D7113D92B1E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a:t>
            </a:fld>
            <a:endParaRPr lang="en-US">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A953374-C4AD-889E-8525-AF2D013396E6}"/>
              </a:ext>
            </a:extLst>
          </p:cNvPr>
          <p:cNvPicPr>
            <a:picLocks noChangeAspect="1"/>
          </p:cNvPicPr>
          <p:nvPr/>
        </p:nvPicPr>
        <p:blipFill>
          <a:blip r:embed="rId2"/>
          <a:stretch>
            <a:fillRect/>
          </a:stretch>
        </p:blipFill>
        <p:spPr>
          <a:xfrm>
            <a:off x="1899284" y="240182"/>
            <a:ext cx="8178541" cy="5874882"/>
          </a:xfrm>
          <a:prstGeom prst="rect">
            <a:avLst/>
          </a:prstGeom>
        </p:spPr>
      </p:pic>
      <p:sp>
        <p:nvSpPr>
          <p:cNvPr id="2" name="TextBox 2">
            <a:extLst>
              <a:ext uri="{FF2B5EF4-FFF2-40B4-BE49-F238E27FC236}">
                <a16:creationId xmlns:a16="http://schemas.microsoft.com/office/drawing/2014/main" id="{B71B3883-DBC4-719A-2C65-8BEA521B2F4A}"/>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
        <p:nvSpPr>
          <p:cNvPr id="3" name="TextBox 2">
            <a:extLst>
              <a:ext uri="{FF2B5EF4-FFF2-40B4-BE49-F238E27FC236}">
                <a16:creationId xmlns:a16="http://schemas.microsoft.com/office/drawing/2014/main" id="{9C3A835B-06B5-E978-0927-A85205A8B34E}"/>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2.1</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37846927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F2647-9D56-6A98-788B-0975246131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7B5397-2674-F6DA-1D16-32B02B971C0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190</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4F5AC1F-98B4-9F74-B550-BA00337825E7}"/>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7" name="Picture 6">
            <a:extLst>
              <a:ext uri="{FF2B5EF4-FFF2-40B4-BE49-F238E27FC236}">
                <a16:creationId xmlns:a16="http://schemas.microsoft.com/office/drawing/2014/main" id="{88AFF0A6-A870-F016-6CBA-650BC8C38911}"/>
              </a:ext>
            </a:extLst>
          </p:cNvPr>
          <p:cNvPicPr>
            <a:picLocks noChangeAspect="1"/>
          </p:cNvPicPr>
          <p:nvPr/>
        </p:nvPicPr>
        <p:blipFill>
          <a:blip r:embed="rId2"/>
          <a:stretch>
            <a:fillRect/>
          </a:stretch>
        </p:blipFill>
        <p:spPr>
          <a:xfrm>
            <a:off x="1041939" y="283645"/>
            <a:ext cx="9216626" cy="5722093"/>
          </a:xfrm>
          <a:prstGeom prst="rect">
            <a:avLst/>
          </a:prstGeom>
        </p:spPr>
      </p:pic>
      <p:sp>
        <p:nvSpPr>
          <p:cNvPr id="8" name="TextBox 7">
            <a:extLst>
              <a:ext uri="{FF2B5EF4-FFF2-40B4-BE49-F238E27FC236}">
                <a16:creationId xmlns:a16="http://schemas.microsoft.com/office/drawing/2014/main" id="{FA9F46C9-896C-CE94-90B3-0DD571A24547}"/>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9.4 </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13105146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EDE54-56B3-6436-2280-73710B7577B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AED9DF-81CD-7F9A-6DF5-8D5F74930CC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191</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A13F88-6F61-D982-4EC1-541A6566C558}"/>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pic>
        <p:nvPicPr>
          <p:cNvPr id="11" name="Picture 10">
            <a:extLst>
              <a:ext uri="{FF2B5EF4-FFF2-40B4-BE49-F238E27FC236}">
                <a16:creationId xmlns:a16="http://schemas.microsoft.com/office/drawing/2014/main" id="{79F9DEB9-B7BC-7E72-2DC9-E3CC586312A7}"/>
              </a:ext>
            </a:extLst>
          </p:cNvPr>
          <p:cNvPicPr>
            <a:picLocks noChangeAspect="1"/>
          </p:cNvPicPr>
          <p:nvPr/>
        </p:nvPicPr>
        <p:blipFill>
          <a:blip r:embed="rId2"/>
          <a:stretch>
            <a:fillRect/>
          </a:stretch>
        </p:blipFill>
        <p:spPr>
          <a:xfrm>
            <a:off x="1036869" y="534809"/>
            <a:ext cx="9284577" cy="5299530"/>
          </a:xfrm>
          <a:prstGeom prst="rect">
            <a:avLst/>
          </a:prstGeom>
        </p:spPr>
      </p:pic>
      <p:sp>
        <p:nvSpPr>
          <p:cNvPr id="15" name="TextBox 14">
            <a:extLst>
              <a:ext uri="{FF2B5EF4-FFF2-40B4-BE49-F238E27FC236}">
                <a16:creationId xmlns:a16="http://schemas.microsoft.com/office/drawing/2014/main" id="{80C758F0-84DB-D994-F65F-78E9FF65BBE1}"/>
              </a:ext>
            </a:extLst>
          </p:cNvPr>
          <p:cNvSpPr txBox="1">
            <a:spLocks noChangeArrowheads="1"/>
          </p:cNvSpPr>
          <p:nvPr/>
        </p:nvSpPr>
        <p:spPr bwMode="auto">
          <a:xfrm>
            <a:off x="0" y="6075735"/>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9.4 (continued)</a:t>
            </a:r>
          </a:p>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1):S183-215</a:t>
            </a:r>
          </a:p>
        </p:txBody>
      </p:sp>
    </p:spTree>
    <p:extLst>
      <p:ext uri="{BB962C8B-B14F-4D97-AF65-F5344CB8AC3E}">
        <p14:creationId xmlns:p14="http://schemas.microsoft.com/office/powerpoint/2010/main" val="5444835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A6A7-80A1-8BE0-D6ED-7AB952249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DD052-70E6-A211-D07F-0DC312BEA29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Additional Recommendations For All Individuals with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93C8DE1-FCFC-7622-49C5-01438E53699E}"/>
              </a:ext>
            </a:extLst>
          </p:cNvPr>
          <p:cNvSpPr>
            <a:spLocks noGrp="1"/>
          </p:cNvSpPr>
          <p:nvPr>
            <p:ph idx="1"/>
          </p:nvPr>
        </p:nvSpPr>
        <p:spPr>
          <a:xfrm>
            <a:off x="838200" y="1661971"/>
            <a:ext cx="10515600" cy="4725909"/>
          </a:xfrm>
        </p:spPr>
        <p:txBody>
          <a:bodyPr>
            <a:normAutofit/>
          </a:bodyPr>
          <a:lstStyle/>
          <a:p>
            <a:pPr marL="0" indent="0" algn="l">
              <a:buNone/>
            </a:pPr>
            <a:r>
              <a:rPr lang="en-US" sz="1800" b="1" i="0" u="none" strike="noStrike" baseline="0" dirty="0">
                <a:solidFill>
                  <a:srgbClr val="000000"/>
                </a:solidFill>
                <a:latin typeface="Arial" panose="020B0604020202020204" pitchFamily="34" charset="0"/>
                <a:cs typeface="Arial" panose="020B0604020202020204" pitchFamily="34" charset="0"/>
              </a:rPr>
              <a:t>9.24</a:t>
            </a:r>
            <a:r>
              <a:rPr lang="en-US" sz="1800" b="0" i="0" u="none" strike="noStrike" baseline="0" dirty="0">
                <a:solidFill>
                  <a:srgbClr val="000000"/>
                </a:solidFill>
                <a:latin typeface="Arial" panose="020B0604020202020204" pitchFamily="34" charset="0"/>
                <a:cs typeface="Arial" panose="020B0604020202020204" pitchFamily="34" charset="0"/>
              </a:rPr>
              <a:t> Include healthy behaviors, diabetes self-management education and support, avoidance of therapeutic inertia, and social determinants of health as essential components of the glucose-lowering management of diabetes. </a:t>
            </a:r>
            <a:r>
              <a:rPr lang="en-US" sz="1800" b="1" i="0" u="none" strike="noStrike" baseline="0" dirty="0">
                <a:solidFill>
                  <a:srgbClr val="C00000"/>
                </a:solidFill>
                <a:latin typeface="Arial" panose="020B0604020202020204" pitchFamily="34" charset="0"/>
                <a:cs typeface="Arial" panose="020B0604020202020204" pitchFamily="34" charset="0"/>
              </a:rPr>
              <a:t>A</a:t>
            </a:r>
          </a:p>
          <a:p>
            <a:pPr marL="0" indent="0">
              <a:buNone/>
            </a:pPr>
            <a:r>
              <a:rPr lang="en-US" sz="1800" b="1" i="0" u="none" strike="noStrike" baseline="0" dirty="0">
                <a:solidFill>
                  <a:srgbClr val="000000"/>
                </a:solidFill>
                <a:latin typeface="Arial" panose="020B0604020202020204" pitchFamily="34" charset="0"/>
                <a:cs typeface="Arial" panose="020B0604020202020204" pitchFamily="34" charset="0"/>
              </a:rPr>
              <a:t>9.25</a:t>
            </a:r>
            <a:r>
              <a:rPr lang="en-US" sz="1800" b="0" i="0" u="none" strike="noStrike" baseline="0" dirty="0">
                <a:solidFill>
                  <a:srgbClr val="000000"/>
                </a:solidFill>
                <a:latin typeface="Arial" panose="020B0604020202020204" pitchFamily="34" charset="0"/>
                <a:cs typeface="Arial" panose="020B0604020202020204" pitchFamily="34" charset="0"/>
              </a:rPr>
              <a:t> Use of continuous glucose monitoring (CGM) is recommended at diabetes onset and anytime thereafter for adults with diabetes who are on insulin therapy, </a:t>
            </a:r>
            <a:r>
              <a:rPr lang="en-US" sz="1800" b="1" dirty="0">
                <a:solidFill>
                  <a:srgbClr val="C00000"/>
                </a:solidFill>
                <a:latin typeface="Arial" panose="020B0604020202020204" pitchFamily="34" charset="0"/>
                <a:cs typeface="Arial" panose="020B0604020202020204" pitchFamily="34" charset="0"/>
              </a:rPr>
              <a:t>A</a:t>
            </a:r>
            <a:r>
              <a:rPr lang="en-US" sz="1800" b="0" i="0" u="none" strike="noStrike" baseline="0" dirty="0">
                <a:solidFill>
                  <a:srgbClr val="000000"/>
                </a:solidFill>
                <a:latin typeface="Arial" panose="020B0604020202020204" pitchFamily="34" charset="0"/>
                <a:cs typeface="Arial" panose="020B0604020202020204" pitchFamily="34" charset="0"/>
              </a:rPr>
              <a:t> on noninsulin therapies that can cause hypoglycemia, </a:t>
            </a:r>
            <a:r>
              <a:rPr lang="en-US" sz="1800" b="1" dirty="0">
                <a:solidFill>
                  <a:srgbClr val="C00000"/>
                </a:solidFill>
                <a:latin typeface="Arial" panose="020B0604020202020204" pitchFamily="34" charset="0"/>
                <a:cs typeface="Arial" panose="020B0604020202020204" pitchFamily="34" charset="0"/>
              </a:rPr>
              <a:t>B </a:t>
            </a:r>
            <a:r>
              <a:rPr lang="en-US" sz="1800" b="0" i="0" u="none" strike="noStrike" baseline="0" dirty="0">
                <a:solidFill>
                  <a:srgbClr val="000000"/>
                </a:solidFill>
                <a:latin typeface="Arial" panose="020B0604020202020204" pitchFamily="34" charset="0"/>
                <a:cs typeface="Arial" panose="020B0604020202020204" pitchFamily="34" charset="0"/>
              </a:rPr>
              <a:t>and on any diabetes treatment where CGM aids in management. </a:t>
            </a:r>
            <a:r>
              <a:rPr lang="en-US" sz="1800" b="1" dirty="0">
                <a:solidFill>
                  <a:srgbClr val="C00000"/>
                </a:solidFill>
                <a:latin typeface="Arial" panose="020B0604020202020204" pitchFamily="34" charset="0"/>
                <a:cs typeface="Arial" panose="020B0604020202020204" pitchFamily="34" charset="0"/>
              </a:rPr>
              <a:t>B </a:t>
            </a:r>
            <a:r>
              <a:rPr lang="en-US" sz="1800" b="0" i="0" u="none" strike="noStrike" baseline="0" dirty="0">
                <a:solidFill>
                  <a:srgbClr val="000000"/>
                </a:solidFill>
                <a:latin typeface="Arial" panose="020B0604020202020204" pitchFamily="34" charset="0"/>
                <a:cs typeface="Arial" panose="020B0604020202020204" pitchFamily="34" charset="0"/>
              </a:rPr>
              <a:t>The choice of CGM device and method for use should be made based on the individual’s circumstances, preferences, and needs. </a:t>
            </a:r>
            <a:r>
              <a:rPr lang="en-US" sz="1800" b="1" i="0" u="none" strike="noStrike" baseline="0" dirty="0">
                <a:solidFill>
                  <a:srgbClr val="C00000"/>
                </a:solidFill>
                <a:latin typeface="Arial" panose="020B0604020202020204" pitchFamily="34" charset="0"/>
                <a:cs typeface="Arial" panose="020B0604020202020204" pitchFamily="34" charset="0"/>
              </a:rPr>
              <a:t>B</a:t>
            </a:r>
          </a:p>
          <a:p>
            <a:pPr marL="0" indent="0" algn="l">
              <a:buNone/>
            </a:pPr>
            <a:r>
              <a:rPr lang="en-US" sz="1800" b="1" i="0" u="none" strike="noStrike" baseline="0" dirty="0">
                <a:solidFill>
                  <a:srgbClr val="000000"/>
                </a:solidFill>
                <a:latin typeface="Arial" panose="020B0604020202020204" pitchFamily="34" charset="0"/>
                <a:cs typeface="Arial" panose="020B0604020202020204" pitchFamily="34" charset="0"/>
              </a:rPr>
              <a:t>9.26</a:t>
            </a:r>
            <a:r>
              <a:rPr lang="en-US" sz="1800" b="0" i="0" u="none" strike="noStrike" baseline="0" dirty="0">
                <a:solidFill>
                  <a:srgbClr val="000000"/>
                </a:solidFill>
                <a:latin typeface="Arial" panose="020B0604020202020204" pitchFamily="34" charset="0"/>
                <a:cs typeface="Arial" panose="020B0604020202020204" pitchFamily="34" charset="0"/>
              </a:rPr>
              <a:t> Monitor for signs of </a:t>
            </a:r>
            <a:r>
              <a:rPr lang="en-US" sz="1800" b="0" i="0" u="none" strike="noStrike" baseline="0" dirty="0" err="1">
                <a:solidFill>
                  <a:srgbClr val="000000"/>
                </a:solidFill>
                <a:latin typeface="Arial" panose="020B0604020202020204" pitchFamily="34" charset="0"/>
                <a:cs typeface="Arial" panose="020B0604020202020204" pitchFamily="34" charset="0"/>
              </a:rPr>
              <a:t>overbasalization</a:t>
            </a:r>
            <a:r>
              <a:rPr lang="en-US" sz="1800" b="0" i="0" u="none" strike="noStrike" baseline="0" dirty="0">
                <a:solidFill>
                  <a:srgbClr val="000000"/>
                </a:solidFill>
                <a:latin typeface="Arial" panose="020B0604020202020204" pitchFamily="34" charset="0"/>
                <a:cs typeface="Arial" panose="020B0604020202020204" pitchFamily="34" charset="0"/>
              </a:rPr>
              <a:t> during insulin therapy, such as significant bedtime-to-morning or postprandial-to-</a:t>
            </a:r>
            <a:r>
              <a:rPr lang="en-US" sz="1800" b="0" i="0" u="none" strike="noStrike" baseline="0" dirty="0" err="1">
                <a:solidFill>
                  <a:srgbClr val="000000"/>
                </a:solidFill>
                <a:latin typeface="Arial" panose="020B0604020202020204" pitchFamily="34" charset="0"/>
                <a:cs typeface="Arial" panose="020B0604020202020204" pitchFamily="34" charset="0"/>
              </a:rPr>
              <a:t>preprandial</a:t>
            </a:r>
            <a:r>
              <a:rPr lang="en-US" sz="1800" b="0" i="0" u="none" strike="noStrike" baseline="0" dirty="0">
                <a:solidFill>
                  <a:srgbClr val="000000"/>
                </a:solidFill>
                <a:latin typeface="Arial" panose="020B0604020202020204" pitchFamily="34" charset="0"/>
                <a:cs typeface="Arial" panose="020B0604020202020204" pitchFamily="34" charset="0"/>
              </a:rPr>
              <a:t> glucose differential, occurrences of hypoglycemia (aware or unaware), and high glycemic variability. When </a:t>
            </a:r>
            <a:r>
              <a:rPr lang="en-US" sz="1800" b="0" i="0" u="none" strike="noStrike" baseline="0" dirty="0" err="1">
                <a:solidFill>
                  <a:srgbClr val="000000"/>
                </a:solidFill>
                <a:latin typeface="Arial" panose="020B0604020202020204" pitchFamily="34" charset="0"/>
                <a:cs typeface="Arial" panose="020B0604020202020204" pitchFamily="34" charset="0"/>
              </a:rPr>
              <a:t>overbasalization</a:t>
            </a:r>
            <a:r>
              <a:rPr lang="en-US" sz="1800" b="0" i="0" u="none" strike="noStrike" baseline="0" dirty="0">
                <a:solidFill>
                  <a:srgbClr val="000000"/>
                </a:solidFill>
                <a:latin typeface="Arial" panose="020B0604020202020204" pitchFamily="34" charset="0"/>
                <a:cs typeface="Arial" panose="020B0604020202020204" pitchFamily="34" charset="0"/>
              </a:rPr>
              <a:t> is suspected, a thorough reevaluation should occur promptly to further tailor therapy to the individual’s needs. </a:t>
            </a:r>
            <a:r>
              <a:rPr lang="en-US" sz="1800" b="1" i="0" u="none" strike="noStrike" baseline="0" dirty="0">
                <a:solidFill>
                  <a:srgbClr val="C00000"/>
                </a:solidFill>
                <a:latin typeface="Arial" panose="020B0604020202020204" pitchFamily="34" charset="0"/>
                <a:cs typeface="Arial" panose="020B0604020202020204" pitchFamily="34" charset="0"/>
              </a:rPr>
              <a:t>E</a:t>
            </a:r>
          </a:p>
          <a:p>
            <a:pPr marL="0" indent="0" algn="l">
              <a:buNone/>
            </a:pPr>
            <a:r>
              <a:rPr lang="en-US" sz="1800" b="1" i="0" u="none" strike="noStrike" baseline="0" dirty="0">
                <a:solidFill>
                  <a:srgbClr val="000000"/>
                </a:solidFill>
                <a:latin typeface="Arial" panose="020B0604020202020204" pitchFamily="34" charset="0"/>
                <a:cs typeface="Arial" panose="020B0604020202020204" pitchFamily="34" charset="0"/>
              </a:rPr>
              <a:t>9.27</a:t>
            </a:r>
            <a:r>
              <a:rPr lang="en-US" sz="1800" b="0" i="0" u="none" strike="noStrike" baseline="0" dirty="0">
                <a:solidFill>
                  <a:srgbClr val="000000"/>
                </a:solidFill>
                <a:latin typeface="Arial" panose="020B0604020202020204" pitchFamily="34" charset="0"/>
                <a:cs typeface="Arial" panose="020B0604020202020204" pitchFamily="34" charset="0"/>
              </a:rPr>
              <a:t> Automated insulin delivery systems should be offered to all adults with type 1 and 2 diabetes on insulin depending on the person’s or caregiver’s needs and preferences. </a:t>
            </a:r>
            <a:r>
              <a:rPr lang="en-US" sz="1800" b="1" i="0" u="none" strike="noStrike" baseline="0" dirty="0">
                <a:solidFill>
                  <a:srgbClr val="C00000"/>
                </a:solidFill>
                <a:latin typeface="Arial" panose="020B0604020202020204" pitchFamily="34" charset="0"/>
                <a:cs typeface="Arial" panose="020B0604020202020204" pitchFamily="34" charset="0"/>
              </a:rPr>
              <a:t>A</a:t>
            </a:r>
            <a:endParaRPr lang="en-US" sz="2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F69FE58-E454-2311-027A-7DB6EB5C248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2FDD355-F492-84EB-B966-1E61932D98F8}"/>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17568723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1FE4A-EB4E-141A-1895-2BAE0B56E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FB91B-FFFA-0468-84D1-2286B7BF9D5B}"/>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Additional Recommendations For All Individuals with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2003035-BC40-1FDA-98B1-8B08D9A541AB}"/>
              </a:ext>
            </a:extLst>
          </p:cNvPr>
          <p:cNvSpPr>
            <a:spLocks noGrp="1"/>
          </p:cNvSpPr>
          <p:nvPr>
            <p:ph idx="1"/>
          </p:nvPr>
        </p:nvSpPr>
        <p:spPr>
          <a:xfrm>
            <a:off x="838200" y="1661971"/>
            <a:ext cx="10515600" cy="4725909"/>
          </a:xfrm>
        </p:spPr>
        <p:txBody>
          <a:bodyPr>
            <a:normAutofit/>
          </a:bodyPr>
          <a:lstStyle/>
          <a:p>
            <a:pPr marL="0" indent="0">
              <a:buNone/>
            </a:pPr>
            <a:r>
              <a:rPr lang="en-US" sz="1800" b="1" i="0" u="none" strike="noStrike" baseline="0">
                <a:solidFill>
                  <a:srgbClr val="000000"/>
                </a:solidFill>
                <a:latin typeface="Arial" panose="020B0604020202020204" pitchFamily="34" charset="0"/>
                <a:cs typeface="Arial" panose="020B0604020202020204" pitchFamily="34" charset="0"/>
              </a:rPr>
              <a:t>9.28</a:t>
            </a:r>
            <a:r>
              <a:rPr lang="en-US" sz="1800" b="0" i="0" u="none" strike="noStrike" baseline="0">
                <a:solidFill>
                  <a:srgbClr val="000000"/>
                </a:solidFill>
                <a:latin typeface="Arial" panose="020B0604020202020204" pitchFamily="34" charset="0"/>
                <a:cs typeface="Arial" panose="020B0604020202020204" pitchFamily="34" charset="0"/>
              </a:rPr>
              <a:t> Glucagon should be prescribed for all individuals taking insulin or at high risk for hypoglycemia. </a:t>
            </a:r>
            <a:r>
              <a:rPr lang="en-US" sz="1800" b="1">
                <a:solidFill>
                  <a:srgbClr val="C00000"/>
                </a:solidFill>
                <a:latin typeface="Arial" panose="020B0604020202020204" pitchFamily="34" charset="0"/>
                <a:cs typeface="Arial" panose="020B0604020202020204" pitchFamily="34" charset="0"/>
              </a:rPr>
              <a:t>A</a:t>
            </a:r>
            <a:r>
              <a:rPr lang="en-US" sz="1800" b="0" i="0" u="none" strike="noStrike" baseline="0">
                <a:solidFill>
                  <a:srgbClr val="000000"/>
                </a:solidFill>
                <a:latin typeface="Arial" panose="020B0604020202020204" pitchFamily="34" charset="0"/>
                <a:cs typeface="Arial" panose="020B0604020202020204" pitchFamily="34" charset="0"/>
              </a:rPr>
              <a:t> Family, caregivers, school personnel, and others providing support to these individuals should know its location and be educated on how to administer it. Glucagon preparations that do not require reconstitution are preferred. </a:t>
            </a:r>
            <a:r>
              <a:rPr lang="en-US" sz="18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1800" b="1" i="0" u="none" strike="noStrike" baseline="0">
                <a:solidFill>
                  <a:srgbClr val="000000"/>
                </a:solidFill>
                <a:latin typeface="Arial" panose="020B0604020202020204" pitchFamily="34" charset="0"/>
                <a:cs typeface="Arial" panose="020B0604020202020204" pitchFamily="34" charset="0"/>
              </a:rPr>
              <a:t>9.29</a:t>
            </a:r>
            <a:r>
              <a:rPr lang="en-US" sz="1800" b="0" i="0" u="none" strike="noStrike" baseline="0">
                <a:solidFill>
                  <a:srgbClr val="000000"/>
                </a:solidFill>
                <a:latin typeface="Arial" panose="020B0604020202020204" pitchFamily="34" charset="0"/>
                <a:cs typeface="Arial" panose="020B0604020202020204" pitchFamily="34" charset="0"/>
              </a:rPr>
              <a:t> Routinely assess all people with diabetes for financial obstacles that could impede their diabetes management. Clinicians, members of the diabet</a:t>
            </a:r>
            <a:r>
              <a:rPr lang="en-US" sz="1800">
                <a:solidFill>
                  <a:srgbClr val="000000"/>
                </a:solidFill>
                <a:latin typeface="Arial" panose="020B0604020202020204" pitchFamily="34" charset="0"/>
                <a:cs typeface="Arial" panose="020B0604020202020204" pitchFamily="34" charset="0"/>
              </a:rPr>
              <a:t>e</a:t>
            </a:r>
            <a:r>
              <a:rPr lang="en-US" sz="1800" b="0" i="0" u="none" strike="noStrike" baseline="0">
                <a:solidFill>
                  <a:srgbClr val="000000"/>
                </a:solidFill>
                <a:latin typeface="Arial" panose="020B0604020202020204" pitchFamily="34" charset="0"/>
                <a:cs typeface="Arial" panose="020B0604020202020204" pitchFamily="34" charset="0"/>
              </a:rPr>
              <a:t>s care team, and social services professionals should work collaboratively, as appropriate and feasible, to support these individuals by implementing strategies to reduce costs, thereby improving their access to evidence-based care. </a:t>
            </a:r>
            <a:r>
              <a:rPr lang="en-US" sz="18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1800" b="1" i="0" u="none" strike="noStrike" baseline="0">
                <a:solidFill>
                  <a:srgbClr val="000000"/>
                </a:solidFill>
                <a:latin typeface="Arial" panose="020B0604020202020204" pitchFamily="34" charset="0"/>
                <a:cs typeface="Arial" panose="020B0604020202020204" pitchFamily="34" charset="0"/>
              </a:rPr>
              <a:t>9.30</a:t>
            </a:r>
            <a:r>
              <a:rPr lang="en-US" sz="1800" b="0" i="0" u="none" strike="noStrike" baseline="0">
                <a:solidFill>
                  <a:srgbClr val="000000"/>
                </a:solidFill>
                <a:latin typeface="Arial" panose="020B0604020202020204" pitchFamily="34" charset="0"/>
                <a:cs typeface="Arial" panose="020B0604020202020204" pitchFamily="34" charset="0"/>
              </a:rPr>
              <a:t> In adults with diabetes and cost-related barriers, consider use of lower-cost medications for glycemic management (i.e., metformin, sulfonylureas, thiazolidinediones, and human insulin) within the context of their risks for hypoglycemia, weight gain, cardiovascular and kidney events, and other adverse effects. </a:t>
            </a:r>
            <a:r>
              <a:rPr lang="en-US" sz="1800" b="1" i="0" u="none" strike="noStrike" baseline="0">
                <a:solidFill>
                  <a:srgbClr val="C00000"/>
                </a:solidFill>
                <a:latin typeface="Arial" panose="020B0604020202020204" pitchFamily="34" charset="0"/>
                <a:cs typeface="Arial" panose="020B0604020202020204" pitchFamily="34" charset="0"/>
              </a:rPr>
              <a:t>E </a:t>
            </a:r>
          </a:p>
        </p:txBody>
      </p:sp>
      <p:sp>
        <p:nvSpPr>
          <p:cNvPr id="4" name="Slide Number Placeholder 3">
            <a:extLst>
              <a:ext uri="{FF2B5EF4-FFF2-40B4-BE49-F238E27FC236}">
                <a16:creationId xmlns:a16="http://schemas.microsoft.com/office/drawing/2014/main" id="{BF98D599-0608-7C9B-3F3E-2AFF5B3363A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CC7BF22-986C-DE51-EFC3-6086DDD22EA9}"/>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6676098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3AD3A-2511-8626-46F4-08E1B18AB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770B90-27C2-5CBA-B026-12071159FEC1}"/>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Special Circumstances and Populations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EA8EB7A-7DD5-925B-DC54-BA427E72E276}"/>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9.31a</a:t>
            </a:r>
            <a:r>
              <a:rPr lang="en-US" sz="2000" b="0" i="0" u="none" strike="noStrike" baseline="0">
                <a:solidFill>
                  <a:srgbClr val="000000"/>
                </a:solidFill>
                <a:latin typeface="Arial" panose="020B0604020202020204" pitchFamily="34" charset="0"/>
                <a:cs typeface="Arial" panose="020B0604020202020204" pitchFamily="34" charset="0"/>
              </a:rPr>
              <a:t> Use of compounded products that are not approved by the U.S. Food and Drug Administration (FDA) is not recommended due to uncertainty about their content and resulting concerns about safety, quality, and effectiveness.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9.31b</a:t>
            </a:r>
            <a:r>
              <a:rPr lang="en-US" sz="2000" b="0" i="0" u="none" strike="noStrike" baseline="0">
                <a:solidFill>
                  <a:srgbClr val="000000"/>
                </a:solidFill>
                <a:latin typeface="Arial" panose="020B0604020202020204" pitchFamily="34" charset="0"/>
                <a:cs typeface="Arial" panose="020B0604020202020204" pitchFamily="34" charset="0"/>
              </a:rPr>
              <a:t> If a glucose-lowering medication is unavailable (e.g., in shortage), it is recommended to switch to a different FDA-approved medication with similar efficacy, as clinically appropriate.</a:t>
            </a:r>
            <a:r>
              <a:rPr lang="en-US" sz="2000" b="1" i="0" u="none" strike="noStrike" baseline="0">
                <a:solidFill>
                  <a:srgbClr val="C00000"/>
                </a:solidFill>
                <a:latin typeface="Arial" panose="020B0604020202020204" pitchFamily="34" charset="0"/>
                <a:cs typeface="Arial" panose="020B0604020202020204" pitchFamily="34" charset="0"/>
              </a:rPr>
              <a:t> 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9.31c</a:t>
            </a:r>
            <a:r>
              <a:rPr lang="en-US" sz="2000" b="0" i="0" u="none" strike="noStrike" baseline="0">
                <a:solidFill>
                  <a:srgbClr val="000000"/>
                </a:solidFill>
                <a:latin typeface="Arial" panose="020B0604020202020204" pitchFamily="34" charset="0"/>
                <a:cs typeface="Arial" panose="020B0604020202020204" pitchFamily="34" charset="0"/>
              </a:rPr>
              <a:t> Upon resolution of the unavailability (e.g., shortage), reassess the appropriateness of resuming the original FDA-approved medication.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3A7F203-39CE-FC5C-5EA7-9EE4E98A025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E0EC2CB-310A-BA9A-3832-A043F440914E}"/>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62802010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E3765-990E-4B3E-3C8F-283C33911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BF1EC6-1364-F89D-B771-67190ACC332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Special Circumstances and Populations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B34942-9A10-BF47-DD1C-E56E1EB21416}"/>
              </a:ext>
            </a:extLst>
          </p:cNvPr>
          <p:cNvSpPr>
            <a:spLocks noGrp="1"/>
          </p:cNvSpPr>
          <p:nvPr>
            <p:ph idx="1"/>
          </p:nvPr>
        </p:nvSpPr>
        <p:spPr>
          <a:xfrm>
            <a:off x="838200" y="1661971"/>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9.32a</a:t>
            </a:r>
            <a:r>
              <a:rPr lang="fr-FR" sz="2000" b="0" i="0" u="none" strike="noStrike" baseline="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Individuals of childbearing potential with diabetes should be counseled on contraception options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and the impact of some glucose-lowering medications on contraception efficacy.</a:t>
            </a:r>
            <a:r>
              <a:rPr lang="fr-FR" sz="2000" b="0" i="0" u="none" strike="noStrike" baseline="0">
                <a:solidFill>
                  <a:srgbClr val="000000"/>
                </a:solidFill>
                <a:latin typeface="Arial" panose="020B0604020202020204" pitchFamily="34" charset="0"/>
                <a:cs typeface="Arial" panose="020B0604020202020204" pitchFamily="34" charset="0"/>
              </a:rPr>
              <a:t> </a:t>
            </a:r>
            <a:r>
              <a:rPr lang="fr-FR" sz="2000" b="1">
                <a:solidFill>
                  <a:srgbClr val="C00000"/>
                </a:solidFill>
                <a:latin typeface="Arial" panose="020B0604020202020204" pitchFamily="34" charset="0"/>
                <a:cs typeface="Arial" panose="020B0604020202020204" pitchFamily="34" charset="0"/>
              </a:rPr>
              <a:t>C</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9.32b</a:t>
            </a:r>
            <a:r>
              <a:rPr lang="en-US" sz="2000" b="0" i="0" u="none" strike="noStrike" baseline="0">
                <a:solidFill>
                  <a:srgbClr val="000000"/>
                </a:solidFill>
                <a:latin typeface="Arial" panose="020B0604020202020204" pitchFamily="34" charset="0"/>
                <a:cs typeface="Arial" panose="020B0604020202020204" pitchFamily="34" charset="0"/>
              </a:rPr>
              <a:t> A person-centered shared decision-making approach to preconception planning is essential for all individuals of childbearing potential with diabetes.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Preconception planning should address attainment of glycemic goals,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the time frame for discontinuing noninsulin glucose-lowering medications, </a:t>
            </a:r>
            <a:r>
              <a:rPr lang="en-US" sz="2000" b="1">
                <a:solidFill>
                  <a:srgbClr val="C00000"/>
                </a:solidFill>
                <a:latin typeface="Arial" panose="020B0604020202020204" pitchFamily="34" charset="0"/>
                <a:cs typeface="Arial" panose="020B0604020202020204" pitchFamily="34" charset="0"/>
              </a:rPr>
              <a:t>E</a:t>
            </a:r>
            <a:r>
              <a:rPr lang="en-US" sz="2000" b="0" i="0" u="none" strike="noStrike" baseline="0">
                <a:solidFill>
                  <a:srgbClr val="000000"/>
                </a:solidFill>
                <a:latin typeface="Arial" panose="020B0604020202020204" pitchFamily="34" charset="0"/>
                <a:cs typeface="Arial" panose="020B0604020202020204" pitchFamily="34" charset="0"/>
              </a:rPr>
              <a:t> and optimal glycemic management in preparation for pregnancy.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9.33</a:t>
            </a:r>
            <a:r>
              <a:rPr lang="en-US" sz="2000" i="0" u="none" strike="noStrike" baseline="0">
                <a:solidFill>
                  <a:srgbClr val="000000"/>
                </a:solidFill>
                <a:latin typeface="Arial" panose="020B0604020202020204" pitchFamily="34" charset="0"/>
                <a:cs typeface="Arial" panose="020B0604020202020204" pitchFamily="34" charset="0"/>
              </a:rPr>
              <a:t> Individuals who develop hyperglycemia during treatment with immunotherapy (including anti-PD-1 or anti-PD-L1 therapy, e.g., nivolumab, pembrolizumab, or avelumab) should be assessed for the immediate need for initiation of insulin therapy due to the potential risk of diabetic ketoacidosis while additional testing is completed to determine if the hyperglycemia is related to immunotherapy-associated diabetes. Close monitoring, education, and dose adjustment are needed if insulin is started.</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FEDB023-0938-B65B-42C5-D31E9601102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E5AF299-08DC-D2C6-2116-84576E05F156}"/>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183998865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4D5B3-57E6-0711-5EE4-1D1AAEDEC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679AA-AACC-36FF-21D9-5EEF27629F7B}"/>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Special Circumstances and Populations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5CC446D-4B9B-8CD7-64C7-73E763C717CB}"/>
              </a:ext>
            </a:extLst>
          </p:cNvPr>
          <p:cNvSpPr>
            <a:spLocks noGrp="1"/>
          </p:cNvSpPr>
          <p:nvPr>
            <p:ph idx="1"/>
          </p:nvPr>
        </p:nvSpPr>
        <p:spPr>
          <a:xfrm>
            <a:off x="838200" y="1661971"/>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9.34</a:t>
            </a:r>
            <a:r>
              <a:rPr lang="en-US" sz="2000" b="0" i="0" u="none" strike="noStrike" baseline="0">
                <a:solidFill>
                  <a:srgbClr val="000000"/>
                </a:solidFill>
                <a:latin typeface="Arial" panose="020B0604020202020204" pitchFamily="34" charset="0"/>
                <a:cs typeface="Arial" panose="020B0604020202020204" pitchFamily="34" charset="0"/>
              </a:rPr>
              <a:t> Consider metformin as the first-line treatment of hyperglycemia due to mTOR inhibitors.</a:t>
            </a:r>
            <a:r>
              <a:rPr lang="fr-FR" sz="2000" b="0" i="0" u="none" strike="noStrike" baseline="0">
                <a:solidFill>
                  <a:srgbClr val="000000"/>
                </a:solidFill>
                <a:latin typeface="Arial" panose="020B0604020202020204" pitchFamily="34" charset="0"/>
                <a:cs typeface="Arial" panose="020B0604020202020204" pitchFamily="34" charset="0"/>
              </a:rPr>
              <a:t> </a:t>
            </a:r>
            <a:r>
              <a:rPr lang="fr-FR" sz="2000" b="1">
                <a:solidFill>
                  <a:srgbClr val="C00000"/>
                </a:solidFill>
                <a:latin typeface="Arial" panose="020B0604020202020204" pitchFamily="34" charset="0"/>
                <a:cs typeface="Arial" panose="020B0604020202020204" pitchFamily="34" charset="0"/>
              </a:rPr>
              <a:t>E</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9.35a</a:t>
            </a:r>
            <a:r>
              <a:rPr lang="en-US" sz="2000" b="0" i="0" u="none" strike="noStrike" baseline="0">
                <a:solidFill>
                  <a:srgbClr val="000000"/>
                </a:solidFill>
                <a:latin typeface="Arial" panose="020B0604020202020204" pitchFamily="34" charset="0"/>
                <a:cs typeface="Arial" panose="020B0604020202020204" pitchFamily="34" charset="0"/>
              </a:rPr>
              <a:t> Consider metformin as the </a:t>
            </a:r>
            <a:r>
              <a:rPr lang="en-US" sz="2000" b="0" i="0" u="none" strike="noStrike" baseline="0" err="1">
                <a:solidFill>
                  <a:srgbClr val="000000"/>
                </a:solidFill>
                <a:latin typeface="Arial" panose="020B0604020202020204" pitchFamily="34" charset="0"/>
                <a:cs typeface="Arial" panose="020B0604020202020204" pitchFamily="34" charset="0"/>
              </a:rPr>
              <a:t>firstline</a:t>
            </a:r>
            <a:r>
              <a:rPr lang="en-US" sz="2000" b="0" i="0" u="none" strike="noStrike" baseline="0">
                <a:solidFill>
                  <a:srgbClr val="000000"/>
                </a:solidFill>
                <a:latin typeface="Arial" panose="020B0604020202020204" pitchFamily="34" charset="0"/>
                <a:cs typeface="Arial" panose="020B0604020202020204" pitchFamily="34" charset="0"/>
              </a:rPr>
              <a:t> treatment of hyperglycemia due to phosphoinositide 3-kinase (PI3K) inhibitors that affect the </a:t>
            </a:r>
            <a:r>
              <a:rPr lang="el-GR" sz="2000" b="0" i="0" u="none" strike="noStrike" baseline="0">
                <a:solidFill>
                  <a:srgbClr val="000000"/>
                </a:solidFill>
                <a:latin typeface="Arial" panose="020B0604020202020204" pitchFamily="34" charset="0"/>
                <a:cs typeface="Arial" panose="020B0604020202020204" pitchFamily="34" charset="0"/>
              </a:rPr>
              <a:t>α </a:t>
            </a:r>
            <a:r>
              <a:rPr lang="en-US" sz="2000" b="0" i="0" u="none" strike="noStrike" baseline="0">
                <a:solidFill>
                  <a:srgbClr val="000000"/>
                </a:solidFill>
                <a:latin typeface="Arial" panose="020B0604020202020204" pitchFamily="34" charset="0"/>
                <a:cs typeface="Arial" panose="020B0604020202020204" pitchFamily="34" charset="0"/>
              </a:rPr>
              <a:t>isoform (e.g., </a:t>
            </a:r>
            <a:r>
              <a:rPr lang="en-US" sz="2000" b="0" i="0" u="none" strike="noStrike" baseline="0" err="1">
                <a:solidFill>
                  <a:srgbClr val="000000"/>
                </a:solidFill>
                <a:latin typeface="Arial" panose="020B0604020202020204" pitchFamily="34" charset="0"/>
                <a:cs typeface="Arial" panose="020B0604020202020204" pitchFamily="34" charset="0"/>
              </a:rPr>
              <a:t>alpelisib</a:t>
            </a:r>
            <a:r>
              <a:rPr lang="en-US" sz="2000" b="0" i="0" u="none" strike="noStrike" baseline="0">
                <a:solidFill>
                  <a:srgbClr val="000000"/>
                </a:solidFill>
                <a:latin typeface="Arial" panose="020B0604020202020204" pitchFamily="34" charset="0"/>
                <a:cs typeface="Arial" panose="020B0604020202020204" pitchFamily="34" charset="0"/>
              </a:rPr>
              <a:t> and </a:t>
            </a:r>
            <a:r>
              <a:rPr lang="en-US" sz="2000" b="0" i="0" u="none" strike="noStrike" baseline="0" err="1">
                <a:solidFill>
                  <a:srgbClr val="000000"/>
                </a:solidFill>
                <a:latin typeface="Arial" panose="020B0604020202020204" pitchFamily="34" charset="0"/>
                <a:cs typeface="Arial" panose="020B0604020202020204" pitchFamily="34" charset="0"/>
              </a:rPr>
              <a:t>inavolisib</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9.35b</a:t>
            </a:r>
            <a:r>
              <a:rPr lang="en-US" sz="2000" b="1">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Use of insulin should be reserved for severe hyperglycemia and hyperglycemic crises due to its potential impact on the efficacy of PI3K inhibitors.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buNone/>
            </a:pPr>
            <a:r>
              <a:rPr lang="en-US" sz="2000" b="1">
                <a:solidFill>
                  <a:srgbClr val="000000"/>
                </a:solidFill>
                <a:latin typeface="Arial" panose="020B0604020202020204" pitchFamily="34" charset="0"/>
                <a:cs typeface="Arial" panose="020B0604020202020204" pitchFamily="34" charset="0"/>
              </a:rPr>
              <a:t>9.36 </a:t>
            </a:r>
            <a:r>
              <a:rPr lang="en-US" sz="2000">
                <a:solidFill>
                  <a:srgbClr val="000000"/>
                </a:solidFill>
                <a:latin typeface="Arial" panose="020B0604020202020204" pitchFamily="34" charset="0"/>
                <a:cs typeface="Arial" panose="020B0604020202020204" pitchFamily="34" charset="0"/>
              </a:rPr>
              <a:t>Adjust or initiate additional glucose-lowering therapies to maintain individualized glycemic goals based on the specific glucocorticoid treatment plan, with frequent reassessment of glucose levels and glucocorticoid treatment plans. </a:t>
            </a:r>
            <a:r>
              <a:rPr lang="en-US" sz="2000" b="1">
                <a:solidFill>
                  <a:srgbClr val="C00000"/>
                </a:solidFill>
                <a:latin typeface="Arial" panose="020B0604020202020204" pitchFamily="34" charset="0"/>
                <a:cs typeface="Arial" panose="020B0604020202020204" pitchFamily="34" charset="0"/>
              </a:rPr>
              <a:t>C</a:t>
            </a:r>
          </a:p>
          <a:p>
            <a:pPr marL="0" indent="0" algn="l">
              <a:buNone/>
            </a:pPr>
            <a:endParaRPr lang="en-US" sz="2000" b="1" i="0" u="none" strike="noStrike" baseline="0">
              <a:solidFill>
                <a:srgbClr val="C00000"/>
              </a:solidFill>
              <a:latin typeface="Arial" panose="020B0604020202020204" pitchFamily="34" charset="0"/>
              <a:cs typeface="Arial" panose="020B0604020202020204" pitchFamily="34" charset="0"/>
            </a:endParaRPr>
          </a:p>
          <a:p>
            <a:pPr marL="0" indent="0" algn="l">
              <a:buNone/>
            </a:pPr>
            <a:endPar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F51414-B11E-7018-45DB-A272BC40B38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DF3634B-F335-DC3C-C827-2E18FDC308B5}"/>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31979578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BE819-DA01-2076-2055-5A82FD1B8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C5F3A-A39C-6BD2-7B96-042C96C854B3}"/>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Special Circumstances and Populations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D1F3CA1-B1C2-035C-C373-0D992DDB3312}"/>
              </a:ext>
            </a:extLst>
          </p:cNvPr>
          <p:cNvSpPr>
            <a:spLocks noGrp="1"/>
          </p:cNvSpPr>
          <p:nvPr>
            <p:ph idx="1"/>
          </p:nvPr>
        </p:nvSpPr>
        <p:spPr>
          <a:xfrm>
            <a:off x="838200" y="1661971"/>
            <a:ext cx="10515600" cy="4725909"/>
          </a:xfrm>
        </p:spPr>
        <p:txBody>
          <a:bodyPr>
            <a:normAutofit fontScale="92500" lnSpcReduction="10000"/>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9.37</a:t>
            </a:r>
            <a:r>
              <a:rPr lang="en-US" sz="2000" b="0" i="0" u="none" strike="noStrike" baseline="0">
                <a:solidFill>
                  <a:srgbClr val="000000"/>
                </a:solidFill>
                <a:latin typeface="Arial" panose="020B0604020202020204" pitchFamily="34" charset="0"/>
                <a:cs typeface="Arial" panose="020B0604020202020204" pitchFamily="34" charset="0"/>
              </a:rPr>
              <a:t> In adults with </a:t>
            </a:r>
            <a:r>
              <a:rPr lang="en-US" sz="2000" b="0" i="0" u="none" strike="noStrike" baseline="0" err="1">
                <a:solidFill>
                  <a:srgbClr val="000000"/>
                </a:solidFill>
                <a:latin typeface="Arial" panose="020B0604020202020204" pitchFamily="34" charset="0"/>
                <a:cs typeface="Arial" panose="020B0604020202020204" pitchFamily="34" charset="0"/>
              </a:rPr>
              <a:t>posttransplantation</a:t>
            </a:r>
            <a:r>
              <a:rPr lang="en-US" sz="2000" b="0" i="0" u="none" strike="noStrike" baseline="0">
                <a:solidFill>
                  <a:srgbClr val="000000"/>
                </a:solidFill>
                <a:latin typeface="Arial" panose="020B0604020202020204" pitchFamily="34" charset="0"/>
                <a:cs typeface="Arial" panose="020B0604020202020204" pitchFamily="34" charset="0"/>
              </a:rPr>
              <a:t> diabetes mellitus (PTDM) or preexisting type 2 diabetes, insulin is preferred for the management of hyperglycemia in the postoperative setting.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0" i="0" u="none" strike="noStrike" baseline="0" err="1">
                <a:solidFill>
                  <a:srgbClr val="0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DPP-4 inhibitor can be considered for mild hyperglycemia.</a:t>
            </a:r>
            <a:r>
              <a:rPr lang="fr-FR" sz="2000" b="0" i="0" u="none" strike="noStrike" baseline="0">
                <a:solidFill>
                  <a:srgbClr val="000000"/>
                </a:solidFill>
                <a:latin typeface="Arial" panose="020B0604020202020204" pitchFamily="34" charset="0"/>
                <a:cs typeface="Arial" panose="020B0604020202020204" pitchFamily="34" charset="0"/>
              </a:rPr>
              <a:t> </a:t>
            </a:r>
            <a:r>
              <a:rPr lang="fr-FR" sz="2000" b="1">
                <a:solidFill>
                  <a:srgbClr val="C00000"/>
                </a:solidFill>
                <a:latin typeface="Arial" panose="020B0604020202020204" pitchFamily="34" charset="0"/>
                <a:cs typeface="Arial" panose="020B0604020202020204" pitchFamily="34" charset="0"/>
              </a:rPr>
              <a:t>E</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9.38a</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In adults with PTDM or preexisting type 2 diabetes, noninsulin pharmacotherapy can be used for long-term glycemic management, </a:t>
            </a:r>
            <a:r>
              <a:rPr lang="en-US" sz="2000" b="1">
                <a:solidFill>
                  <a:srgbClr val="C00000"/>
                </a:solidFill>
                <a:latin typeface="Arial" panose="020B0604020202020204" pitchFamily="34" charset="0"/>
                <a:cs typeface="Arial" panose="020B0604020202020204" pitchFamily="34" charset="0"/>
              </a:rPr>
              <a:t>C</a:t>
            </a:r>
            <a:r>
              <a:rPr lang="en-US" sz="2000" b="0" i="0" u="none" strike="noStrike" baseline="0">
                <a:solidFill>
                  <a:srgbClr val="000000"/>
                </a:solidFill>
                <a:latin typeface="Arial" panose="020B0604020202020204" pitchFamily="34" charset="0"/>
                <a:cs typeface="Arial" panose="020B0604020202020204" pitchFamily="34" charset="0"/>
              </a:rPr>
              <a:t> and medication selection may differ depending on the transplanted organ(s).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9.38b</a:t>
            </a:r>
            <a:r>
              <a:rPr lang="en-US" sz="2000" b="0" i="0" u="none" strike="noStrike" baseline="0">
                <a:solidFill>
                  <a:srgbClr val="000000"/>
                </a:solidFill>
                <a:latin typeface="Arial" panose="020B0604020202020204" pitchFamily="34" charset="0"/>
                <a:cs typeface="Arial" panose="020B0604020202020204" pitchFamily="34" charset="0"/>
              </a:rPr>
              <a:t> In adults with PTDM or preexisting type 2 diabetes, a GLP-1 RA can be considered for long-term glycemic management due to additional cardiometabolic benefits (e.g., cardiovascular, kidney, weight, and liver benefits).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buNone/>
            </a:pPr>
            <a:r>
              <a:rPr lang="en-US" sz="2000" b="1">
                <a:solidFill>
                  <a:srgbClr val="000000"/>
                </a:solidFill>
                <a:latin typeface="Arial" panose="020B0604020202020204" pitchFamily="34" charset="0"/>
                <a:cs typeface="Arial" panose="020B0604020202020204" pitchFamily="34" charset="0"/>
              </a:rPr>
              <a:t>9.38c</a:t>
            </a:r>
            <a:r>
              <a:rPr lang="en-US" sz="2000">
                <a:solidFill>
                  <a:srgbClr val="000000"/>
                </a:solidFill>
                <a:latin typeface="Arial" panose="020B0604020202020204" pitchFamily="34" charset="0"/>
                <a:cs typeface="Arial" panose="020B0604020202020204" pitchFamily="34" charset="0"/>
              </a:rPr>
              <a:t> If long-term individualized glycemic goals cannot be achieved or maintained with noninsulin pharmacotherapy in adults with PTDM or preexisting type 2 diabetes, consider adding insulin. </a:t>
            </a:r>
            <a:r>
              <a:rPr lang="en-US" sz="2000" b="1">
                <a:solidFill>
                  <a:srgbClr val="C00000"/>
                </a:solidFill>
                <a:latin typeface="Arial" panose="020B0604020202020204" pitchFamily="34" charset="0"/>
                <a:cs typeface="Arial" panose="020B0604020202020204" pitchFamily="34" charset="0"/>
              </a:rPr>
              <a:t>C</a:t>
            </a:r>
          </a:p>
          <a:p>
            <a:pPr marL="0" indent="0">
              <a:buNone/>
            </a:pPr>
            <a:r>
              <a:rPr lang="en-US" sz="2000" b="1">
                <a:solidFill>
                  <a:srgbClr val="000000"/>
                </a:solidFill>
                <a:latin typeface="Arial" panose="020B0604020202020204" pitchFamily="34" charset="0"/>
                <a:cs typeface="Arial" panose="020B0604020202020204" pitchFamily="34" charset="0"/>
              </a:rPr>
              <a:t>9.39</a:t>
            </a:r>
            <a:r>
              <a:rPr lang="en-US" sz="2000">
                <a:solidFill>
                  <a:srgbClr val="000000"/>
                </a:solidFill>
                <a:latin typeface="Arial" panose="020B0604020202020204" pitchFamily="34" charset="0"/>
                <a:cs typeface="Arial" panose="020B0604020202020204" pitchFamily="34" charset="0"/>
              </a:rPr>
              <a:t> Educate individuals with diabetes who are at risk for developing diabetic ketoacidosis and who are treated with SGLT inhibition on the risks and signs of ketoacidosis and methods of risk mitigation management, provide them with appropriate tools for ketone measurement (i.e., serum β-hydroxybutyrate), and discourage a ketogenic eating pattern. </a:t>
            </a:r>
            <a:r>
              <a:rPr lang="en-US" sz="2000" b="1">
                <a:solidFill>
                  <a:srgbClr val="C00000"/>
                </a:solidFill>
                <a:latin typeface="Arial" panose="020B0604020202020204" pitchFamily="34" charset="0"/>
                <a:cs typeface="Arial" panose="020B0604020202020204" pitchFamily="34" charset="0"/>
              </a:rPr>
              <a:t>E</a:t>
            </a:r>
          </a:p>
          <a:p>
            <a:pPr marL="0" indent="0" algn="l">
              <a:buNone/>
            </a:pPr>
            <a:endParaRPr lang="en-US" sz="2000" b="1" i="0" u="none" strike="noStrike" baseline="0">
              <a:solidFill>
                <a:srgbClr val="C00000"/>
              </a:solidFill>
              <a:latin typeface="Arial" panose="020B0604020202020204" pitchFamily="34" charset="0"/>
              <a:cs typeface="Arial" panose="020B0604020202020204" pitchFamily="34" charset="0"/>
            </a:endParaRPr>
          </a:p>
          <a:p>
            <a:pPr marL="0" indent="0" algn="l">
              <a:buNone/>
            </a:pPr>
            <a:endPar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0F5E7A1-3344-ACD3-942C-60860B53956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B4B0660-2ED7-8A46-8302-C02E8B3E0359}"/>
              </a:ext>
            </a:extLst>
          </p:cNvPr>
          <p:cNvSpPr txBox="1"/>
          <p:nvPr/>
        </p:nvSpPr>
        <p:spPr>
          <a:xfrm>
            <a:off x="5136" y="6647"/>
            <a:ext cx="40770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9. Pharmacologic Approaches to Glycemic Treatment</a:t>
            </a:r>
          </a:p>
        </p:txBody>
      </p:sp>
    </p:spTree>
    <p:extLst>
      <p:ext uri="{BB962C8B-B14F-4D97-AF65-F5344CB8AC3E}">
        <p14:creationId xmlns:p14="http://schemas.microsoft.com/office/powerpoint/2010/main" val="47081955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F7B7D-F888-0FE5-7DC1-1252BA8BD4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3123BA9-AE20-C424-28E9-87F15DDBCB99}"/>
              </a:ext>
            </a:extLst>
          </p:cNvPr>
          <p:cNvSpPr>
            <a:spLocks noGrp="1"/>
          </p:cNvSpPr>
          <p:nvPr>
            <p:ph type="title"/>
          </p:nvPr>
        </p:nvSpPr>
        <p:spPr>
          <a:xfrm>
            <a:off x="1667723" y="3446187"/>
            <a:ext cx="9893552" cy="1325563"/>
          </a:xfrm>
        </p:spPr>
        <p:txBody>
          <a:bodyPr>
            <a:normAutofit fontScale="90000"/>
          </a:bodyPr>
          <a:lstStyle/>
          <a:p>
            <a:r>
              <a:rPr lang="en-US"/>
              <a:t>Section 10.</a:t>
            </a:r>
            <a:br>
              <a:rPr lang="en-US"/>
            </a:br>
            <a:br>
              <a:rPr lang="en-US"/>
            </a:br>
            <a:r>
              <a:rPr lang="en-US"/>
              <a:t>Cardiovascular Disease and Risk Management</a:t>
            </a:r>
            <a:br>
              <a:rPr lang="en-US"/>
            </a:br>
            <a:br>
              <a:rPr lang="en-US"/>
            </a:br>
            <a:endParaRPr lang="en-US"/>
          </a:p>
        </p:txBody>
      </p:sp>
      <p:sp>
        <p:nvSpPr>
          <p:cNvPr id="2" name="TextBox 1">
            <a:extLst>
              <a:ext uri="{FF2B5EF4-FFF2-40B4-BE49-F238E27FC236}">
                <a16:creationId xmlns:a16="http://schemas.microsoft.com/office/drawing/2014/main" id="{89CFC0E1-A58C-33E8-49C2-B05852A55BAB}"/>
              </a:ext>
            </a:extLst>
          </p:cNvPr>
          <p:cNvSpPr txBox="1"/>
          <p:nvPr/>
        </p:nvSpPr>
        <p:spPr>
          <a:xfrm>
            <a:off x="0" y="6488668"/>
            <a:ext cx="412164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(https://doi.org/10.2337/dc26-S010)</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58025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D402F-3A02-12B9-C257-C8C5B37D359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EA78D0-92FB-558D-9BA3-4494E9938B7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199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B3D5F72-49D3-672C-531C-DD77FE769893}"/>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
        <p:nvSpPr>
          <p:cNvPr id="2" name="TextBox 1">
            <a:extLst>
              <a:ext uri="{FF2B5EF4-FFF2-40B4-BE49-F238E27FC236}">
                <a16:creationId xmlns:a16="http://schemas.microsoft.com/office/drawing/2014/main" id="{15142A89-A943-0AAF-0580-A09EDE493C90}"/>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10.1</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pic>
        <p:nvPicPr>
          <p:cNvPr id="6" name="Picture 5">
            <a:extLst>
              <a:ext uri="{FF2B5EF4-FFF2-40B4-BE49-F238E27FC236}">
                <a16:creationId xmlns:a16="http://schemas.microsoft.com/office/drawing/2014/main" id="{58A5EFB8-4934-D828-E94D-A5E9E66CECF0}"/>
              </a:ext>
            </a:extLst>
          </p:cNvPr>
          <p:cNvPicPr>
            <a:picLocks noChangeAspect="1"/>
          </p:cNvPicPr>
          <p:nvPr/>
        </p:nvPicPr>
        <p:blipFill>
          <a:blip r:embed="rId2"/>
          <a:stretch>
            <a:fillRect/>
          </a:stretch>
        </p:blipFill>
        <p:spPr>
          <a:xfrm>
            <a:off x="2071465" y="283646"/>
            <a:ext cx="7116035" cy="5952362"/>
          </a:xfrm>
          <a:prstGeom prst="rect">
            <a:avLst/>
          </a:prstGeom>
        </p:spPr>
      </p:pic>
    </p:spTree>
    <p:extLst>
      <p:ext uri="{BB962C8B-B14F-4D97-AF65-F5344CB8AC3E}">
        <p14:creationId xmlns:p14="http://schemas.microsoft.com/office/powerpoint/2010/main" val="2122089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5FF8-16F7-250F-DC48-443E1CDF745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B0C15CE-23BD-373F-BE7C-9B96AFB428B7}"/>
              </a:ext>
            </a:extLst>
          </p:cNvPr>
          <p:cNvSpPr/>
          <p:nvPr/>
        </p:nvSpPr>
        <p:spPr>
          <a:xfrm>
            <a:off x="-1" y="0"/>
            <a:ext cx="6996223" cy="6613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96A0AA13-37AE-9307-F6DB-5E49985FDA51}"/>
              </a:ext>
            </a:extLst>
          </p:cNvPr>
          <p:cNvSpPr>
            <a:spLocks noGrp="1"/>
          </p:cNvSpPr>
          <p:nvPr>
            <p:ph type="title"/>
          </p:nvPr>
        </p:nvSpPr>
        <p:spPr>
          <a:xfrm>
            <a:off x="562630" y="1589293"/>
            <a:ext cx="5468391" cy="1335550"/>
          </a:xfrm>
        </p:spPr>
        <p:txBody>
          <a:bodyPr>
            <a:noAutofit/>
          </a:bodyPr>
          <a:lstStyle/>
          <a:p>
            <a:r>
              <a:rPr lang="en-US" sz="4300" i="1">
                <a:solidFill>
                  <a:schemeClr val="bg1"/>
                </a:solidFill>
                <a:latin typeface="Arial" panose="020B0604020202020204" pitchFamily="34" charset="0"/>
                <a:cs typeface="Arial" panose="020B0604020202020204" pitchFamily="34" charset="0"/>
              </a:rPr>
              <a:t>Standards of Care in Diabetes—2026</a:t>
            </a:r>
            <a:br>
              <a:rPr lang="en-US" sz="4300" i="1">
                <a:solidFill>
                  <a:schemeClr val="bg1"/>
                </a:solidFill>
                <a:latin typeface="Arial" panose="020B0604020202020204" pitchFamily="34" charset="0"/>
                <a:cs typeface="Arial" panose="020B0604020202020204" pitchFamily="34" charset="0"/>
              </a:rPr>
            </a:br>
            <a:br>
              <a:rPr lang="en-US" sz="4300" i="1">
                <a:solidFill>
                  <a:schemeClr val="bg1"/>
                </a:solidFill>
                <a:latin typeface="Arial" panose="020B0604020202020204" pitchFamily="34" charset="0"/>
                <a:cs typeface="Arial" panose="020B0604020202020204" pitchFamily="34" charset="0"/>
              </a:rPr>
            </a:br>
            <a:r>
              <a:rPr lang="en-US" sz="4300">
                <a:solidFill>
                  <a:schemeClr val="bg1"/>
                </a:solidFill>
                <a:latin typeface="Arial" panose="020B0604020202020204" pitchFamily="34" charset="0"/>
                <a:cs typeface="Arial" panose="020B0604020202020204" pitchFamily="34" charset="0"/>
              </a:rPr>
              <a:t>(</a:t>
            </a:r>
            <a:r>
              <a:rPr lang="en-US" sz="4300" i="1">
                <a:solidFill>
                  <a:schemeClr val="bg1"/>
                </a:solidFill>
                <a:latin typeface="Arial" panose="020B0604020202020204" pitchFamily="34" charset="0"/>
                <a:cs typeface="Arial" panose="020B0604020202020204" pitchFamily="34" charset="0"/>
              </a:rPr>
              <a:t>Standards of Care</a:t>
            </a:r>
            <a:r>
              <a:rPr lang="en-US" sz="4300">
                <a:solidFill>
                  <a:schemeClr val="bg1"/>
                </a:solidFill>
                <a:latin typeface="Arial" panose="020B0604020202020204" pitchFamily="34" charset="0"/>
                <a:cs typeface="Arial" panose="020B0604020202020204" pitchFamily="34" charset="0"/>
              </a:rPr>
              <a:t>)</a:t>
            </a:r>
            <a:endParaRPr lang="en-US" sz="4300" i="1">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8BA3CA4-4BD1-3ED3-8700-88F0F9721D8C}"/>
              </a:ext>
            </a:extLst>
          </p:cNvPr>
          <p:cNvPicPr>
            <a:picLocks noChangeAspect="1"/>
          </p:cNvPicPr>
          <p:nvPr/>
        </p:nvPicPr>
        <p:blipFill>
          <a:blip r:embed="rId2"/>
          <a:stretch>
            <a:fillRect/>
          </a:stretch>
        </p:blipFill>
        <p:spPr>
          <a:xfrm>
            <a:off x="7421067" y="563367"/>
            <a:ext cx="4026107" cy="5054860"/>
          </a:xfrm>
          <a:prstGeom prst="rect">
            <a:avLst/>
          </a:prstGeom>
          <a:ln>
            <a:solidFill>
              <a:schemeClr val="tx1"/>
            </a:solidFill>
          </a:ln>
        </p:spPr>
      </p:pic>
    </p:spTree>
    <p:extLst>
      <p:ext uri="{BB962C8B-B14F-4D97-AF65-F5344CB8AC3E}">
        <p14:creationId xmlns:p14="http://schemas.microsoft.com/office/powerpoint/2010/main" val="3886851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36CCB-68A5-36DA-5607-120DEF2718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C33F0-51B5-B68A-8B0B-F638569228EF}"/>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Use of A1C for Screening and Diagnosis of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8B62A13-9C41-0731-2181-93C328F4784A}"/>
              </a:ext>
            </a:extLst>
          </p:cNvPr>
          <p:cNvSpPr>
            <a:spLocks noGrp="1"/>
          </p:cNvSpPr>
          <p:nvPr>
            <p:ph idx="1"/>
          </p:nvPr>
        </p:nvSpPr>
        <p:spPr>
          <a:xfrm>
            <a:off x="838200" y="1825625"/>
            <a:ext cx="10515600" cy="4667250"/>
          </a:xfrm>
        </p:spPr>
        <p:txBody>
          <a:bodyPr>
            <a:no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2.2a </a:t>
            </a:r>
            <a:r>
              <a:rPr lang="en-US" sz="1800" kern="100">
                <a:effectLst/>
                <a:latin typeface="Arial" panose="020B0604020202020204" pitchFamily="34" charset="0"/>
                <a:ea typeface="Aptos" panose="020B0004020202020204" pitchFamily="34" charset="0"/>
                <a:cs typeface="Times New Roman" panose="02020603050405020304" pitchFamily="18" charset="0"/>
              </a:rPr>
              <a:t>The A1C test should be performed using a method that is certified by the National Glycohemoglobin Standardization Program (NGSP) as traceable to the Diabetes Control and Complications Trial (DCCT) reference assay.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p>
          <a:p>
            <a:pPr marL="0" marR="0">
              <a:spcBef>
                <a:spcPts val="0"/>
              </a:spcBef>
              <a:spcAft>
                <a:spcPts val="0"/>
              </a:spcAft>
            </a:pPr>
            <a:endParaRPr lang="en-US" sz="18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2.2b </a:t>
            </a:r>
            <a:r>
              <a:rPr lang="en-US" sz="1800" kern="100">
                <a:effectLst/>
                <a:latin typeface="Arial" panose="020B0604020202020204" pitchFamily="34" charset="0"/>
                <a:ea typeface="Aptos" panose="020B0004020202020204" pitchFamily="34" charset="0"/>
                <a:cs typeface="Times New Roman" panose="02020603050405020304" pitchFamily="18" charset="0"/>
              </a:rPr>
              <a:t>Point-of-care A1C testing for diabetes screening and diagnosis should be restricted to devices approved for diagnosis by the U.S. Food and Drug Administration at Clinical Laboratory Improvement Amendments–certified laboratories that perform testing of moderate complexity or higher by trained personnel.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2.3</a:t>
            </a:r>
            <a:r>
              <a:rPr lang="en-US" sz="1800" kern="100">
                <a:effectLst/>
                <a:latin typeface="Arial" panose="020B0604020202020204" pitchFamily="34" charset="0"/>
                <a:ea typeface="Aptos" panose="020B0004020202020204" pitchFamily="34" charset="0"/>
                <a:cs typeface="Times New Roman" panose="02020603050405020304" pitchFamily="18" charset="0"/>
              </a:rPr>
              <a:t> Evaluate for the possibility of a problem or interference with either test when there is consistent and substantial discordance between blood glucose values and A1C test results.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18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2.4</a:t>
            </a:r>
            <a:r>
              <a:rPr lang="en-US" sz="1800" kern="100">
                <a:effectLst/>
                <a:latin typeface="Arial" panose="020B0604020202020204" pitchFamily="34" charset="0"/>
                <a:ea typeface="Aptos" panose="020B0004020202020204" pitchFamily="34" charset="0"/>
                <a:cs typeface="Times New Roman" panose="02020603050405020304" pitchFamily="18" charset="0"/>
              </a:rPr>
              <a:t> In conditions associated with an altered relationship between A1C and glycemia, such as some hemoglobin variants, pregnancy, glucose-6-phosphate dehydrogenase deficiency, HIV, and conditions that may alter red blood cell turnover, plasma glucose criteria should be used to diagnose diabetes.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p>
          <a:p>
            <a:pPr marL="0" indent="-457200">
              <a:buNone/>
            </a:pPr>
            <a:endParaRPr lang="en-US" sz="1800" b="1" i="0" u="none" strike="noStrike" baseline="0">
              <a:solidFill>
                <a:srgbClr val="C00000"/>
              </a:solidFill>
              <a:latin typeface="AdvOT8eb9eec2.B"/>
            </a:endParaRPr>
          </a:p>
          <a:p>
            <a:pPr marL="0" indent="-457200" algn="l">
              <a:buNone/>
            </a:pP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BAEBF26-3106-8937-57ED-CA7C4F4D05F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77FB588-B386-E18B-DC55-FA7C32DAE604}"/>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24431359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CCDE-0874-186B-D21E-F8D9DDD41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EF8BD-EFAB-5336-7D15-A490E73FFDE6}"/>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Hypertension and Blood Pressure Management</a:t>
            </a:r>
            <a:r>
              <a:rPr lang="en-US" sz="4000">
                <a:latin typeface="Arial" panose="020B0604020202020204" pitchFamily="34" charset="0"/>
                <a:cs typeface="Arial" panose="020B0604020202020204" pitchFamily="34" charset="0"/>
              </a:rPr>
              <a:t> – </a:t>
            </a:r>
            <a:r>
              <a:rPr lang="en-US" sz="4000" i="0" u="none" strike="noStrike" baseline="0">
                <a:latin typeface="Arial" panose="020B0604020202020204" pitchFamily="34" charset="0"/>
                <a:cs typeface="Arial" panose="020B0604020202020204" pitchFamily="34" charset="0"/>
              </a:rPr>
              <a:t>Screening and Diagnosis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4B4961A-0001-FCC0-B654-989F8046FA7C}"/>
              </a:ext>
            </a:extLst>
          </p:cNvPr>
          <p:cNvSpPr>
            <a:spLocks noGrp="1"/>
          </p:cNvSpPr>
          <p:nvPr>
            <p:ph idx="1"/>
          </p:nvPr>
        </p:nvSpPr>
        <p:spPr>
          <a:xfrm>
            <a:off x="838200" y="1661971"/>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10.1</a:t>
            </a:r>
            <a:r>
              <a:rPr lang="en-US" sz="2000" b="0" i="0" u="none" strike="noStrike" baseline="0">
                <a:solidFill>
                  <a:srgbClr val="000000"/>
                </a:solidFill>
                <a:latin typeface="Arial" panose="020B0604020202020204" pitchFamily="34" charset="0"/>
                <a:cs typeface="Arial" panose="020B0604020202020204" pitchFamily="34" charset="0"/>
              </a:rPr>
              <a:t> Blood pressure should be measured at every routine clinical visit, or at least every 6 months. Individuals found to have elevated blood pressure without a diagnosis of hypertension (systolic blood pressure 120–129 mmHg and diastolic blood pressure &lt;80 mmHg) should have blood pressure confirmed using multiple readings, including measurements on a separate day, to diagnose hypertension. </a:t>
            </a:r>
            <a:r>
              <a:rPr lang="en-US" sz="2000" b="1" i="0" u="none" strike="noStrike" baseline="0">
                <a:solidFill>
                  <a:srgbClr val="C00000"/>
                </a:solidFill>
                <a:latin typeface="Arial" panose="020B0604020202020204" pitchFamily="34" charset="0"/>
                <a:cs typeface="Arial" panose="020B0604020202020204" pitchFamily="34" charset="0"/>
              </a:rPr>
              <a:t>A </a:t>
            </a:r>
            <a:r>
              <a:rPr lang="en-US" sz="2000">
                <a:solidFill>
                  <a:srgbClr val="000000"/>
                </a:solidFill>
                <a:latin typeface="Arial" panose="020B0604020202020204" pitchFamily="34" charset="0"/>
                <a:cs typeface="Arial" panose="020B0604020202020204" pitchFamily="34" charset="0"/>
              </a:rPr>
              <a:t>Hypertension is defined as a systolic blood pressure ≥130 mmHg or a diastolic blood pressure ≥80 mmHg based on an average of two or more measurements obtained on two or more occasions. </a:t>
            </a:r>
            <a:r>
              <a:rPr lang="en-US" sz="2000" b="1">
                <a:solidFill>
                  <a:srgbClr val="C00000"/>
                </a:solidFill>
                <a:latin typeface="Arial" panose="020B0604020202020204" pitchFamily="34" charset="0"/>
                <a:cs typeface="Arial" panose="020B0604020202020204" pitchFamily="34" charset="0"/>
              </a:rPr>
              <a:t>A</a:t>
            </a:r>
            <a:r>
              <a:rPr lang="en-US" sz="2000">
                <a:solidFill>
                  <a:srgbClr val="000000"/>
                </a:solidFill>
                <a:latin typeface="Arial" panose="020B0604020202020204" pitchFamily="34" charset="0"/>
                <a:cs typeface="Arial" panose="020B0604020202020204" pitchFamily="34" charset="0"/>
              </a:rPr>
              <a:t> Individuals with blood pressure ≥180/110 mmHg and cardiovascular disease could be diagnosed with hypertension at a single visit. </a:t>
            </a:r>
            <a:r>
              <a:rPr lang="en-US" sz="2000" b="1">
                <a:solidFill>
                  <a:srgbClr val="C00000"/>
                </a:solidFill>
                <a:latin typeface="Arial" panose="020B0604020202020204" pitchFamily="34" charset="0"/>
                <a:cs typeface="Arial" panose="020B0604020202020204" pitchFamily="34" charset="0"/>
              </a:rPr>
              <a:t>E</a:t>
            </a:r>
            <a:endParaRPr lang="en-US" sz="2000" b="1" i="0" u="none" strike="noStrike" baseline="0">
              <a:solidFill>
                <a:srgbClr val="C0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10.2</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Counsel all people with hypertension and diabetes to monitor their blood pressure at home after appropriate education.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D0D69FD-16F2-0C7F-44C9-778D67F94A3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223CDCD-4A26-0C08-CFDC-DCF36B48371D}"/>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354560745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0E362-D5CE-906B-D83E-E17A9FCBF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3F466-EB75-103B-AADB-35B2661B92F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Hypertension and Blood Pressure Management – Treatment Goals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01DDFCD-AFF0-B684-DACD-812D3DE36202}"/>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10.3</a:t>
            </a:r>
            <a:r>
              <a:rPr lang="en-US" sz="2000" b="0" i="0" u="none" strike="noStrike" baseline="0">
                <a:solidFill>
                  <a:srgbClr val="000000"/>
                </a:solidFill>
                <a:latin typeface="Arial" panose="020B0604020202020204" pitchFamily="34" charset="0"/>
                <a:cs typeface="Arial" panose="020B0604020202020204" pitchFamily="34" charset="0"/>
              </a:rPr>
              <a:t> For people with diabetes and hypertension, blood pressure goals should be individualized through a shared decision-making process that addresses cardiovascular risk, potential adverse effects of antihypertensive medications, and individual preferences. </a:t>
            </a:r>
            <a:r>
              <a:rPr lang="en-US" sz="2000" b="1" i="0" u="none" strike="noStrike" baseline="0">
                <a:solidFill>
                  <a:srgbClr val="C00000"/>
                </a:solidFill>
                <a:latin typeface="Arial" panose="020B0604020202020204" pitchFamily="34" charset="0"/>
                <a:cs typeface="Arial" panose="020B0604020202020204" pitchFamily="34" charset="0"/>
              </a:rPr>
              <a:t>B </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10.4</a:t>
            </a:r>
            <a:r>
              <a:rPr lang="en-US" sz="2000" b="0" i="0" u="none" strike="noStrike" baseline="0">
                <a:solidFill>
                  <a:srgbClr val="000000"/>
                </a:solidFill>
                <a:latin typeface="Arial" panose="020B0604020202020204" pitchFamily="34" charset="0"/>
                <a:cs typeface="Arial" panose="020B0604020202020204" pitchFamily="34" charset="0"/>
              </a:rPr>
              <a:t> If it can be safely attained, the on-treatment blood pressure goal is &lt;130/80 mmHg; a systolic blood pressure goal &lt;120 mmHg should be encouraged in individuals with high cardiovascular or kidney risk.</a:t>
            </a:r>
            <a:r>
              <a:rPr lang="en-US" sz="2000" b="1" i="0" u="none" strike="noStrike" baseline="0">
                <a:solidFill>
                  <a:srgbClr val="C00000"/>
                </a:solidFill>
                <a:latin typeface="Arial" panose="020B0604020202020204" pitchFamily="34" charset="0"/>
                <a:cs typeface="Arial" panose="020B0604020202020204" pitchFamily="34" charset="0"/>
              </a:rPr>
              <a:t> A</a:t>
            </a:r>
          </a:p>
        </p:txBody>
      </p:sp>
      <p:sp>
        <p:nvSpPr>
          <p:cNvPr id="4" name="Slide Number Placeholder 3">
            <a:extLst>
              <a:ext uri="{FF2B5EF4-FFF2-40B4-BE49-F238E27FC236}">
                <a16:creationId xmlns:a16="http://schemas.microsoft.com/office/drawing/2014/main" id="{4AECE06A-21A0-461B-7DD7-90D6809C7A5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5A50B05-BA3F-0DAB-B4E5-833E882AB2CD}"/>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26955993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70549-E904-ACEA-E3CB-CBA2EA33EC9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23A34F-A2FB-0EAD-8D92-25E66FD6687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9A6AB87-3DE8-F0EB-6DD2-2DF80125D985}"/>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6" name="Picture 5">
            <a:extLst>
              <a:ext uri="{FF2B5EF4-FFF2-40B4-BE49-F238E27FC236}">
                <a16:creationId xmlns:a16="http://schemas.microsoft.com/office/drawing/2014/main" id="{12410087-C12C-9576-12AF-590211B499BE}"/>
              </a:ext>
            </a:extLst>
          </p:cNvPr>
          <p:cNvPicPr>
            <a:picLocks noChangeAspect="1"/>
          </p:cNvPicPr>
          <p:nvPr/>
        </p:nvPicPr>
        <p:blipFill>
          <a:blip r:embed="rId2"/>
          <a:stretch>
            <a:fillRect/>
          </a:stretch>
        </p:blipFill>
        <p:spPr>
          <a:xfrm>
            <a:off x="803463" y="283646"/>
            <a:ext cx="10181864" cy="5740337"/>
          </a:xfrm>
          <a:prstGeom prst="rect">
            <a:avLst/>
          </a:prstGeom>
        </p:spPr>
      </p:pic>
      <p:sp>
        <p:nvSpPr>
          <p:cNvPr id="8" name="TextBox 7">
            <a:extLst>
              <a:ext uri="{FF2B5EF4-FFF2-40B4-BE49-F238E27FC236}">
                <a16:creationId xmlns:a16="http://schemas.microsoft.com/office/drawing/2014/main" id="{04375621-E39C-D69A-DAB8-C5B71CF14DF4}"/>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10.2</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75755851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B289A-AE95-FF54-F51C-E567BFCB31C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CAE253-5A3C-EF84-BD26-BA2FDC88038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207D89C-8CC7-4762-AAE1-220EE4F6F8DB}"/>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10" name="Picture 9">
            <a:extLst>
              <a:ext uri="{FF2B5EF4-FFF2-40B4-BE49-F238E27FC236}">
                <a16:creationId xmlns:a16="http://schemas.microsoft.com/office/drawing/2014/main" id="{41FDD0EC-1C44-609C-1B14-D175D93952DC}"/>
              </a:ext>
            </a:extLst>
          </p:cNvPr>
          <p:cNvPicPr>
            <a:picLocks noChangeAspect="1"/>
          </p:cNvPicPr>
          <p:nvPr/>
        </p:nvPicPr>
        <p:blipFill>
          <a:blip r:embed="rId2"/>
          <a:stretch>
            <a:fillRect/>
          </a:stretch>
        </p:blipFill>
        <p:spPr>
          <a:xfrm>
            <a:off x="1000879" y="1152876"/>
            <a:ext cx="9796556" cy="4852863"/>
          </a:xfrm>
          <a:prstGeom prst="rect">
            <a:avLst/>
          </a:prstGeom>
        </p:spPr>
      </p:pic>
      <p:sp>
        <p:nvSpPr>
          <p:cNvPr id="12" name="TextBox 11">
            <a:extLst>
              <a:ext uri="{FF2B5EF4-FFF2-40B4-BE49-F238E27FC236}">
                <a16:creationId xmlns:a16="http://schemas.microsoft.com/office/drawing/2014/main" id="{2383CE6F-D211-0C47-9695-2D0153E541F4}"/>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10.2 (continued)</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36699379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54CEA-F371-0B94-FBA3-BFA6C8653A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40E59E-E9FE-4837-C2B5-428FCF29111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0B49F9A-3CE0-B851-C8BF-19AD80284C9B}"/>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6" name="Picture 5">
            <a:extLst>
              <a:ext uri="{FF2B5EF4-FFF2-40B4-BE49-F238E27FC236}">
                <a16:creationId xmlns:a16="http://schemas.microsoft.com/office/drawing/2014/main" id="{ED4B0042-8085-5D7B-E30E-EBFFFA985A0F}"/>
              </a:ext>
            </a:extLst>
          </p:cNvPr>
          <p:cNvPicPr>
            <a:picLocks noChangeAspect="1"/>
          </p:cNvPicPr>
          <p:nvPr/>
        </p:nvPicPr>
        <p:blipFill>
          <a:blip r:embed="rId2"/>
          <a:stretch>
            <a:fillRect/>
          </a:stretch>
        </p:blipFill>
        <p:spPr>
          <a:xfrm>
            <a:off x="182667" y="1162408"/>
            <a:ext cx="12009333" cy="1593318"/>
          </a:xfrm>
          <a:prstGeom prst="rect">
            <a:avLst/>
          </a:prstGeom>
        </p:spPr>
      </p:pic>
      <p:sp>
        <p:nvSpPr>
          <p:cNvPr id="11" name="TextBox 10">
            <a:extLst>
              <a:ext uri="{FF2B5EF4-FFF2-40B4-BE49-F238E27FC236}">
                <a16:creationId xmlns:a16="http://schemas.microsoft.com/office/drawing/2014/main" id="{B050694C-EC86-2A83-302B-D8314053B38B}"/>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10.2 (continued)</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322787048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9124-E685-13CB-EEA3-C5EA4DB3E6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969E6-BA59-A818-273D-5241CE8FFA95}"/>
              </a:ext>
            </a:extLst>
          </p:cNvPr>
          <p:cNvSpPr>
            <a:spLocks noGrp="1"/>
          </p:cNvSpPr>
          <p:nvPr>
            <p:ph type="title"/>
          </p:nvPr>
        </p:nvSpPr>
        <p:spPr/>
        <p:txBody>
          <a:bodyPr>
            <a:normAutofit fontScale="90000"/>
          </a:bodyPr>
          <a:lstStyle/>
          <a:p>
            <a:pPr algn="l"/>
            <a:r>
              <a:rPr lang="en-US" sz="4000" i="0" u="none" strike="noStrike" baseline="0">
                <a:latin typeface="Arial" panose="020B0604020202020204" pitchFamily="34" charset="0"/>
                <a:cs typeface="Arial" panose="020B0604020202020204" pitchFamily="34" charset="0"/>
              </a:rPr>
              <a:t>Hypertension and Blood Pressure Management – Treatment Strategies (Lifestyle Intervention)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775F4D2-9C2D-611B-EB75-30763AE1B00A}"/>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10.5</a:t>
            </a:r>
            <a:r>
              <a:rPr lang="en-US" sz="2000" b="0" i="0" u="none" strike="noStrike" baseline="0">
                <a:solidFill>
                  <a:srgbClr val="000000"/>
                </a:solidFill>
                <a:latin typeface="Arial" panose="020B0604020202020204" pitchFamily="34" charset="0"/>
                <a:cs typeface="Arial" panose="020B0604020202020204" pitchFamily="34" charset="0"/>
              </a:rPr>
              <a:t> For people with diabetes and blood pressure &gt;120/80 mmHg, advise lifestyle behaviors including weight loss when indicated, a Dietary Approaches to Stop Hypertension (DASH)–style eating pattern including reducing sodium, limiting or avoiding alcohol consumption, increased physical activity, and smoking cessation.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4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4EF317B-BBD0-68FC-E2DC-C5C3CEAFF87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74E5ADB-D3AD-A75A-640A-AD7730A60957}"/>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5681060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928D0-B1E0-CEC3-AFF1-5DBFF31C0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797EA-E2B7-0D53-49A6-D5969B2316D4}"/>
              </a:ext>
            </a:extLst>
          </p:cNvPr>
          <p:cNvSpPr>
            <a:spLocks noGrp="1"/>
          </p:cNvSpPr>
          <p:nvPr>
            <p:ph type="title"/>
          </p:nvPr>
        </p:nvSpPr>
        <p:spPr/>
        <p:txBody>
          <a:bodyPr>
            <a:normAutofit fontScale="90000"/>
          </a:bodyPr>
          <a:lstStyle/>
          <a:p>
            <a:pPr algn="l"/>
            <a:r>
              <a:rPr lang="en-US" sz="4000" i="0" u="none" strike="noStrike" baseline="0">
                <a:latin typeface="Arial" panose="020B0604020202020204" pitchFamily="34" charset="0"/>
                <a:cs typeface="Arial" panose="020B0604020202020204" pitchFamily="34" charset="0"/>
              </a:rPr>
              <a:t>Hypertension and Blood Pressure Management – Treatment Strategies (Pharmacologic Interventions)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824E4B-BE35-B70D-CD84-6B958F50D813}"/>
              </a:ext>
            </a:extLst>
          </p:cNvPr>
          <p:cNvSpPr>
            <a:spLocks noGrp="1"/>
          </p:cNvSpPr>
          <p:nvPr>
            <p:ph idx="1"/>
          </p:nvPr>
        </p:nvSpPr>
        <p:spPr>
          <a:xfrm>
            <a:off x="838200" y="1716289"/>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10.6 </a:t>
            </a:r>
            <a:r>
              <a:rPr lang="en-US" sz="2000" i="0" u="none" strike="noStrike" baseline="0">
                <a:solidFill>
                  <a:srgbClr val="000000"/>
                </a:solidFill>
                <a:latin typeface="Arial" panose="020B0604020202020204" pitchFamily="34" charset="0"/>
                <a:cs typeface="Arial" panose="020B0604020202020204" pitchFamily="34" charset="0"/>
              </a:rPr>
              <a:t>In individuals with confirmed office-based blood pressure ≥130/80 mmHg, pharmacologic therapy should be initiated and titrated to achieve their individualized blood pressure goal. </a:t>
            </a:r>
            <a:r>
              <a:rPr lang="en-US" sz="2000" b="1">
                <a:solidFill>
                  <a:srgbClr val="C00000"/>
                </a:solidFill>
                <a:latin typeface="Arial" panose="020B0604020202020204" pitchFamily="34" charset="0"/>
                <a:cs typeface="Arial" panose="020B0604020202020204" pitchFamily="34" charset="0"/>
              </a:rPr>
              <a:t>A</a:t>
            </a:r>
            <a:endParaRPr lang="en-US" sz="2000" i="0" u="none" strike="noStrike" baseline="0">
              <a:solidFill>
                <a:srgbClr val="00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10.7</a:t>
            </a:r>
            <a:r>
              <a:rPr lang="en-US" sz="2000" b="0" i="0" u="none" strike="noStrike" baseline="0">
                <a:solidFill>
                  <a:srgbClr val="000000"/>
                </a:solidFill>
                <a:latin typeface="Arial" panose="020B0604020202020204" pitchFamily="34" charset="0"/>
                <a:cs typeface="Arial" panose="020B0604020202020204" pitchFamily="34" charset="0"/>
              </a:rPr>
              <a:t> Individuals with confirmed office based blood pressure ≥150/90 mmHg should, in addition to lifestyle therapy, have prompt initiation and timely titration of two drugs or a single-pill combination of drugs for hypertension that have also been demonstrated to reduce cardiovascular events in people with diabetes.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10.8</a:t>
            </a:r>
            <a:r>
              <a:rPr lang="en-US" sz="2000" b="0" i="0" u="none" strike="noStrike" baseline="0">
                <a:solidFill>
                  <a:srgbClr val="000000"/>
                </a:solidFill>
                <a:latin typeface="Arial" panose="020B0604020202020204" pitchFamily="34" charset="0"/>
                <a:cs typeface="Arial" panose="020B0604020202020204" pitchFamily="34" charset="0"/>
              </a:rPr>
              <a:t> Treatment for hypertension should include drug classes demonstrated to reduce cardiovascular events in people with diabetes. </a:t>
            </a:r>
            <a:r>
              <a:rPr lang="en-US" sz="2000" b="1" i="0" u="none" strike="noStrike" baseline="0">
                <a:solidFill>
                  <a:srgbClr val="C00000"/>
                </a:solidFill>
                <a:latin typeface="Arial" panose="020B0604020202020204" pitchFamily="34" charset="0"/>
                <a:cs typeface="Arial" panose="020B0604020202020204" pitchFamily="34" charset="0"/>
              </a:rPr>
              <a:t>A </a:t>
            </a:r>
            <a:r>
              <a:rPr lang="en-US" sz="2000" i="0" u="none" strike="noStrike" baseline="0">
                <a:latin typeface="Arial" panose="020B0604020202020204" pitchFamily="34" charset="0"/>
                <a:cs typeface="Arial" panose="020B0604020202020204" pitchFamily="34" charset="0"/>
              </a:rPr>
              <a:t>ACE inhibitors or angiotensin receptor blockers (ARBs) are recommended first-line therapy for hypertension in people with diabetes and albuminuria or coronary artery disease. </a:t>
            </a:r>
            <a:r>
              <a:rPr lang="en-US" sz="2000" b="1">
                <a:solidFill>
                  <a:srgbClr val="C00000"/>
                </a:solidFill>
                <a:latin typeface="Arial" panose="020B0604020202020204" pitchFamily="34" charset="0"/>
                <a:cs typeface="Arial" panose="020B0604020202020204" pitchFamily="34" charset="0"/>
              </a:rPr>
              <a:t>A</a:t>
            </a:r>
            <a:endParaRPr lang="en-US" sz="2000" i="0" u="none" strike="noStrike" baseline="0">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10.9</a:t>
            </a:r>
            <a:r>
              <a:rPr lang="en-US" sz="2000" b="0" i="0" u="none" strike="noStrike" baseline="0">
                <a:solidFill>
                  <a:srgbClr val="000000"/>
                </a:solidFill>
                <a:latin typeface="Arial" panose="020B0604020202020204" pitchFamily="34" charset="0"/>
                <a:cs typeface="Arial" panose="020B0604020202020204" pitchFamily="34" charset="0"/>
              </a:rPr>
              <a:t> Multiple-drug therapy is generally required to achieve blood pressure goals. However, avoid any combination of ACE inhibitors, ARBs (including ARBs and neprilysin inhibitors), and direct renin inhibitors. </a:t>
            </a:r>
            <a:r>
              <a:rPr lang="en-US" sz="2000" b="1" i="0" u="none" strike="noStrike" baseline="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A2D90761-42AF-83EC-08CF-659F7CC868E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4CB0A35-FD70-3D5C-052A-8F6F37D25E83}"/>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391878280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E02E2-6072-D5EC-E488-8B99978B5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E1F52-C464-00D8-8548-D0B8DDA49D09}"/>
              </a:ext>
            </a:extLst>
          </p:cNvPr>
          <p:cNvSpPr>
            <a:spLocks noGrp="1"/>
          </p:cNvSpPr>
          <p:nvPr>
            <p:ph type="title"/>
          </p:nvPr>
        </p:nvSpPr>
        <p:spPr/>
        <p:txBody>
          <a:bodyPr>
            <a:normAutofit fontScale="90000"/>
          </a:bodyPr>
          <a:lstStyle/>
          <a:p>
            <a:pPr algn="l"/>
            <a:r>
              <a:rPr lang="en-US" sz="4000" i="0" u="none" strike="noStrike" baseline="0">
                <a:latin typeface="Arial" panose="020B0604020202020204" pitchFamily="34" charset="0"/>
                <a:cs typeface="Arial" panose="020B0604020202020204" pitchFamily="34" charset="0"/>
              </a:rPr>
              <a:t>Hypertension and Blood Pressure Management – Treatment Strategies (Pharmacologic Interventions,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C59B442-FBAB-1E10-5A84-231C2D510BA9}"/>
              </a:ext>
            </a:extLst>
          </p:cNvPr>
          <p:cNvSpPr>
            <a:spLocks noGrp="1"/>
          </p:cNvSpPr>
          <p:nvPr>
            <p:ph idx="1"/>
          </p:nvPr>
        </p:nvSpPr>
        <p:spPr>
          <a:xfrm>
            <a:off x="838200" y="1716289"/>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10.10  </a:t>
            </a:r>
            <a:r>
              <a:rPr lang="en-US" sz="2000" u="none" strike="noStrike" baseline="0">
                <a:solidFill>
                  <a:srgbClr val="000000"/>
                </a:solidFill>
                <a:latin typeface="Arial" panose="020B0604020202020204" pitchFamily="34" charset="0"/>
                <a:cs typeface="Arial" panose="020B0604020202020204" pitchFamily="34" charset="0"/>
              </a:rPr>
              <a:t>In nonpregnant people with diabetes and hypertension, either an ACE inhibitor or ARB is recommended for those with moderately increased albuminuria (UACR 30–299 mg/g creatinine) </a:t>
            </a:r>
            <a:r>
              <a:rPr lang="en-US" sz="2000" b="1">
                <a:solidFill>
                  <a:srgbClr val="C00000"/>
                </a:solidFill>
                <a:latin typeface="Arial" panose="020B0604020202020204" pitchFamily="34" charset="0"/>
                <a:cs typeface="Arial" panose="020B0604020202020204" pitchFamily="34" charset="0"/>
              </a:rPr>
              <a:t>B </a:t>
            </a:r>
            <a:r>
              <a:rPr lang="en-US" sz="2000" u="none" strike="noStrike" baseline="0">
                <a:solidFill>
                  <a:srgbClr val="000000"/>
                </a:solidFill>
                <a:latin typeface="Arial" panose="020B0604020202020204" pitchFamily="34" charset="0"/>
                <a:cs typeface="Arial" panose="020B0604020202020204" pitchFamily="34" charset="0"/>
              </a:rPr>
              <a:t>and is strongly recommended for those with severely increased albuminuria (UACR ≥300 mg/g creatinine) and/or estimated glomerular filtration rate (eGFR) &lt;60 mL/min/1.73 m</a:t>
            </a:r>
            <a:r>
              <a:rPr lang="en-US" sz="2000" u="none" strike="noStrike" baseline="30000">
                <a:solidFill>
                  <a:srgbClr val="000000"/>
                </a:solidFill>
                <a:latin typeface="Arial" panose="020B0604020202020204" pitchFamily="34" charset="0"/>
                <a:cs typeface="Arial" panose="020B0604020202020204" pitchFamily="34" charset="0"/>
              </a:rPr>
              <a:t>2</a:t>
            </a:r>
            <a:r>
              <a:rPr lang="en-US" sz="2000" u="none" strike="noStrike" baseline="0">
                <a:solidFill>
                  <a:srgbClr val="000000"/>
                </a:solidFill>
                <a:latin typeface="Arial" panose="020B0604020202020204" pitchFamily="34" charset="0"/>
                <a:cs typeface="Arial" panose="020B0604020202020204" pitchFamily="34" charset="0"/>
              </a:rPr>
              <a:t> to maximally tolerated dose to prevent the progression of kidney disease and reduce cardiovascular events. </a:t>
            </a:r>
            <a:r>
              <a:rPr lang="en-US" sz="2000" b="1">
                <a:solidFill>
                  <a:srgbClr val="C00000"/>
                </a:solidFill>
                <a:latin typeface="Arial" panose="020B0604020202020204" pitchFamily="34" charset="0"/>
                <a:cs typeface="Arial" panose="020B0604020202020204" pitchFamily="34" charset="0"/>
              </a:rPr>
              <a:t>A</a:t>
            </a:r>
            <a:r>
              <a:rPr lang="en-US" sz="2000" u="none" strike="noStrike" baseline="0">
                <a:solidFill>
                  <a:srgbClr val="000000"/>
                </a:solidFill>
                <a:latin typeface="Arial" panose="020B0604020202020204" pitchFamily="34" charset="0"/>
                <a:cs typeface="Arial" panose="020B0604020202020204" pitchFamily="34" charset="0"/>
              </a:rPr>
              <a:t> If one class is not tolerated, the other should be substituted. </a:t>
            </a:r>
            <a:r>
              <a:rPr lang="en-US" sz="2000" b="1">
                <a:solidFill>
                  <a:srgbClr val="C00000"/>
                </a:solidFill>
                <a:latin typeface="Arial" panose="020B0604020202020204" pitchFamily="34" charset="0"/>
                <a:cs typeface="Arial" panose="020B0604020202020204" pitchFamily="34" charset="0"/>
              </a:rPr>
              <a:t>B</a:t>
            </a:r>
            <a:endParaRPr lang="en-US" sz="2000" u="none" strike="noStrike" baseline="0">
              <a:solidFill>
                <a:srgbClr val="000000"/>
              </a:solidFill>
              <a:latin typeface="Arial" panose="020B0604020202020204" pitchFamily="34" charset="0"/>
              <a:cs typeface="Arial" panose="020B0604020202020204" pitchFamily="34" charset="0"/>
            </a:endParaRP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10.11</a:t>
            </a:r>
            <a:r>
              <a:rPr lang="en-US" sz="2000" b="0" i="0" u="none" strike="noStrike" baseline="0">
                <a:solidFill>
                  <a:srgbClr val="000000"/>
                </a:solidFill>
                <a:latin typeface="Arial" panose="020B0604020202020204" pitchFamily="34" charset="0"/>
                <a:cs typeface="Arial" panose="020B0604020202020204" pitchFamily="34" charset="0"/>
              </a:rPr>
              <a:t> Monitor for drop in eGFR and for increase in serum potassium levels at initiation and periodically as clinically appropriate when ACE inhibitors, ARBs, and mineralocorticoid receptor antagonists (MRAs) are used. </a:t>
            </a:r>
            <a:r>
              <a:rPr lang="en-US" sz="2000" b="1">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Monitor for hypokalemia when diuretics are used at routine visits and 7–14 days after initiation or after a dose change and periodically as clinically appropriate.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10.12</a:t>
            </a:r>
            <a:r>
              <a:rPr lang="en-US" sz="2000" b="0" i="0" u="none" strike="noStrike" baseline="0">
                <a:solidFill>
                  <a:srgbClr val="000000"/>
                </a:solidFill>
                <a:latin typeface="Arial" panose="020B0604020202020204" pitchFamily="34" charset="0"/>
                <a:cs typeface="Arial" panose="020B0604020202020204" pitchFamily="34" charset="0"/>
              </a:rPr>
              <a:t> In sexually active individuals of childbearing potential who are not using reliable contraception, avoid ACE inhibitors, ARBs, MRAs, direct renin inhibitors, and neprilysin inhibitors, as they are contraindicated in pregnancy.  </a:t>
            </a:r>
            <a:r>
              <a:rPr lang="en-US" sz="2000" b="1" i="0" u="none" strike="noStrike" baseline="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EA4590C9-EA7E-CE39-CC5E-B623F712ECB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76D6792-6A84-981F-A820-FC045DD679EB}"/>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43958778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D83C0-6694-3EF5-9A4F-8208454C9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24569-760F-A453-5E46-07079E528E31}"/>
              </a:ext>
            </a:extLst>
          </p:cNvPr>
          <p:cNvSpPr>
            <a:spLocks noGrp="1"/>
          </p:cNvSpPr>
          <p:nvPr>
            <p:ph type="title"/>
          </p:nvPr>
        </p:nvSpPr>
        <p:spPr>
          <a:xfrm>
            <a:off x="838200" y="365125"/>
            <a:ext cx="10677808" cy="1325563"/>
          </a:xfrm>
        </p:spPr>
        <p:txBody>
          <a:bodyPr>
            <a:normAutofit fontScale="90000"/>
          </a:bodyPr>
          <a:lstStyle/>
          <a:p>
            <a:pPr algn="l"/>
            <a:r>
              <a:rPr lang="en-US" sz="4000" i="0" u="none" strike="noStrike" baseline="0">
                <a:latin typeface="Arial" panose="020B0604020202020204" pitchFamily="34" charset="0"/>
                <a:cs typeface="Arial" panose="020B0604020202020204" pitchFamily="34" charset="0"/>
              </a:rPr>
              <a:t>Hypertension and Blood Pressure Management – Treatment Strategies (Resistant Hypertension)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770649D-9913-6E8C-2240-6CC884DE6362}"/>
              </a:ext>
            </a:extLst>
          </p:cNvPr>
          <p:cNvSpPr>
            <a:spLocks noGrp="1"/>
          </p:cNvSpPr>
          <p:nvPr>
            <p:ph idx="1"/>
          </p:nvPr>
        </p:nvSpPr>
        <p:spPr>
          <a:xfrm>
            <a:off x="838200" y="1716289"/>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10.13</a:t>
            </a:r>
            <a:r>
              <a:rPr lang="en-US" sz="2000" b="0" i="0" u="none" strike="noStrike" baseline="0">
                <a:solidFill>
                  <a:srgbClr val="000000"/>
                </a:solidFill>
                <a:latin typeface="Arial" panose="020B0604020202020204" pitchFamily="34" charset="0"/>
                <a:cs typeface="Arial" panose="020B0604020202020204" pitchFamily="34" charset="0"/>
              </a:rPr>
              <a:t> Individuals with hypertension who are not meeting blood pressure goals on three classes of antihypertensive medications (including a diuretic) should be considered for MRA therapy.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6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CF62F5-3B62-ADDD-21C6-B77B64455E3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67EAAB6-F74D-600D-AB11-3E908719E81E}"/>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215353680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CC83-5BE1-D5E4-8FAD-AD9150FB6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CCDB7-F8A7-6269-3E2D-6A44DF47D574}"/>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Lipid Management (Lifestyle Intervention)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4C9A18F-D2D2-C221-C1D4-099554EA06FB}"/>
              </a:ext>
            </a:extLst>
          </p:cNvPr>
          <p:cNvSpPr>
            <a:spLocks noGrp="1"/>
          </p:cNvSpPr>
          <p:nvPr>
            <p:ph idx="1"/>
          </p:nvPr>
        </p:nvSpPr>
        <p:spPr>
          <a:xfrm>
            <a:off x="838200" y="1716289"/>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10.14</a:t>
            </a:r>
            <a:r>
              <a:rPr lang="en-US" sz="2000" b="0" i="0" u="none" strike="noStrike" baseline="0">
                <a:solidFill>
                  <a:srgbClr val="000000"/>
                </a:solidFill>
                <a:latin typeface="Arial" panose="020B0604020202020204" pitchFamily="34" charset="0"/>
                <a:cs typeface="Arial" panose="020B0604020202020204" pitchFamily="34" charset="0"/>
              </a:rPr>
              <a:t> Lifestyle modification focusing on weight loss (if indicated); application of a Mediterranean or DASH eating pattern; reduction of saturated fat and trans fat; increase of dietary n-3  fatty acids, viscous fiber, and plant stanol and sterol intake; and increased physical activity should be recommended to improve the lipid profile and reduce the risk of developing atherosclerotic cardiovascular disease (ASCVD) in people with diabetes.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10.15</a:t>
            </a:r>
            <a:r>
              <a:rPr lang="en-US" sz="2000" b="0" i="0" u="none" strike="noStrike" baseline="0">
                <a:solidFill>
                  <a:srgbClr val="000000"/>
                </a:solidFill>
                <a:latin typeface="Arial" panose="020B0604020202020204" pitchFamily="34" charset="0"/>
                <a:cs typeface="Arial" panose="020B0604020202020204" pitchFamily="34" charset="0"/>
              </a:rPr>
              <a:t> Intensify lifestyle therapy and optimize glycemic management for people with diabetes with elevated triglyceride levels (≥150 mg/dL [≥1.7 mmol/L]) and/or low HDL cholesterol (&lt;40 mg/dL [&lt;1.0 mmol/L] for men and &lt;50 mg/dL [&lt;1.3 mmol/L] for women).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6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B621A97-AB9A-D5F7-D489-93C678AFB47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209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867FF08-8310-04D8-CDE4-2D54DDA20984}"/>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956409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CE2F8-7EC8-0851-801E-839001B94AD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CF2D11-E4C2-DD72-9EEC-C49E6A55053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a:t>
            </a:fld>
            <a:endParaRPr lang="en-US">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0CCFF22-83BE-9901-3280-3A191F1622F6}"/>
              </a:ext>
            </a:extLst>
          </p:cNvPr>
          <p:cNvPicPr>
            <a:picLocks noChangeAspect="1"/>
          </p:cNvPicPr>
          <p:nvPr/>
        </p:nvPicPr>
        <p:blipFill>
          <a:blip r:embed="rId2"/>
          <a:srcRect r="1076"/>
          <a:stretch/>
        </p:blipFill>
        <p:spPr>
          <a:xfrm>
            <a:off x="968692" y="866298"/>
            <a:ext cx="10565640" cy="4722972"/>
          </a:xfrm>
          <a:prstGeom prst="rect">
            <a:avLst/>
          </a:prstGeom>
        </p:spPr>
      </p:pic>
      <p:sp>
        <p:nvSpPr>
          <p:cNvPr id="2" name="TextBox 2">
            <a:extLst>
              <a:ext uri="{FF2B5EF4-FFF2-40B4-BE49-F238E27FC236}">
                <a16:creationId xmlns:a16="http://schemas.microsoft.com/office/drawing/2014/main" id="{4384B1DE-F60A-C40B-F9D0-F8FE72AE7421}"/>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
        <p:nvSpPr>
          <p:cNvPr id="7" name="TextBox 6">
            <a:extLst>
              <a:ext uri="{FF2B5EF4-FFF2-40B4-BE49-F238E27FC236}">
                <a16:creationId xmlns:a16="http://schemas.microsoft.com/office/drawing/2014/main" id="{EF8C84DE-D53F-C335-AB14-539C589A52D2}"/>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2.2</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301621342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CE5BD-6FA1-E978-367B-33E6FCE35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675BD-7A7A-6A76-A6B7-33EFFA5686D7}"/>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Lipid Management (Ongoing Therapy and Monitoring with Lipid Panel)</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0223630-5B60-0821-2F30-E6F1A1FE8549}"/>
              </a:ext>
            </a:extLst>
          </p:cNvPr>
          <p:cNvSpPr>
            <a:spLocks noGrp="1"/>
          </p:cNvSpPr>
          <p:nvPr>
            <p:ph idx="1"/>
          </p:nvPr>
        </p:nvSpPr>
        <p:spPr>
          <a:xfrm>
            <a:off x="838200" y="1716289"/>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10.16</a:t>
            </a:r>
            <a:r>
              <a:rPr lang="en-US" sz="2000" b="0" i="0" u="none" strike="noStrike" baseline="0">
                <a:solidFill>
                  <a:srgbClr val="000000"/>
                </a:solidFill>
                <a:latin typeface="Arial" panose="020B0604020202020204" pitchFamily="34" charset="0"/>
                <a:cs typeface="Arial" panose="020B0604020202020204" pitchFamily="34" charset="0"/>
              </a:rPr>
              <a:t> In adults with prediabetes or diabetes not taking statins or other lipid-lowering therapy, it is reasonable to obtain a lipid profile at the time of diagnosis, at an initial medical evaluation, annually thereafter, or more frequently if indicated.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10.17</a:t>
            </a:r>
            <a:r>
              <a:rPr lang="en-US" sz="2000" b="0" i="0" u="none" strike="noStrike" baseline="0">
                <a:solidFill>
                  <a:srgbClr val="000000"/>
                </a:solidFill>
                <a:latin typeface="Arial" panose="020B0604020202020204" pitchFamily="34" charset="0"/>
                <a:cs typeface="Arial" panose="020B0604020202020204" pitchFamily="34" charset="0"/>
              </a:rPr>
              <a:t> Obtain a lipid profile at initiation of statins or other lipid-lowering therapy, 4–12 weeks after initiation or a change in dose, and annually thereafter, as it facilitates monitoring the response to therapy and informs medication-taking behavior. </a:t>
            </a:r>
            <a:r>
              <a:rPr lang="en-US" sz="2000" b="1" i="0" u="none" strike="noStrike" baseline="0">
                <a:solidFill>
                  <a:srgbClr val="C00000"/>
                </a:solidFill>
                <a:latin typeface="Arial" panose="020B0604020202020204" pitchFamily="34" charset="0"/>
                <a:cs typeface="Arial" panose="020B0604020202020204" pitchFamily="34" charset="0"/>
              </a:rPr>
              <a:t> A</a:t>
            </a:r>
            <a:endParaRPr lang="en-US" sz="7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4A400C3-B5A1-D869-917D-E801E7DFEC8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D721053-0176-D88D-0616-6040F2311845}"/>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26409874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31FFF-01AE-BBCD-B7E6-0B79C2D04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159A2-1C4D-88B1-54DE-6495BC06CA4D}"/>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Statin Treatment (Primary Prevention)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B05A32-C635-8635-72EE-BEC5722418B4}"/>
              </a:ext>
            </a:extLst>
          </p:cNvPr>
          <p:cNvSpPr>
            <a:spLocks noGrp="1"/>
          </p:cNvSpPr>
          <p:nvPr>
            <p:ph idx="1"/>
          </p:nvPr>
        </p:nvSpPr>
        <p:spPr>
          <a:xfrm>
            <a:off x="838200" y="1716289"/>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10.18</a:t>
            </a:r>
            <a:r>
              <a:rPr lang="en-US" sz="2000" b="0" i="0" u="none" strike="noStrike" baseline="0">
                <a:solidFill>
                  <a:srgbClr val="000000"/>
                </a:solidFill>
                <a:latin typeface="Arial" panose="020B0604020202020204" pitchFamily="34" charset="0"/>
                <a:cs typeface="Arial" panose="020B0604020202020204" pitchFamily="34" charset="0"/>
              </a:rPr>
              <a:t> For people with diabetes aged 40–75 years without ASCVD, use moderate-intensity statin therapy in addition to lifestyle therapy.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88161F"/>
                </a:solidFill>
                <a:latin typeface="Arial" panose="020B0604020202020204" pitchFamily="34" charset="0"/>
                <a:cs typeface="Arial" panose="020B0604020202020204" pitchFamily="34" charset="0"/>
              </a:rPr>
              <a:t> </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10.19</a:t>
            </a:r>
            <a:r>
              <a:rPr lang="en-US" sz="2000" b="0" i="0" u="none" strike="noStrike" baseline="0">
                <a:solidFill>
                  <a:srgbClr val="000000"/>
                </a:solidFill>
                <a:latin typeface="Arial" panose="020B0604020202020204" pitchFamily="34" charset="0"/>
                <a:cs typeface="Arial" panose="020B0604020202020204" pitchFamily="34" charset="0"/>
              </a:rPr>
              <a:t> For people with diabetes aged 20–39 years with additional ASCVD risk factors, it may be reasonable to initiate statin therapy in addition to lifestyle therapy.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10.20</a:t>
            </a:r>
            <a:r>
              <a:rPr lang="en-US" sz="2000" b="0" i="0" u="none" strike="noStrike" baseline="0">
                <a:solidFill>
                  <a:srgbClr val="000000"/>
                </a:solidFill>
                <a:latin typeface="Arial" panose="020B0604020202020204" pitchFamily="34" charset="0"/>
                <a:cs typeface="Arial" panose="020B0604020202020204" pitchFamily="34" charset="0"/>
              </a:rPr>
              <a:t> For people with diabetes aged 40–75 years at higher cardiovascular risk, including those with one or more additional ASCVD risk factors, high-intensity statin therapy is recommended to reduce LDL cholesterol by ≥50% of baseline and to obtain an LDL cholesterol goal of &lt;70 mg/dL (&lt;1.8 mmol/L).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10.21</a:t>
            </a:r>
            <a:r>
              <a:rPr lang="en-US" sz="2000" b="0" i="0" u="none" strike="noStrike" baseline="0">
                <a:solidFill>
                  <a:srgbClr val="000000"/>
                </a:solidFill>
                <a:latin typeface="Arial" panose="020B0604020202020204" pitchFamily="34" charset="0"/>
                <a:cs typeface="Arial" panose="020B0604020202020204" pitchFamily="34" charset="0"/>
              </a:rPr>
              <a:t> For people with diabetes aged 40–75 years at higher cardiovascular risk, especially those with multiple additional ASCVD risk factors and an LDL cholesterol ≥70 mg/dL (≥1.8 mmol/L), it may be reasonable to add ezetimibe or a proprotein convertase subtilisin/</a:t>
            </a:r>
            <a:r>
              <a:rPr lang="en-US" sz="2000" b="0" i="0" u="none" strike="noStrike" baseline="0" err="1">
                <a:solidFill>
                  <a:srgbClr val="000000"/>
                </a:solidFill>
                <a:latin typeface="Arial" panose="020B0604020202020204" pitchFamily="34" charset="0"/>
                <a:cs typeface="Arial" panose="020B0604020202020204" pitchFamily="34" charset="0"/>
              </a:rPr>
              <a:t>kexin</a:t>
            </a:r>
            <a:r>
              <a:rPr lang="en-US" sz="2000" b="0" i="0" u="none" strike="noStrike" baseline="0">
                <a:solidFill>
                  <a:srgbClr val="000000"/>
                </a:solidFill>
                <a:latin typeface="Arial" panose="020B0604020202020204" pitchFamily="34" charset="0"/>
                <a:cs typeface="Arial" panose="020B0604020202020204" pitchFamily="34" charset="0"/>
              </a:rPr>
              <a:t> type 9 (PCSK9) inhibitor to maximum tolerated statin therapy.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7CC846-1B8C-7C56-A72C-ADD2ABC045F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2760E32-711E-C566-9161-81F02352CAB1}"/>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293055592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34629-01E9-C2AD-2048-1FB6E08D7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0DBA6-4EF3-3D9C-A3AF-4E5E7440BE42}"/>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Statin Treatment (Primary Prevention,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086FF2-ACBD-4856-3431-165B3498864B}"/>
              </a:ext>
            </a:extLst>
          </p:cNvPr>
          <p:cNvSpPr>
            <a:spLocks noGrp="1"/>
          </p:cNvSpPr>
          <p:nvPr>
            <p:ph idx="1"/>
          </p:nvPr>
        </p:nvSpPr>
        <p:spPr>
          <a:xfrm>
            <a:off x="838200" y="1716289"/>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10.22</a:t>
            </a:r>
            <a:r>
              <a:rPr lang="en-US" sz="2000" b="0" i="0" u="none" strike="noStrike" baseline="0">
                <a:solidFill>
                  <a:srgbClr val="000000"/>
                </a:solidFill>
                <a:latin typeface="Arial" panose="020B0604020202020204" pitchFamily="34" charset="0"/>
                <a:cs typeface="Arial" panose="020B0604020202020204" pitchFamily="34" charset="0"/>
              </a:rPr>
              <a:t> In adults with diabetes aged &gt;75 years already on statin therapy, it is reasonable to continue statin treatment.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10.23</a:t>
            </a:r>
            <a:r>
              <a:rPr lang="en-US" sz="2000" b="0" i="0" u="none" strike="noStrike" baseline="0">
                <a:solidFill>
                  <a:srgbClr val="000000"/>
                </a:solidFill>
                <a:latin typeface="Arial" panose="020B0604020202020204" pitchFamily="34" charset="0"/>
                <a:cs typeface="Arial" panose="020B0604020202020204" pitchFamily="34" charset="0"/>
              </a:rPr>
              <a:t> In adults with diabetes aged &gt;75 years, it may be reasonable to initiate moderate-intensity statin therapy after discussion of potential benefits and risks.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10.24</a:t>
            </a:r>
            <a:r>
              <a:rPr lang="en-US" sz="2000" b="0" i="0" u="none" strike="noStrike" baseline="0">
                <a:solidFill>
                  <a:srgbClr val="000000"/>
                </a:solidFill>
                <a:latin typeface="Arial" panose="020B0604020202020204" pitchFamily="34" charset="0"/>
                <a:cs typeface="Arial" panose="020B0604020202020204" pitchFamily="34" charset="0"/>
              </a:rPr>
              <a:t> In people with diabetes intolerant to statin therapy, treatment with </a:t>
            </a:r>
            <a:r>
              <a:rPr lang="en-US" sz="2000" b="0" i="0" u="none" strike="noStrike" baseline="0" err="1">
                <a:solidFill>
                  <a:srgbClr val="000000"/>
                </a:solidFill>
                <a:latin typeface="Arial" panose="020B0604020202020204" pitchFamily="34" charset="0"/>
                <a:cs typeface="Arial" panose="020B0604020202020204" pitchFamily="34" charset="0"/>
              </a:rPr>
              <a:t>bempedoic</a:t>
            </a:r>
            <a:r>
              <a:rPr lang="en-US" sz="2000" b="0" i="0" u="none" strike="noStrike" baseline="0">
                <a:solidFill>
                  <a:srgbClr val="000000"/>
                </a:solidFill>
                <a:latin typeface="Arial" panose="020B0604020202020204" pitchFamily="34" charset="0"/>
                <a:cs typeface="Arial" panose="020B0604020202020204" pitchFamily="34" charset="0"/>
              </a:rPr>
              <a:t> acid is recommended to reduce cardiovascular event rates as an alternative cholesterol-lowering plan.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10.25</a:t>
            </a:r>
            <a:r>
              <a:rPr lang="en-US" sz="2000" b="0" i="0" u="none" strike="noStrike" baseline="0">
                <a:solidFill>
                  <a:srgbClr val="000000"/>
                </a:solidFill>
                <a:latin typeface="Arial" panose="020B0604020202020204" pitchFamily="34" charset="0"/>
                <a:cs typeface="Arial" panose="020B0604020202020204" pitchFamily="34" charset="0"/>
              </a:rPr>
              <a:t> In most circumstances, lipid-lowering agents should be stopped prior to conception and avoided in sexually active individuals of childbearing potential who are not using reliable contraception. </a:t>
            </a:r>
            <a:r>
              <a:rPr lang="en-US" sz="2000" b="1">
                <a:solidFill>
                  <a:srgbClr val="C00000"/>
                </a:solidFill>
                <a:latin typeface="Arial" panose="020B0604020202020204" pitchFamily="34" charset="0"/>
                <a:cs typeface="Arial" panose="020B0604020202020204" pitchFamily="34" charset="0"/>
              </a:rPr>
              <a:t>B </a:t>
            </a:r>
            <a:r>
              <a:rPr lang="en-US" sz="2000" b="0" i="0" u="none" strike="noStrike" baseline="0">
                <a:solidFill>
                  <a:srgbClr val="000000"/>
                </a:solidFill>
                <a:latin typeface="Arial" panose="020B0604020202020204" pitchFamily="34" charset="0"/>
                <a:cs typeface="Arial" panose="020B0604020202020204" pitchFamily="34" charset="0"/>
              </a:rPr>
              <a:t> In some circumstances (e.g., familial hypercholesterolemia, familial hypertriglyceridemia, prior ASCVD event, or history of pancreatitis), lipid-lowering therapy may be continued when the benefits outweigh risks.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8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6967414-6340-E0DA-4BDE-0AE1BB207A7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4689345-E7D4-06C0-A08E-5AE9C79136E3}"/>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353116185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E477-D519-4B3A-D314-670E66CE395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72D94C-723E-CF37-66F7-A113E63F528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7A3E500-27B3-E976-D17C-DE5CDDD1698A}"/>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7" name="Picture 6">
            <a:extLst>
              <a:ext uri="{FF2B5EF4-FFF2-40B4-BE49-F238E27FC236}">
                <a16:creationId xmlns:a16="http://schemas.microsoft.com/office/drawing/2014/main" id="{65784D27-77F7-7C69-5AEB-8207F0D5DC49}"/>
              </a:ext>
            </a:extLst>
          </p:cNvPr>
          <p:cNvPicPr>
            <a:picLocks noChangeAspect="1"/>
          </p:cNvPicPr>
          <p:nvPr/>
        </p:nvPicPr>
        <p:blipFill>
          <a:blip r:embed="rId2"/>
          <a:stretch>
            <a:fillRect/>
          </a:stretch>
        </p:blipFill>
        <p:spPr>
          <a:xfrm>
            <a:off x="1490122" y="397322"/>
            <a:ext cx="8852216" cy="5727905"/>
          </a:xfrm>
          <a:prstGeom prst="rect">
            <a:avLst/>
          </a:prstGeom>
        </p:spPr>
      </p:pic>
      <p:sp>
        <p:nvSpPr>
          <p:cNvPr id="8" name="TextBox 7">
            <a:extLst>
              <a:ext uri="{FF2B5EF4-FFF2-40B4-BE49-F238E27FC236}">
                <a16:creationId xmlns:a16="http://schemas.microsoft.com/office/drawing/2014/main" id="{4EF96204-54C8-7F82-C279-49581F925978}"/>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10.3</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50857855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19EE-9498-DD7B-DDE7-AD9A5F728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02775-23D9-AA7C-E4A4-C5DCC3FF9207}"/>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Statin Treatment (Secondary Prevention)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895A8C5-D4EA-0A9C-7104-583F18C17006}"/>
              </a:ext>
            </a:extLst>
          </p:cNvPr>
          <p:cNvSpPr>
            <a:spLocks noGrp="1"/>
          </p:cNvSpPr>
          <p:nvPr>
            <p:ph idx="1"/>
          </p:nvPr>
        </p:nvSpPr>
        <p:spPr>
          <a:xfrm>
            <a:off x="838200" y="1716289"/>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10.26</a:t>
            </a:r>
            <a:r>
              <a:rPr lang="en-US" sz="2000" b="0" i="0" u="none" strike="noStrike" baseline="0">
                <a:solidFill>
                  <a:srgbClr val="000000"/>
                </a:solidFill>
                <a:latin typeface="Arial" panose="020B0604020202020204" pitchFamily="34" charset="0"/>
                <a:cs typeface="Arial" panose="020B0604020202020204" pitchFamily="34" charset="0"/>
              </a:rPr>
              <a:t> For people of all ages with diabetes and ASCVD, high-intensity statin therapy should be added to lifestyle therapy.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10.27</a:t>
            </a:r>
            <a:r>
              <a:rPr lang="en-US" sz="2000" b="0" i="0" u="none" strike="noStrike" baseline="0">
                <a:solidFill>
                  <a:srgbClr val="000000"/>
                </a:solidFill>
                <a:latin typeface="Arial" panose="020B0604020202020204" pitchFamily="34" charset="0"/>
                <a:cs typeface="Arial" panose="020B0604020202020204" pitchFamily="34" charset="0"/>
              </a:rPr>
              <a:t> For people with diabetes and ASCVD, treatment with high-intensity statin therapy is recommended to obtain an LDL cholesterol reduction of ≥50% from baseline and an LDL cholesterol goal of &lt;55 mg/dL (&lt;1.4 mmol/L). Addition of ezetimibe or a PCSK9 inhibitor with proven benefit in this population is recommended if this goal is not achieved on maximum tolerated statin therapy.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10.28a</a:t>
            </a:r>
            <a:r>
              <a:rPr lang="en-US" sz="2000" b="0" i="0" u="none" strike="noStrike" baseline="0">
                <a:solidFill>
                  <a:srgbClr val="000000"/>
                </a:solidFill>
                <a:latin typeface="Arial" panose="020B0604020202020204" pitchFamily="34" charset="0"/>
                <a:cs typeface="Arial" panose="020B0604020202020204" pitchFamily="34" charset="0"/>
              </a:rPr>
              <a:t> For individuals who do not tolerate the intended statin intensity, the maximum tolerated statin dose should be used. </a:t>
            </a:r>
            <a:r>
              <a:rPr lang="en-US" sz="2000" b="1" i="0" u="none" strike="noStrike" baseline="0">
                <a:solidFill>
                  <a:srgbClr val="C00000"/>
                </a:solidFill>
                <a:latin typeface="Arial" panose="020B0604020202020204" pitchFamily="34" charset="0"/>
                <a:cs typeface="Arial" panose="020B0604020202020204" pitchFamily="34" charset="0"/>
              </a:rPr>
              <a:t>E</a:t>
            </a:r>
            <a:r>
              <a:rPr lang="en-US" sz="2000" b="0" i="0" u="none" strike="noStrike" baseline="0">
                <a:solidFill>
                  <a:srgbClr val="88161F"/>
                </a:solidFill>
                <a:latin typeface="Arial" panose="020B0604020202020204" pitchFamily="34" charset="0"/>
                <a:cs typeface="Arial" panose="020B0604020202020204" pitchFamily="34" charset="0"/>
              </a:rPr>
              <a:t> </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10.28b</a:t>
            </a:r>
            <a:r>
              <a:rPr lang="en-US" sz="2000" b="0" i="0" u="none" strike="noStrike" baseline="0">
                <a:solidFill>
                  <a:srgbClr val="000000"/>
                </a:solidFill>
                <a:latin typeface="Arial" panose="020B0604020202020204" pitchFamily="34" charset="0"/>
                <a:cs typeface="Arial" panose="020B0604020202020204" pitchFamily="34" charset="0"/>
              </a:rPr>
              <a:t> For people with diabetes and ASCVD intolerant to statin therapy, PCSK9 monoclonal antibody therapy,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0" i="0" u="none" strike="noStrike" baseline="0" err="1">
                <a:solidFill>
                  <a:srgbClr val="000000"/>
                </a:solidFill>
                <a:latin typeface="Arial" panose="020B0604020202020204" pitchFamily="34" charset="0"/>
                <a:cs typeface="Arial" panose="020B0604020202020204" pitchFamily="34" charset="0"/>
              </a:rPr>
              <a:t>bempedoic</a:t>
            </a:r>
            <a:r>
              <a:rPr lang="en-US" sz="2000" b="0" i="0" u="none" strike="noStrike" baseline="0">
                <a:solidFill>
                  <a:srgbClr val="000000"/>
                </a:solidFill>
                <a:latin typeface="Arial" panose="020B0604020202020204" pitchFamily="34" charset="0"/>
                <a:cs typeface="Arial" panose="020B0604020202020204" pitchFamily="34" charset="0"/>
              </a:rPr>
              <a:t> acid therapy,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or PCSK9 inhibitor therapy with </a:t>
            </a:r>
            <a:r>
              <a:rPr lang="en-US" sz="2000" b="0" i="0" u="none" strike="noStrike" baseline="0" err="1">
                <a:solidFill>
                  <a:srgbClr val="000000"/>
                </a:solidFill>
                <a:latin typeface="Arial" panose="020B0604020202020204" pitchFamily="34" charset="0"/>
                <a:cs typeface="Arial" panose="020B0604020202020204" pitchFamily="34" charset="0"/>
              </a:rPr>
              <a:t>inclisiran</a:t>
            </a:r>
            <a:r>
              <a:rPr lang="en-US" sz="2000" b="0" i="0" u="none" strike="noStrike" baseline="0">
                <a:solidFill>
                  <a:srgbClr val="000000"/>
                </a:solidFill>
                <a:latin typeface="Arial" panose="020B0604020202020204" pitchFamily="34" charset="0"/>
                <a:cs typeface="Arial" panose="020B0604020202020204" pitchFamily="34" charset="0"/>
              </a:rPr>
              <a:t> siRNA </a:t>
            </a:r>
            <a:r>
              <a:rPr lang="en-US" sz="2000" b="1" i="0" u="none" strike="noStrike" baseline="0">
                <a:solidFill>
                  <a:srgbClr val="C00000"/>
                </a:solidFill>
                <a:latin typeface="Arial" panose="020B0604020202020204" pitchFamily="34" charset="0"/>
                <a:cs typeface="Arial" panose="020B0604020202020204" pitchFamily="34" charset="0"/>
              </a:rPr>
              <a:t>E</a:t>
            </a:r>
            <a:r>
              <a:rPr lang="en-US" sz="2000" b="0" i="0" u="none" strike="noStrike" baseline="0">
                <a:solidFill>
                  <a:srgbClr val="000000"/>
                </a:solidFill>
                <a:latin typeface="Arial" panose="020B0604020202020204" pitchFamily="34" charset="0"/>
                <a:cs typeface="Arial" panose="020B0604020202020204" pitchFamily="34" charset="0"/>
              </a:rPr>
              <a:t> should be considered as an alternative cholesterol-lowering therapy.</a:t>
            </a:r>
            <a:endParaRPr lang="en-US" sz="9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FCC731-60E0-B458-2186-DA30FEB8F51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6F7900D-A47F-278D-E2B6-AA1D8F2B1958}"/>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69278581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65266-B8A8-727B-CAE9-3170733A5F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16751E-C120-2139-003F-2FC07C2CE73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B221C86-9C23-6A8F-91BC-A0CCC82E94A4}"/>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6" name="Picture 5">
            <a:extLst>
              <a:ext uri="{FF2B5EF4-FFF2-40B4-BE49-F238E27FC236}">
                <a16:creationId xmlns:a16="http://schemas.microsoft.com/office/drawing/2014/main" id="{22283C27-6FEB-3126-3FBC-F22BF54F11EC}"/>
              </a:ext>
            </a:extLst>
          </p:cNvPr>
          <p:cNvPicPr>
            <a:picLocks noChangeAspect="1"/>
          </p:cNvPicPr>
          <p:nvPr/>
        </p:nvPicPr>
        <p:blipFill>
          <a:blip r:embed="rId2"/>
          <a:stretch>
            <a:fillRect/>
          </a:stretch>
        </p:blipFill>
        <p:spPr>
          <a:xfrm>
            <a:off x="195535" y="1731158"/>
            <a:ext cx="11800929" cy="2842712"/>
          </a:xfrm>
          <a:prstGeom prst="rect">
            <a:avLst/>
          </a:prstGeom>
        </p:spPr>
      </p:pic>
      <p:sp>
        <p:nvSpPr>
          <p:cNvPr id="7" name="TextBox 6">
            <a:extLst>
              <a:ext uri="{FF2B5EF4-FFF2-40B4-BE49-F238E27FC236}">
                <a16:creationId xmlns:a16="http://schemas.microsoft.com/office/drawing/2014/main" id="{03E05CDE-F7FA-DB14-8624-0BCBA219544A}"/>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10.4</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321123721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D00D3-8832-678C-262C-87C1DA97850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8C3379-29BC-938E-FC45-67A174CC7AF8}"/>
              </a:ext>
            </a:extLst>
          </p:cNvPr>
          <p:cNvSpPr>
            <a:spLocks noGrp="1"/>
          </p:cNvSpPr>
          <p:nvPr>
            <p:ph type="sldNum" sz="quarter" idx="12"/>
          </p:nvPr>
        </p:nvSpPr>
        <p:spPr>
          <a:xfrm>
            <a:off x="11431240" y="6005739"/>
            <a:ext cx="429238" cy="365125"/>
          </a:xfrm>
        </p:spPr>
        <p:txBody>
          <a:bodyPr anchor="ctr">
            <a:normAutofit/>
          </a:bodyPr>
          <a:lstStyle/>
          <a:p>
            <a:pPr>
              <a:spcAft>
                <a:spcPts val="600"/>
              </a:spcAft>
            </a:pPr>
            <a:fld id="{77F03178-52FA-47ED-9D68-9D8BA91F4249}" type="slidenum">
              <a:rPr lang="en-US" smtClean="0"/>
              <a:pPr>
                <a:spcAft>
                  <a:spcPts val="600"/>
                </a:spcAft>
              </a:pPr>
              <a:t>216</a:t>
            </a:fld>
            <a:endParaRPr lang="en-US"/>
          </a:p>
        </p:txBody>
      </p:sp>
      <p:sp>
        <p:nvSpPr>
          <p:cNvPr id="3" name="TextBox 2">
            <a:extLst>
              <a:ext uri="{FF2B5EF4-FFF2-40B4-BE49-F238E27FC236}">
                <a16:creationId xmlns:a16="http://schemas.microsoft.com/office/drawing/2014/main" id="{8081D427-7361-D4BF-7FBF-0A4674A03E03}"/>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7" name="Picture 6">
            <a:extLst>
              <a:ext uri="{FF2B5EF4-FFF2-40B4-BE49-F238E27FC236}">
                <a16:creationId xmlns:a16="http://schemas.microsoft.com/office/drawing/2014/main" id="{6D2D6AC4-006D-7903-382A-E355DC1D1D85}"/>
              </a:ext>
            </a:extLst>
          </p:cNvPr>
          <p:cNvPicPr>
            <a:picLocks noChangeAspect="1"/>
          </p:cNvPicPr>
          <p:nvPr/>
        </p:nvPicPr>
        <p:blipFill>
          <a:blip r:embed="rId2"/>
          <a:stretch>
            <a:fillRect/>
          </a:stretch>
        </p:blipFill>
        <p:spPr>
          <a:xfrm>
            <a:off x="1016880" y="1261630"/>
            <a:ext cx="9746575" cy="4035082"/>
          </a:xfrm>
          <a:prstGeom prst="rect">
            <a:avLst/>
          </a:prstGeom>
        </p:spPr>
      </p:pic>
      <p:sp>
        <p:nvSpPr>
          <p:cNvPr id="8" name="TextBox 7">
            <a:extLst>
              <a:ext uri="{FF2B5EF4-FFF2-40B4-BE49-F238E27FC236}">
                <a16:creationId xmlns:a16="http://schemas.microsoft.com/office/drawing/2014/main" id="{0DC350CD-C321-9F28-3D2F-ACCB482A928E}"/>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10.1</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31674316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6B727-5445-5986-464A-CD38AEE9E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FAF44-20E1-030C-C152-A92D399F7F29}"/>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Treatment of Other Lipoprotein Fractions or Goals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7B84F5E-745F-9DBB-256A-9EBBB9C4D754}"/>
              </a:ext>
            </a:extLst>
          </p:cNvPr>
          <p:cNvSpPr>
            <a:spLocks noGrp="1"/>
          </p:cNvSpPr>
          <p:nvPr>
            <p:ph idx="1"/>
          </p:nvPr>
        </p:nvSpPr>
        <p:spPr>
          <a:xfrm>
            <a:off x="838200" y="1716289"/>
            <a:ext cx="10515600" cy="4725909"/>
          </a:xfrm>
        </p:spPr>
        <p:txBody>
          <a:bodyPr>
            <a:normAutofit/>
          </a:bodyPr>
          <a:lstStyle/>
          <a:p>
            <a:pPr marL="0" indent="0" algn="l">
              <a:buNone/>
            </a:pPr>
            <a:r>
              <a:rPr lang="en-US" sz="2000" b="1" i="0" u="none" strike="noStrike" baseline="0">
                <a:latin typeface="Arial" panose="020B0604020202020204" pitchFamily="34" charset="0"/>
                <a:cs typeface="Arial" panose="020B0604020202020204" pitchFamily="34" charset="0"/>
              </a:rPr>
              <a:t>10.29</a:t>
            </a:r>
            <a:r>
              <a:rPr lang="en-US" sz="2000" b="0" i="0" u="none" strike="noStrike" baseline="0">
                <a:solidFill>
                  <a:srgbClr val="000000"/>
                </a:solidFill>
                <a:latin typeface="Arial" panose="020B0604020202020204" pitchFamily="34" charset="0"/>
                <a:cs typeface="Arial" panose="020B0604020202020204" pitchFamily="34" charset="0"/>
              </a:rPr>
              <a:t> For individuals with fasting triglyceride levels ≥500 mg/dL (≥5.7 mmol/L), evaluate for secondary causes of hypertriglyceridemia and consider medical therapy to reduce the risk of pancreatitis.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10.30</a:t>
            </a:r>
            <a:r>
              <a:rPr lang="en-US" sz="2000" b="0" i="0" u="none" strike="noStrike" baseline="0">
                <a:solidFill>
                  <a:srgbClr val="000000"/>
                </a:solidFill>
                <a:latin typeface="Arial" panose="020B0604020202020204" pitchFamily="34" charset="0"/>
                <a:cs typeface="Arial" panose="020B0604020202020204" pitchFamily="34" charset="0"/>
              </a:rPr>
              <a:t> In adults with hypertriglyceridemia (fasting triglycerides &gt;150 mg/dL [&gt;1.7 mmol/L] or </a:t>
            </a:r>
            <a:r>
              <a:rPr lang="en-US" sz="2000" b="0" i="0" u="none" strike="noStrike" baseline="0" err="1">
                <a:solidFill>
                  <a:srgbClr val="000000"/>
                </a:solidFill>
                <a:latin typeface="Arial" panose="020B0604020202020204" pitchFamily="34" charset="0"/>
                <a:cs typeface="Arial" panose="020B0604020202020204" pitchFamily="34" charset="0"/>
              </a:rPr>
              <a:t>nonfasting</a:t>
            </a:r>
            <a:r>
              <a:rPr lang="en-US" sz="2000" b="0" i="0" u="none" strike="noStrike" baseline="0">
                <a:solidFill>
                  <a:srgbClr val="000000"/>
                </a:solidFill>
                <a:latin typeface="Arial" panose="020B0604020202020204" pitchFamily="34" charset="0"/>
                <a:cs typeface="Arial" panose="020B0604020202020204" pitchFamily="34" charset="0"/>
              </a:rPr>
              <a:t> triglycerides &gt;175 mg/dL [&gt;2.0 mmol/L]), clinicians should address and treat lifestyle factors (obesity and metabolic syndrome), secondary factors (diabetes, chronic liver or kidney disease and/or nephrotic syndrome, and hypothyroidism), and medications that raise triglycerides.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10.31</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In individuals with ASCVD or other cardiovascular risk factors on a statin with managed LDL cholesterol but elevated triglycerides (150–499 mg/dL [1.7–5.6 mmol/L]), the addition of </a:t>
            </a:r>
            <a:r>
              <a:rPr lang="en-US" sz="2000" b="0" i="0" u="none" strike="noStrike" baseline="0" err="1">
                <a:solidFill>
                  <a:srgbClr val="000000"/>
                </a:solidFill>
                <a:latin typeface="Arial" panose="020B0604020202020204" pitchFamily="34" charset="0"/>
                <a:cs typeface="Arial" panose="020B0604020202020204" pitchFamily="34" charset="0"/>
              </a:rPr>
              <a:t>icosapent</a:t>
            </a:r>
            <a:r>
              <a:rPr lang="en-US" sz="2000" b="0" i="0" u="none" strike="noStrike" baseline="0">
                <a:solidFill>
                  <a:srgbClr val="000000"/>
                </a:solidFill>
                <a:latin typeface="Arial" panose="020B0604020202020204" pitchFamily="34" charset="0"/>
                <a:cs typeface="Arial" panose="020B0604020202020204" pitchFamily="34" charset="0"/>
              </a:rPr>
              <a:t> ethyl can be considered to reduce cardiovascular risk.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115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509275B-67B0-28F9-21D3-E80C20FA28E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719878F-906A-EB6D-26C5-F1EFC4C8BBBF}"/>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23588262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8EA0C-0CAE-50E5-9530-1D1856630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2E93D-7BCC-387C-07E8-75F026568F8B}"/>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Other Combination Therapy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885CC3C-194C-41EF-FB35-2FCD42A80A83}"/>
              </a:ext>
            </a:extLst>
          </p:cNvPr>
          <p:cNvSpPr>
            <a:spLocks noGrp="1"/>
          </p:cNvSpPr>
          <p:nvPr>
            <p:ph idx="1"/>
          </p:nvPr>
        </p:nvSpPr>
        <p:spPr>
          <a:xfrm>
            <a:off x="838200" y="1716289"/>
            <a:ext cx="10515600" cy="4725909"/>
          </a:xfrm>
        </p:spPr>
        <p:txBody>
          <a:bodyPr>
            <a:normAutofit/>
          </a:bodyPr>
          <a:lstStyle/>
          <a:p>
            <a:pPr marL="0" indent="0" algn="l">
              <a:buNone/>
            </a:pPr>
            <a:r>
              <a:rPr lang="fr-FR" sz="2000" b="1" i="0" u="none" strike="noStrike" baseline="0">
                <a:solidFill>
                  <a:srgbClr val="000000"/>
                </a:solidFill>
                <a:latin typeface="Arial" panose="020B0604020202020204" pitchFamily="34" charset="0"/>
                <a:cs typeface="Arial" panose="020B0604020202020204" pitchFamily="34" charset="0"/>
              </a:rPr>
              <a:t>10.33</a:t>
            </a:r>
            <a:r>
              <a:rPr lang="en-US" sz="2000" b="0" i="0" u="none" strike="noStrike" baseline="0">
                <a:solidFill>
                  <a:srgbClr val="000000"/>
                </a:solidFill>
                <a:latin typeface="Arial" panose="020B0604020202020204" pitchFamily="34" charset="0"/>
                <a:cs typeface="Arial" panose="020B0604020202020204" pitchFamily="34" charset="0"/>
              </a:rPr>
              <a:t> In individuals receiving statin therapy, the addition of fibrate, niacin, or dietary supplements containing n-3 fatty acids is not recommended as they do not provide additional cardiovascular risk reduction. </a:t>
            </a:r>
            <a:r>
              <a:rPr lang="en-US" sz="2000" b="1" i="0" u="none" strike="noStrike" baseline="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A86562A6-F6C5-9FCF-180E-B7671352470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D9D85F0-C140-3247-1DBD-ADF1A2D4C031}"/>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36016432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425E1-F561-628B-FEEA-102CE8AD2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968A0-FD56-D17F-C7D4-A20CC47C164B}"/>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Antiplatelet Agents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8235B68-F2F0-D581-8E25-C6F1163269AA}"/>
              </a:ext>
            </a:extLst>
          </p:cNvPr>
          <p:cNvSpPr>
            <a:spLocks noGrp="1"/>
          </p:cNvSpPr>
          <p:nvPr>
            <p:ph idx="1"/>
          </p:nvPr>
        </p:nvSpPr>
        <p:spPr>
          <a:xfrm>
            <a:off x="838200" y="1716289"/>
            <a:ext cx="10515600" cy="4725909"/>
          </a:xfrm>
        </p:spPr>
        <p:txBody>
          <a:bodyPr>
            <a:normAutofit/>
          </a:bodyPr>
          <a:lstStyle/>
          <a:p>
            <a:pPr marL="0" indent="0" algn="l">
              <a:buNone/>
            </a:pPr>
            <a:r>
              <a:rPr lang="en-US" sz="1950" b="1" i="0" u="none" strike="noStrike" baseline="0">
                <a:solidFill>
                  <a:srgbClr val="000000"/>
                </a:solidFill>
                <a:latin typeface="Arial" panose="020B0604020202020204" pitchFamily="34" charset="0"/>
                <a:cs typeface="Arial" panose="020B0604020202020204" pitchFamily="34" charset="0"/>
              </a:rPr>
              <a:t>10.33 </a:t>
            </a:r>
            <a:r>
              <a:rPr lang="en-US" sz="1950" b="0" i="0" u="none" strike="noStrike" baseline="0">
                <a:solidFill>
                  <a:srgbClr val="000000"/>
                </a:solidFill>
                <a:latin typeface="Arial" panose="020B0604020202020204" pitchFamily="34" charset="0"/>
                <a:cs typeface="Arial" panose="020B0604020202020204" pitchFamily="34" charset="0"/>
              </a:rPr>
              <a:t>Use aspirin therapy (75–162mg/day) as a secondary prevention strategy in those with diabetes and a history of ASCVD.  </a:t>
            </a:r>
            <a:r>
              <a:rPr lang="en-US" sz="195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1950" b="1" i="0" u="none" strike="noStrike" baseline="0">
                <a:solidFill>
                  <a:srgbClr val="000000"/>
                </a:solidFill>
                <a:latin typeface="Arial" panose="020B0604020202020204" pitchFamily="34" charset="0"/>
                <a:cs typeface="Arial" panose="020B0604020202020204" pitchFamily="34" charset="0"/>
              </a:rPr>
              <a:t>10.34a</a:t>
            </a:r>
            <a:r>
              <a:rPr lang="en-US" sz="1950" b="0" i="0" u="none" strike="noStrike" baseline="0">
                <a:solidFill>
                  <a:srgbClr val="000000"/>
                </a:solidFill>
                <a:latin typeface="Arial" panose="020B0604020202020204" pitchFamily="34" charset="0"/>
                <a:cs typeface="Arial" panose="020B0604020202020204" pitchFamily="34" charset="0"/>
              </a:rPr>
              <a:t> For individuals with ASCVD and documented aspirin allergy, clopidogrel (75 mg/day) should be used. </a:t>
            </a:r>
            <a:r>
              <a:rPr lang="en-US" sz="1950" b="1" i="0" u="none" strike="noStrike" baseline="0">
                <a:solidFill>
                  <a:srgbClr val="C00000"/>
                </a:solidFill>
                <a:latin typeface="Arial" panose="020B0604020202020204" pitchFamily="34" charset="0"/>
                <a:cs typeface="Arial" panose="020B0604020202020204" pitchFamily="34" charset="0"/>
              </a:rPr>
              <a:t>B </a:t>
            </a:r>
          </a:p>
          <a:p>
            <a:pPr marL="0" indent="0" algn="l">
              <a:buNone/>
            </a:pPr>
            <a:r>
              <a:rPr lang="en-US" sz="1950" b="1" i="0" u="none" strike="noStrike" baseline="0">
                <a:solidFill>
                  <a:srgbClr val="000000"/>
                </a:solidFill>
                <a:latin typeface="Arial" panose="020B0604020202020204" pitchFamily="34" charset="0"/>
                <a:cs typeface="Arial" panose="020B0604020202020204" pitchFamily="34" charset="0"/>
              </a:rPr>
              <a:t>10.34b</a:t>
            </a:r>
            <a:r>
              <a:rPr lang="en-US" sz="1950" b="0" i="0" u="none" strike="noStrike" baseline="0">
                <a:solidFill>
                  <a:srgbClr val="000000"/>
                </a:solidFill>
                <a:latin typeface="Arial" panose="020B0604020202020204" pitchFamily="34" charset="0"/>
                <a:cs typeface="Arial" panose="020B0604020202020204" pitchFamily="34" charset="0"/>
              </a:rPr>
              <a:t> The length of treatment with dual antiplatelet therapy using low-dose aspirin and a P2Y12 inhibitor in individuals with diabetes after an acute coronary syndrome, acute ischemic stroke, or transient ischemic attack should be determined by an interprofessional team approach that includes a cardiovascular or neurological specialist, respectively.  </a:t>
            </a:r>
            <a:r>
              <a:rPr lang="en-US" sz="195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1950" b="1" i="0" u="none" strike="noStrike" baseline="0">
                <a:solidFill>
                  <a:srgbClr val="000000"/>
                </a:solidFill>
                <a:latin typeface="Arial" panose="020B0604020202020204" pitchFamily="34" charset="0"/>
                <a:cs typeface="Arial" panose="020B0604020202020204" pitchFamily="34" charset="0"/>
              </a:rPr>
              <a:t>10.35</a:t>
            </a:r>
            <a:r>
              <a:rPr lang="en-US" sz="1950" b="0" i="0" u="none" strike="noStrike" baseline="0">
                <a:solidFill>
                  <a:srgbClr val="000000"/>
                </a:solidFill>
                <a:latin typeface="Arial" panose="020B0604020202020204" pitchFamily="34" charset="0"/>
                <a:cs typeface="Arial" panose="020B0604020202020204" pitchFamily="34" charset="0"/>
              </a:rPr>
              <a:t> Combination therapy with 81 mg aspirin daily plus 2.5 mg rivaroxaban twice daily should be considered for individuals with stable coronary and/or peripheral artery disease (PAD) and low bleeding risk to prevent major adverse limb and cardiovascular events. </a:t>
            </a:r>
            <a:r>
              <a:rPr lang="en-US" sz="1950" b="1" i="0" u="none" strike="noStrike" baseline="0">
                <a:solidFill>
                  <a:srgbClr val="C00000"/>
                </a:solidFill>
                <a:latin typeface="Arial" panose="020B0604020202020204" pitchFamily="34" charset="0"/>
                <a:cs typeface="Arial" panose="020B0604020202020204" pitchFamily="34" charset="0"/>
              </a:rPr>
              <a:t>A </a:t>
            </a:r>
          </a:p>
          <a:p>
            <a:pPr marL="0" indent="0" algn="l">
              <a:buNone/>
            </a:pPr>
            <a:r>
              <a:rPr lang="en-US" sz="1950" b="1" i="0" u="none" strike="noStrike" baseline="0">
                <a:solidFill>
                  <a:srgbClr val="000000"/>
                </a:solidFill>
                <a:latin typeface="Arial" panose="020B0604020202020204" pitchFamily="34" charset="0"/>
                <a:cs typeface="Arial" panose="020B0604020202020204" pitchFamily="34" charset="0"/>
              </a:rPr>
              <a:t>10.36</a:t>
            </a:r>
            <a:r>
              <a:rPr lang="en-US" sz="1950" b="0" i="0" u="none" strike="noStrike" baseline="0">
                <a:solidFill>
                  <a:srgbClr val="000000"/>
                </a:solidFill>
                <a:latin typeface="Arial" panose="020B0604020202020204" pitchFamily="34" charset="0"/>
                <a:cs typeface="Arial" panose="020B0604020202020204" pitchFamily="34" charset="0"/>
              </a:rPr>
              <a:t> Aspirin therapy (75–162 mg/day) may be considered as a primary prevention strategy in those with diabetes who are at increased cardiovascular risk after a comprehensive discussion with the individual on the benefits versus the comparable increased risk of bleeding.  </a:t>
            </a:r>
            <a:r>
              <a:rPr lang="en-US" sz="1950" b="1" i="0" u="none" strike="noStrike" baseline="0">
                <a:solidFill>
                  <a:srgbClr val="C00000"/>
                </a:solidFill>
                <a:latin typeface="Arial" panose="020B0604020202020204" pitchFamily="34" charset="0"/>
                <a:cs typeface="Arial" panose="020B0604020202020204" pitchFamily="34" charset="0"/>
              </a:rPr>
              <a:t>A</a:t>
            </a:r>
            <a:endParaRPr lang="en-US" sz="195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53AE068-4632-3909-C3D5-BC84A1A6961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219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2E3774BF-3A2C-D619-A75C-4115BCD3CCA3}"/>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2785947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FA83D-17A8-331B-9B02-0A24751BF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E2B214-BAB6-6164-9E54-875C91614C2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Classification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68DCAAB-AE7F-9A51-961B-A0D6114B869B}"/>
              </a:ext>
            </a:extLst>
          </p:cNvPr>
          <p:cNvSpPr>
            <a:spLocks noGrp="1"/>
          </p:cNvSpPr>
          <p:nvPr>
            <p:ph idx="1"/>
          </p:nvPr>
        </p:nvSpPr>
        <p:spPr>
          <a:xfrm>
            <a:off x="838200" y="1825625"/>
            <a:ext cx="10515600" cy="4667250"/>
          </a:xfrm>
        </p:spPr>
        <p:txBody>
          <a:bodyPr>
            <a:normAutofit/>
          </a:bodyPr>
          <a:lstStyle/>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2.5 </a:t>
            </a:r>
            <a:r>
              <a:rPr lang="en-US" sz="2000" kern="100">
                <a:effectLst/>
                <a:latin typeface="Arial" panose="020B0604020202020204" pitchFamily="34" charset="0"/>
                <a:ea typeface="Aptos" panose="020B0004020202020204" pitchFamily="34" charset="0"/>
                <a:cs typeface="Times New Roman" panose="02020603050405020304" pitchFamily="18" charset="0"/>
              </a:rPr>
              <a:t>Classify people with hyperglycemia into appropriate diagnostic categories to aid in personalized management.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endParaRPr lang="en-US" sz="2000" b="1" i="0" u="none" strike="noStrike" baseline="0">
              <a:solidFill>
                <a:srgbClr val="C00000"/>
              </a:solidFill>
              <a:latin typeface="AdvOT8eb9eec2.B"/>
            </a:endParaRPr>
          </a:p>
          <a:p>
            <a:pPr marL="0" indent="-457200" algn="l">
              <a:buNone/>
            </a:pP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919B9E-3FD5-1CF5-D9E2-3286B18466F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AAF5C59-919B-7098-CB1E-AD1911B15566}"/>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229451187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31FED-C0D6-8B62-447E-C5160FF1F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1E232-74E6-56EA-4C45-CE98A015B530}"/>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Cardiovascular Disease – Screening </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DF1F60F-9384-1EAC-8748-F4C82815CF6E}"/>
              </a:ext>
            </a:extLst>
          </p:cNvPr>
          <p:cNvSpPr>
            <a:spLocks noGrp="1"/>
          </p:cNvSpPr>
          <p:nvPr>
            <p:ph idx="1"/>
          </p:nvPr>
        </p:nvSpPr>
        <p:spPr>
          <a:xfrm>
            <a:off x="838200" y="1716289"/>
            <a:ext cx="10515600" cy="4141303"/>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10.37a</a:t>
            </a:r>
            <a:r>
              <a:rPr lang="en-US" sz="2000" b="0" i="0" u="none" strike="noStrike" baseline="0">
                <a:solidFill>
                  <a:srgbClr val="000000"/>
                </a:solidFill>
                <a:latin typeface="Arial" panose="020B0604020202020204" pitchFamily="34" charset="0"/>
                <a:cs typeface="Arial" panose="020B0604020202020204" pitchFamily="34" charset="0"/>
              </a:rPr>
              <a:t> In asymptomatic individuals, routine screening for coronary artery disease is not recommended, as it does not improve outcomes as long as ASCVD risk factors are treated.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10.37b</a:t>
            </a:r>
            <a:r>
              <a:rPr lang="pt-BR" sz="2000" b="0" i="0" u="none" strike="noStrike" baseline="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Consider investigations for coronary artery disease in the presence of any of the following: signs or symptoms of cardiac or associated vascular disease, including carotid bruits, transient ischemic attack, stroke, claudication, or PAD; or electrocardiographic abnormalities (e.g., pathological Q waves). </a:t>
            </a:r>
            <a:r>
              <a:rPr lang="pt-BR" sz="2000" b="1" i="0" u="none" strike="noStrike" baseline="0">
                <a:solidFill>
                  <a:srgbClr val="C00000"/>
                </a:solidFill>
                <a:latin typeface="Arial" panose="020B0604020202020204" pitchFamily="34" charset="0"/>
                <a:cs typeface="Arial" panose="020B0604020202020204" pitchFamily="34" charset="0"/>
              </a:rPr>
              <a:t>E</a:t>
            </a:r>
          </a:p>
        </p:txBody>
      </p:sp>
      <p:sp>
        <p:nvSpPr>
          <p:cNvPr id="4" name="Slide Number Placeholder 3">
            <a:extLst>
              <a:ext uri="{FF2B5EF4-FFF2-40B4-BE49-F238E27FC236}">
                <a16:creationId xmlns:a16="http://schemas.microsoft.com/office/drawing/2014/main" id="{13170BC0-1037-B9C1-17B9-5F426F30E58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23D990E-60E4-B657-DB77-117BDE277D45}"/>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87046538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48915-5B37-E0A3-2880-718F5103E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C1D3C4-7CD9-2829-1898-091D3952C419}"/>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Cardiovascular Disease – Screening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0A39ECC-B671-6944-8CF6-E5C0E174699F}"/>
              </a:ext>
            </a:extLst>
          </p:cNvPr>
          <p:cNvSpPr>
            <a:spLocks noGrp="1"/>
          </p:cNvSpPr>
          <p:nvPr>
            <p:ph idx="1"/>
          </p:nvPr>
        </p:nvSpPr>
        <p:spPr>
          <a:xfrm>
            <a:off x="838200" y="1716289"/>
            <a:ext cx="10515600" cy="4141303"/>
          </a:xfrm>
        </p:spPr>
        <p:txBody>
          <a:bodyPr>
            <a:no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10.38a </a:t>
            </a:r>
            <a:r>
              <a:rPr lang="en-US" sz="2000" i="0" u="none" strike="noStrike" baseline="0">
                <a:solidFill>
                  <a:srgbClr val="000000"/>
                </a:solidFill>
                <a:latin typeface="Arial" panose="020B0604020202020204" pitchFamily="34" charset="0"/>
                <a:cs typeface="Arial" panose="020B0604020202020204" pitchFamily="34" charset="0"/>
              </a:rPr>
              <a:t>Adults with diabetes are at increased risk for the development of asymptomatic cardiac structural or functional abnormalities (stage B heart failure) or symptomatic (stage C) heart failure. Consider screening adults with diabetes by measuring a natriuretic peptide (B-type natriuretic peptide [BNP] or N-terminal pro-BNP [</a:t>
            </a:r>
            <a:r>
              <a:rPr lang="en-US" sz="2000" i="0" u="none" strike="noStrike" baseline="0" err="1">
                <a:solidFill>
                  <a:srgbClr val="000000"/>
                </a:solidFill>
                <a:latin typeface="Arial" panose="020B0604020202020204" pitchFamily="34" charset="0"/>
                <a:cs typeface="Arial" panose="020B0604020202020204" pitchFamily="34" charset="0"/>
              </a:rPr>
              <a:t>NTproBNP</a:t>
            </a:r>
            <a:r>
              <a:rPr lang="en-US" sz="2000" i="0" u="none" strike="noStrike" baseline="0">
                <a:solidFill>
                  <a:srgbClr val="000000"/>
                </a:solidFill>
                <a:latin typeface="Arial" panose="020B0604020202020204" pitchFamily="34" charset="0"/>
                <a:cs typeface="Arial" panose="020B0604020202020204" pitchFamily="34" charset="0"/>
              </a:rPr>
              <a:t>]) to facilitate prevention of stage C heart failure. </a:t>
            </a:r>
            <a:r>
              <a:rPr lang="en-US" sz="2000" b="1">
                <a:solidFill>
                  <a:srgbClr val="C00000"/>
                </a:solidFill>
                <a:latin typeface="Arial" panose="020B0604020202020204" pitchFamily="34" charset="0"/>
                <a:cs typeface="Arial" panose="020B0604020202020204" pitchFamily="34" charset="0"/>
              </a:rPr>
              <a:t>B</a:t>
            </a:r>
            <a:endParaRPr lang="en-US" sz="2000" i="0" u="none" strike="noStrike" baseline="0">
              <a:solidFill>
                <a:srgbClr val="00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10.38b</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In asymptomatic individuals with diabetes and abnormal natriuretic peptide levels, echocardiography is recommended to identify stage B heart failure.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10.39</a:t>
            </a:r>
            <a:r>
              <a:rPr lang="en-US" sz="2000" b="0" i="0" u="none" strike="noStrike" baseline="0">
                <a:solidFill>
                  <a:srgbClr val="000000"/>
                </a:solidFill>
                <a:latin typeface="Arial" panose="020B0604020202020204" pitchFamily="34" charset="0"/>
                <a:cs typeface="Arial" panose="020B0604020202020204" pitchFamily="34" charset="0"/>
              </a:rPr>
              <a:t> In asymptomatic individuals with diabetes and age ≥65 years, microvascular disease in any location, or foot complications or any end-organ damage from diabetes, screening for PAD with ankle-brachial index testing is recommended if a PAD diagnosis would change management.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D1688AF-E066-5862-5A58-E7C051EF269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2C3A2030-5285-E6EA-96BB-6898BD461E59}"/>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412600792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9F1F-1C09-119D-478F-017B203F8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9CDEC-7250-33D2-46C5-28C16E7DD2EA}"/>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Cardiovascular Disease – Treatment</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5F1A608-4809-522E-EC5B-2BE42F626ECF}"/>
              </a:ext>
            </a:extLst>
          </p:cNvPr>
          <p:cNvSpPr>
            <a:spLocks noGrp="1"/>
          </p:cNvSpPr>
          <p:nvPr>
            <p:ph idx="1"/>
          </p:nvPr>
        </p:nvSpPr>
        <p:spPr>
          <a:xfrm>
            <a:off x="838200" y="1716289"/>
            <a:ext cx="10515600" cy="4141303"/>
          </a:xfrm>
        </p:spPr>
        <p:txBody>
          <a:bodyPr>
            <a:noAutofit/>
          </a:bodyPr>
          <a:lstStyle/>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10.40a</a:t>
            </a:r>
            <a:r>
              <a:rPr lang="en-US" sz="2000" b="0" i="0" u="none" strike="noStrike" baseline="0" dirty="0">
                <a:solidFill>
                  <a:srgbClr val="000000"/>
                </a:solidFill>
                <a:latin typeface="Arial" panose="020B0604020202020204" pitchFamily="34" charset="0"/>
                <a:cs typeface="Arial" panose="020B0604020202020204" pitchFamily="34" charset="0"/>
              </a:rPr>
              <a:t> Among people with type 2 diabetes who have established ASCVD or chronic kidney disease (CKD), a sodium–glucose cotransporter 2 (SGLT2) inhibitor or glucagon-like peptide 1 receptor agonist (GLP-1 RA) with demonstrated cardiovascular disease benefit is recommended as part of the comprehensive cardiovascular risk reduction and/or glucose-lowering treatment plans. </a:t>
            </a:r>
            <a:r>
              <a:rPr lang="en-US" sz="2000" b="1" i="0" u="none" strike="noStrike" baseline="0" dirty="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10.40b</a:t>
            </a:r>
            <a:r>
              <a:rPr lang="en-US" sz="2000" i="0" u="none" strike="noStrike" baseline="0" dirty="0">
                <a:solidFill>
                  <a:srgbClr val="000000"/>
                </a:solidFill>
                <a:latin typeface="Arial" panose="020B0604020202020204" pitchFamily="34" charset="0"/>
                <a:cs typeface="Arial" panose="020B0604020202020204" pitchFamily="34" charset="0"/>
              </a:rPr>
              <a:t> In people with type 2 diabetes and established ASCVD or multiple ASCVD risk factors, or CKD, an SGLT2 inhibitor with demonstrated cardiovascular benefit is recommended to reduce the risk of cardiovascular events.  </a:t>
            </a:r>
            <a:r>
              <a:rPr lang="en-US" sz="2000" b="1" i="0" u="none" strike="noStrike" baseline="0" dirty="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10.40c</a:t>
            </a:r>
            <a:r>
              <a:rPr lang="en-US" sz="2000" b="0" i="0" u="none" strike="noStrike" baseline="0" dirty="0">
                <a:solidFill>
                  <a:srgbClr val="000000"/>
                </a:solidFill>
                <a:latin typeface="Arial" panose="020B0604020202020204" pitchFamily="34" charset="0"/>
                <a:cs typeface="Arial" panose="020B0604020202020204" pitchFamily="34" charset="0"/>
              </a:rPr>
              <a:t> In people with type 2 diabetes and established ASCVD or multiple risk factors for ASCVD, or CKD, a GLP-1 RA with demonstrated cardiovascular benefit is recommended to reduce the risk of cardiovascular events. </a:t>
            </a:r>
            <a:r>
              <a:rPr lang="en-US" sz="2000" b="1" i="0" u="none" strike="noStrike" baseline="0" dirty="0">
                <a:solidFill>
                  <a:srgbClr val="C00000"/>
                </a:solidFill>
                <a:latin typeface="Arial" panose="020B0604020202020204" pitchFamily="34" charset="0"/>
                <a:cs typeface="Arial" panose="020B0604020202020204" pitchFamily="34" charset="0"/>
              </a:rPr>
              <a:t>A</a:t>
            </a:r>
          </a:p>
          <a:p>
            <a:pPr marL="0" indent="0">
              <a:buNone/>
            </a:pPr>
            <a:r>
              <a:rPr lang="en-US" sz="2000" b="1" dirty="0">
                <a:solidFill>
                  <a:srgbClr val="000000"/>
                </a:solidFill>
                <a:latin typeface="Arial" panose="020B0604020202020204" pitchFamily="34" charset="0"/>
                <a:cs typeface="Arial" panose="020B0604020202020204" pitchFamily="34" charset="0"/>
              </a:rPr>
              <a:t>10.40d</a:t>
            </a:r>
            <a:r>
              <a:rPr lang="en-US" sz="2000" dirty="0">
                <a:solidFill>
                  <a:srgbClr val="000000"/>
                </a:solidFill>
                <a:latin typeface="Arial" panose="020B0604020202020204" pitchFamily="34" charset="0"/>
                <a:cs typeface="Arial" panose="020B0604020202020204" pitchFamily="34" charset="0"/>
              </a:rPr>
              <a:t> In people with type 2 diabetes and established ASCVD or multiple risk factors for ASCVD, combined therapy with an SGLT2 inhibitor with demonstrated cardiovascular benefit and a GLP-1 RA with demonstrated cardiovascular benefit may be considered for additive reduction of the risk of adverse cardiovascular and kidney events. </a:t>
            </a:r>
            <a:r>
              <a:rPr lang="en-US" sz="2000" b="1" dirty="0">
                <a:solidFill>
                  <a:srgbClr val="C00000"/>
                </a:solidFill>
                <a:latin typeface="Arial" panose="020B0604020202020204" pitchFamily="34" charset="0"/>
                <a:cs typeface="Arial" panose="020B0604020202020204" pitchFamily="34" charset="0"/>
              </a:rPr>
              <a:t>B</a:t>
            </a:r>
          </a:p>
          <a:p>
            <a:pPr marL="0" indent="0" algn="l">
              <a:buNone/>
            </a:pPr>
            <a:endParaRPr lang="en-US" sz="2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EDEDFE-AAA9-6AE2-4DFA-3566C55E2AB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CABD12A-4D6C-0FD8-EB9C-D9647A5C3152}"/>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276920896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70764-B144-ACD1-05B3-E860FCB82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D04AB-B571-0882-7804-C3CEA621E002}"/>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Cardiovascular Disease – Treatment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C60B97C-D2D9-A56F-218C-B28BD876D41E}"/>
              </a:ext>
            </a:extLst>
          </p:cNvPr>
          <p:cNvSpPr>
            <a:spLocks noGrp="1"/>
          </p:cNvSpPr>
          <p:nvPr>
            <p:ph idx="1"/>
          </p:nvPr>
        </p:nvSpPr>
        <p:spPr>
          <a:xfrm>
            <a:off x="838200" y="1716289"/>
            <a:ext cx="10515600" cy="4141303"/>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10.41a</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In people with type 2 diabetes and established heart failure with either preserved or reduced ejection fraction, an SGLT2 inhibitor (including SGLT1/2 inhibitor) with proven benefit in this population is recommended to reduce the risk of worsening heart failure and cardiovascular death.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10.41b</a:t>
            </a:r>
            <a:r>
              <a:rPr lang="en-US" sz="2000" b="0" i="0" u="none" strike="noStrike" baseline="0">
                <a:solidFill>
                  <a:srgbClr val="000000"/>
                </a:solidFill>
                <a:latin typeface="Arial" panose="020B0604020202020204" pitchFamily="34" charset="0"/>
                <a:cs typeface="Arial" panose="020B0604020202020204" pitchFamily="34" charset="0"/>
              </a:rPr>
              <a:t> In people with type 2 diabetes and established heart failure with either preserved or reduced ejection fraction, an SGLT2 inhibitor with proven benefit in this population is recommended to improve quality of life.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10.42</a:t>
            </a:r>
            <a:r>
              <a:rPr lang="en-US" sz="2000" b="0" i="0" u="none" strike="noStrike" baseline="0">
                <a:solidFill>
                  <a:srgbClr val="000000"/>
                </a:solidFill>
                <a:latin typeface="Arial" panose="020B0604020202020204" pitchFamily="34" charset="0"/>
                <a:cs typeface="Arial" panose="020B0604020202020204" pitchFamily="34" charset="0"/>
              </a:rPr>
              <a:t> For individuals with type 2 diabetes and CKD with albuminuria treated with maximum tolerated doses of ACE inhibitor or ARB, recommend treatment with a nonsteroidal MRA with demonstrated benefit to improve cardiovascular outcomes and reduce the risk of CKD progression.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5A26287-A4F8-9F6E-DF68-0DC2DDB2EF4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8184D07-366F-7873-0662-2986660F5421}"/>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9416040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DF87-7316-9609-6347-1593C3AE4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DEC91-795C-B03B-0181-BA10C91FB554}"/>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Cardiovascular Disease – Treatment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603113E-0F9D-4FAD-AE4E-A78504FC3876}"/>
              </a:ext>
            </a:extLst>
          </p:cNvPr>
          <p:cNvSpPr>
            <a:spLocks noGrp="1"/>
          </p:cNvSpPr>
          <p:nvPr>
            <p:ph idx="1"/>
          </p:nvPr>
        </p:nvSpPr>
        <p:spPr>
          <a:xfrm>
            <a:off x="838200" y="1716289"/>
            <a:ext cx="10515600" cy="4141303"/>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10.43 </a:t>
            </a:r>
            <a:r>
              <a:rPr lang="en-US" sz="2000" b="0" i="0" u="none" strike="noStrike" baseline="0">
                <a:solidFill>
                  <a:srgbClr val="000000"/>
                </a:solidFill>
                <a:latin typeface="Arial" panose="020B0604020202020204" pitchFamily="34" charset="0"/>
                <a:cs typeface="Arial" panose="020B0604020202020204" pitchFamily="34" charset="0"/>
              </a:rPr>
              <a:t>In individuals with diabetes aged ≥55 years with established ASCVD or multiple ASCVD risk factors, ACE inhibitor or ARB therapy is recommended to reduce the risk of cardiovascular events.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10.44a</a:t>
            </a:r>
            <a:r>
              <a:rPr lang="en-US" sz="2000" b="0" i="0" u="none" strike="noStrike" baseline="0">
                <a:solidFill>
                  <a:srgbClr val="000000"/>
                </a:solidFill>
                <a:latin typeface="Arial" panose="020B0604020202020204" pitchFamily="34" charset="0"/>
                <a:cs typeface="Arial" panose="020B0604020202020204" pitchFamily="34" charset="0"/>
              </a:rPr>
              <a:t> In individuals with diabetes and asymptomatic (stage B) heart failure, an interprofessional approach to optimize guideline-directed medical therapy, which should include a cardiovascular disease specialist, is recommended to reduce the risk for progression to symptomatic (stage C) heart failure.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10.44b</a:t>
            </a:r>
            <a:r>
              <a:rPr lang="en-US" sz="2000" b="0" i="0" u="none" strike="noStrike" baseline="0">
                <a:solidFill>
                  <a:srgbClr val="000000"/>
                </a:solidFill>
                <a:latin typeface="Arial" panose="020B0604020202020204" pitchFamily="34" charset="0"/>
                <a:cs typeface="Arial" panose="020B0604020202020204" pitchFamily="34" charset="0"/>
              </a:rPr>
              <a:t> In individuals with diabetes and asymptomatic (stage B) heart failure, ACE inhibitors or ARBs and β-blockers are recommended to reduce the risk for progression to symptomatic (stage C) heart failure. </a:t>
            </a:r>
            <a:r>
              <a:rPr lang="en-US" sz="2000" b="1" i="0" u="none" strike="noStrike" baseline="0">
                <a:solidFill>
                  <a:srgbClr val="C00000"/>
                </a:solidFill>
                <a:latin typeface="Arial" panose="020B0604020202020204" pitchFamily="34" charset="0"/>
                <a:cs typeface="Arial" panose="020B0604020202020204" pitchFamily="34" charset="0"/>
              </a:rPr>
              <a:t>A </a:t>
            </a:r>
          </a:p>
          <a:p>
            <a:pPr marL="0" indent="0" algn="l">
              <a:buNone/>
            </a:pP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273E7-CA6D-3CF3-B0FB-DD0C5F8C73A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5C0F8BA-B26F-F522-1185-D0454630967C}"/>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386037168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637E1-25DB-FDA0-3962-9D59AE348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D3E931-A04D-2AF9-F7D8-C2D2CDC788C1}"/>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Cardiovascular Disease – Treatment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020DADD-9E37-82AF-3BFB-5A4AF90A52E8}"/>
              </a:ext>
            </a:extLst>
          </p:cNvPr>
          <p:cNvSpPr>
            <a:spLocks noGrp="1"/>
          </p:cNvSpPr>
          <p:nvPr>
            <p:ph idx="1"/>
          </p:nvPr>
        </p:nvSpPr>
        <p:spPr>
          <a:xfrm>
            <a:off x="838200" y="1716289"/>
            <a:ext cx="10515600" cy="4141303"/>
          </a:xfrm>
        </p:spPr>
        <p:txBody>
          <a:bodyPr>
            <a:no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10.44c</a:t>
            </a:r>
            <a:r>
              <a:rPr lang="en-US" sz="2000" b="0" i="0" u="none" strike="noStrike" baseline="0">
                <a:solidFill>
                  <a:srgbClr val="000000"/>
                </a:solidFill>
                <a:latin typeface="Arial" panose="020B0604020202020204" pitchFamily="34" charset="0"/>
                <a:cs typeface="Arial" panose="020B0604020202020204" pitchFamily="34" charset="0"/>
              </a:rPr>
              <a:t> In individuals with type 2 diabetes and asymptomatic (stage B) heart failure or with high risk of or established cardiovascular disease, treatment with an SGLT inhibitor with proven heart failure prevention benefit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or a GLP-1 RA with heart failure prevention benefit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is recommended to reduce the risk of hospitalization for heart failure. </a:t>
            </a:r>
            <a:endParaRPr lang="en-US" sz="2000" b="1" i="0" u="none" strike="noStrike" baseline="0">
              <a:solidFill>
                <a:srgbClr val="C00000"/>
              </a:solidFill>
              <a:latin typeface="Arial" panose="020B0604020202020204" pitchFamily="34" charset="0"/>
              <a:cs typeface="Arial" panose="020B0604020202020204" pitchFamily="34" charset="0"/>
            </a:endParaRP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10.44d</a:t>
            </a:r>
            <a:r>
              <a:rPr lang="en-US" sz="2000" b="0" i="0" u="none" strike="noStrike" baseline="0">
                <a:solidFill>
                  <a:srgbClr val="000000"/>
                </a:solidFill>
                <a:latin typeface="Arial" panose="020B0604020202020204" pitchFamily="34" charset="0"/>
                <a:cs typeface="Arial" panose="020B0604020202020204" pitchFamily="34" charset="0"/>
              </a:rPr>
              <a:t> In adults with type 2 diabetes, obesity, and symptomatic heart failure with preserved ejection fraction (HFpEF), the treatment plan should include a dual GIP/GLP-1 RA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or a GLP-1 RA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with demonstrated benefit for reduction in heart failure events.</a:t>
            </a:r>
            <a:endParaRPr lang="en-US" sz="2000" b="1" i="0" u="none" strike="noStrike" baseline="0">
              <a:solidFill>
                <a:srgbClr val="C0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10.44e</a:t>
            </a:r>
            <a:r>
              <a:rPr lang="en-US" sz="2000" b="0" i="0" u="none" strike="noStrike" baseline="0">
                <a:solidFill>
                  <a:srgbClr val="000000"/>
                </a:solidFill>
                <a:latin typeface="Arial" panose="020B0604020202020204" pitchFamily="34" charset="0"/>
                <a:cs typeface="Arial" panose="020B0604020202020204" pitchFamily="34" charset="0"/>
              </a:rPr>
              <a:t> In adults with type 2 diabetes, obesity, and symptomatic heart failure with preserved ejection fraction (HFpEF), the treatment plan should include a dual GIP/GLP-1 RA or a GLP-1 RA with demonstrated benefit for reduction in heart failure symptoms.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F1AC5A5-128A-5502-8FA7-0B6B0C1FABB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F453CA2-FC75-C990-9C5F-9C95933AFA18}"/>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116259496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A8F0A-24FE-C830-4CEB-B849BDE01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1A829-CAAA-961A-2A73-308987F14C84}"/>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Cardiovascular Disease – Treatment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BDB86A0-34B6-8A6B-F900-BEB89E3C53E7}"/>
              </a:ext>
            </a:extLst>
          </p:cNvPr>
          <p:cNvSpPr>
            <a:spLocks noGrp="1"/>
          </p:cNvSpPr>
          <p:nvPr>
            <p:ph idx="1"/>
          </p:nvPr>
        </p:nvSpPr>
        <p:spPr>
          <a:xfrm>
            <a:off x="838200" y="1716289"/>
            <a:ext cx="10515600" cy="4141303"/>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10.44f</a:t>
            </a:r>
            <a:r>
              <a:rPr lang="en-US" sz="2000" b="0" i="0" u="none" strike="noStrike" baseline="0">
                <a:solidFill>
                  <a:srgbClr val="000000"/>
                </a:solidFill>
                <a:latin typeface="Arial" panose="020B0604020202020204" pitchFamily="34" charset="0"/>
                <a:cs typeface="Arial" panose="020B0604020202020204" pitchFamily="34" charset="0"/>
              </a:rPr>
              <a:t> In individuals with type 2 diabetes and CKD, recommend treatment with a nonsteroidal MRA with demonstrated benefit to reduce the risk of hospitalization for heart failure.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10.44g</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In individuals with diabetes, guideline-directed medical therapy for myocardial infarction and symptomatic stage C heart failure is recommended with ACE inhibitors or ARBs (including ARBs and neprilysin inhibitors), MRAs, </a:t>
            </a:r>
            <a:r>
              <a:rPr lang="el-GR" sz="2000" b="0" i="0" u="none" strike="noStrike" baseline="0">
                <a:solidFill>
                  <a:srgbClr val="000000"/>
                </a:solidFill>
                <a:latin typeface="Arial" panose="020B0604020202020204" pitchFamily="34" charset="0"/>
                <a:cs typeface="Arial" panose="020B0604020202020204" pitchFamily="34" charset="0"/>
              </a:rPr>
              <a:t>β-</a:t>
            </a:r>
            <a:r>
              <a:rPr lang="en-US" sz="2000" b="0" i="0" u="none" strike="noStrike" baseline="0">
                <a:solidFill>
                  <a:srgbClr val="000000"/>
                </a:solidFill>
                <a:latin typeface="Arial" panose="020B0604020202020204" pitchFamily="34" charset="0"/>
                <a:cs typeface="Arial" panose="020B0604020202020204" pitchFamily="34" charset="0"/>
              </a:rPr>
              <a:t>blockers, and SGLT2 inhibitors.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a:solidFill>
                  <a:srgbClr val="000000"/>
                </a:solidFill>
                <a:latin typeface="Arial" panose="020B0604020202020204" pitchFamily="34" charset="0"/>
                <a:cs typeface="Arial" panose="020B0604020202020204" pitchFamily="34" charset="0"/>
              </a:rPr>
              <a:t>10.44h</a:t>
            </a:r>
            <a:r>
              <a:rPr lang="en-US" sz="2000">
                <a:solidFill>
                  <a:srgbClr val="000000"/>
                </a:solidFill>
                <a:latin typeface="Arial" panose="020B0604020202020204" pitchFamily="34" charset="0"/>
                <a:cs typeface="Arial" panose="020B0604020202020204" pitchFamily="34" charset="0"/>
              </a:rPr>
              <a:t> In individuals with diabetes and symptomatic stage C heart failure with ejection fraction &gt;40%, a nonsteroidal MRA with proven benefit in reducing worsening heart failure events is recommended. </a:t>
            </a:r>
            <a:r>
              <a:rPr lang="en-US" sz="2000" b="1">
                <a:solidFill>
                  <a:srgbClr val="C00000"/>
                </a:solidFill>
                <a:latin typeface="Arial" panose="020B0604020202020204" pitchFamily="34" charset="0"/>
                <a:cs typeface="Arial" panose="020B0604020202020204" pitchFamily="34" charset="0"/>
              </a:rPr>
              <a:t>A</a:t>
            </a:r>
            <a:r>
              <a:rPr lang="en-US" sz="2000">
                <a:solidFill>
                  <a:srgbClr val="000000"/>
                </a:solidFill>
                <a:latin typeface="Arial" panose="020B0604020202020204" pitchFamily="34" charset="0"/>
                <a:cs typeface="Arial" panose="020B0604020202020204" pitchFamily="34" charset="0"/>
              </a:rPr>
              <a:t> </a:t>
            </a:r>
            <a:r>
              <a:rPr lang="en-US" sz="2000" err="1">
                <a:solidFill>
                  <a:srgbClr val="000000"/>
                </a:solidFill>
                <a:latin typeface="Arial" panose="020B0604020202020204" pitchFamily="34" charset="0"/>
                <a:cs typeface="Arial" panose="020B0604020202020204" pitchFamily="34" charset="0"/>
              </a:rPr>
              <a:t>A</a:t>
            </a:r>
            <a:r>
              <a:rPr lang="en-US" sz="2000">
                <a:solidFill>
                  <a:srgbClr val="000000"/>
                </a:solidFill>
                <a:latin typeface="Arial" panose="020B0604020202020204" pitchFamily="34" charset="0"/>
                <a:cs typeface="Arial" panose="020B0604020202020204" pitchFamily="34" charset="0"/>
              </a:rPr>
              <a:t> nonsteroidal MRA should not be used with an MRA. </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DE66D0-C2D1-7B5E-DBBF-F5994CA90B2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320B1A2-5CE2-0E59-3CDD-68CCBA2B58D6}"/>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370087010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EB8C-7D91-B5C1-8AB3-268AEAD15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CB448-F178-44A9-FB46-F33AA8AB232B}"/>
              </a:ext>
            </a:extLst>
          </p:cNvPr>
          <p:cNvSpPr>
            <a:spLocks noGrp="1"/>
          </p:cNvSpPr>
          <p:nvPr>
            <p:ph type="title"/>
          </p:nvPr>
        </p:nvSpPr>
        <p:spPr>
          <a:xfrm>
            <a:off x="838200" y="365125"/>
            <a:ext cx="10677808"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Cardiovascular Disease – Treatment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29EEA4E-E781-1CB1-7A4A-28878B94BBBC}"/>
              </a:ext>
            </a:extLst>
          </p:cNvPr>
          <p:cNvSpPr>
            <a:spLocks noGrp="1"/>
          </p:cNvSpPr>
          <p:nvPr>
            <p:ph idx="1"/>
          </p:nvPr>
        </p:nvSpPr>
        <p:spPr>
          <a:xfrm>
            <a:off x="838200" y="1716289"/>
            <a:ext cx="10515600" cy="4141303"/>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10.45</a:t>
            </a:r>
            <a:r>
              <a:rPr lang="en-US" sz="2000" b="0" i="0" u="none" strike="noStrike" baseline="0">
                <a:solidFill>
                  <a:srgbClr val="000000"/>
                </a:solidFill>
                <a:latin typeface="Arial" panose="020B0604020202020204" pitchFamily="34" charset="0"/>
                <a:cs typeface="Arial" panose="020B0604020202020204" pitchFamily="34" charset="0"/>
              </a:rPr>
              <a:t> In people with type 2 diabetes with stable heart failure, metformin may be continued for glucose lowering if eGFR remains &gt;30 mL/min/1.73 m</a:t>
            </a:r>
            <a:r>
              <a:rPr lang="en-US" sz="2000" b="0" i="0" u="none" strike="noStrike" baseline="30000">
                <a:solidFill>
                  <a:srgbClr val="000000"/>
                </a:solidFill>
                <a:latin typeface="Arial" panose="020B0604020202020204" pitchFamily="34" charset="0"/>
                <a:cs typeface="Arial" panose="020B0604020202020204" pitchFamily="34" charset="0"/>
              </a:rPr>
              <a:t>2 </a:t>
            </a:r>
            <a:r>
              <a:rPr lang="en-US" sz="2000" b="0" i="0" u="none" strike="noStrike" baseline="0">
                <a:solidFill>
                  <a:srgbClr val="000000"/>
                </a:solidFill>
                <a:latin typeface="Arial" panose="020B0604020202020204" pitchFamily="34" charset="0"/>
                <a:cs typeface="Arial" panose="020B0604020202020204" pitchFamily="34" charset="0"/>
              </a:rPr>
              <a:t>but should be avoided in unstable or hospitalized individuals with heart failure.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10.46</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Educate individuals with diabetes who are at risk for developing diabetic ketoacidosis and who are treated with SGLT inhibition on the risks and signs of ketoacidosis and methods of risk mitigation management, provide them with appropriate tools for ketone measurement (i.e., serum β-hydroxybutyrate), and discourage a ketogenic eating pattern.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buNone/>
            </a:pP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8BF18C4-22FF-5D7A-DB53-721939F544F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2FC38D4-D4D2-345E-7C18-B28C52928124}"/>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spTree>
    <p:extLst>
      <p:ext uri="{BB962C8B-B14F-4D97-AF65-F5344CB8AC3E}">
        <p14:creationId xmlns:p14="http://schemas.microsoft.com/office/powerpoint/2010/main" val="376447070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B3C0C-E26A-81B8-8405-60140F01592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2EAF02-88F0-738D-B290-C00B16C6CDB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8748B01-3F3D-BDB8-EED1-B9B6F9FBCEBB}"/>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7" name="Picture 6">
            <a:extLst>
              <a:ext uri="{FF2B5EF4-FFF2-40B4-BE49-F238E27FC236}">
                <a16:creationId xmlns:a16="http://schemas.microsoft.com/office/drawing/2014/main" id="{EA2EFCAA-48B5-BE81-3DFE-4A652E559AD5}"/>
              </a:ext>
            </a:extLst>
          </p:cNvPr>
          <p:cNvPicPr>
            <a:picLocks noChangeAspect="1"/>
          </p:cNvPicPr>
          <p:nvPr/>
        </p:nvPicPr>
        <p:blipFill>
          <a:blip r:embed="rId2"/>
          <a:stretch>
            <a:fillRect/>
          </a:stretch>
        </p:blipFill>
        <p:spPr>
          <a:xfrm>
            <a:off x="1924892" y="574390"/>
            <a:ext cx="7869312" cy="5613911"/>
          </a:xfrm>
          <a:prstGeom prst="rect">
            <a:avLst/>
          </a:prstGeom>
        </p:spPr>
      </p:pic>
      <p:sp>
        <p:nvSpPr>
          <p:cNvPr id="9" name="TextBox 8">
            <a:extLst>
              <a:ext uri="{FF2B5EF4-FFF2-40B4-BE49-F238E27FC236}">
                <a16:creationId xmlns:a16="http://schemas.microsoft.com/office/drawing/2014/main" id="{550469E9-94FD-8CC3-2178-DFF1D79AE474}"/>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10.5</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145368994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F0343-68A1-DA8F-DAE1-019ECD503DF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AC6EC1-DE48-2604-D65B-75AC0C79417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229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952AD61-0E4A-19BD-2EA3-BFDF9E331636}"/>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6" name="Picture 5">
            <a:extLst>
              <a:ext uri="{FF2B5EF4-FFF2-40B4-BE49-F238E27FC236}">
                <a16:creationId xmlns:a16="http://schemas.microsoft.com/office/drawing/2014/main" id="{6B84CEC0-B7EE-429D-BC9C-20CCC65C62BE}"/>
              </a:ext>
            </a:extLst>
          </p:cNvPr>
          <p:cNvPicPr>
            <a:picLocks noChangeAspect="1"/>
          </p:cNvPicPr>
          <p:nvPr/>
        </p:nvPicPr>
        <p:blipFill>
          <a:blip r:embed="rId2"/>
          <a:stretch>
            <a:fillRect/>
          </a:stretch>
        </p:blipFill>
        <p:spPr>
          <a:xfrm>
            <a:off x="228934" y="1166694"/>
            <a:ext cx="11734132" cy="3305097"/>
          </a:xfrm>
          <a:prstGeom prst="rect">
            <a:avLst/>
          </a:prstGeom>
        </p:spPr>
      </p:pic>
      <p:sp>
        <p:nvSpPr>
          <p:cNvPr id="11" name="TextBox 10">
            <a:extLst>
              <a:ext uri="{FF2B5EF4-FFF2-40B4-BE49-F238E27FC236}">
                <a16:creationId xmlns:a16="http://schemas.microsoft.com/office/drawing/2014/main" id="{B7A622C8-8616-2850-4CD3-E55C8B0907D4}"/>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10.5 (continued)</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620325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64E47-4F0A-0633-AC93-60D8575EF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C0E7D-F806-D4BC-10F5-C992AF7BF6A1}"/>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Classification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08C4A04-FD7D-9279-5B4B-3707B8AF8B03}"/>
              </a:ext>
            </a:extLst>
          </p:cNvPr>
          <p:cNvSpPr>
            <a:spLocks noGrp="1"/>
          </p:cNvSpPr>
          <p:nvPr>
            <p:ph idx="1"/>
          </p:nvPr>
        </p:nvSpPr>
        <p:spPr>
          <a:xfrm>
            <a:off x="838200" y="1825625"/>
            <a:ext cx="10515600" cy="4667250"/>
          </a:xfrm>
        </p:spPr>
        <p:txBody>
          <a:bodyPr>
            <a:normAutofit/>
          </a:bodyPr>
          <a:lstStyle/>
          <a:p>
            <a:pPr algn="l"/>
            <a:r>
              <a:rPr lang="en-US" sz="2000" b="0" i="0" u="none" strike="noStrike" baseline="0">
                <a:latin typeface="Arial" panose="020B0604020202020204" pitchFamily="34" charset="0"/>
                <a:cs typeface="Arial" panose="020B0604020202020204" pitchFamily="34" charset="0"/>
              </a:rPr>
              <a:t>Type 1 diabetes (due to autoimmune β-cell destruction, usually leading to absolute insulin deficiency, including latent autoimmune diabetes in adults)</a:t>
            </a:r>
          </a:p>
          <a:p>
            <a:pPr algn="l"/>
            <a:r>
              <a:rPr lang="en-US" sz="2000" b="0" i="0" u="none" strike="noStrike" baseline="0">
                <a:latin typeface="Arial" panose="020B0604020202020204" pitchFamily="34" charset="0"/>
                <a:cs typeface="Arial" panose="020B0604020202020204" pitchFamily="34" charset="0"/>
              </a:rPr>
              <a:t>Type 2 diabetes (due to a nonautoimmune progressive loss of adequate β-cell insulin secretion, frequently on the background of insulin resistance)</a:t>
            </a:r>
          </a:p>
          <a:p>
            <a:pPr algn="l"/>
            <a:r>
              <a:rPr lang="en-US" sz="2000" b="0" i="0" u="none" strike="noStrike" baseline="0">
                <a:latin typeface="Arial" panose="020B0604020202020204" pitchFamily="34" charset="0"/>
                <a:cs typeface="Arial" panose="020B0604020202020204" pitchFamily="34" charset="0"/>
              </a:rPr>
              <a:t>Specific types of diabetes due to other causes, e.g., monogenic diabetes syndromes, diseases of the exocrine pancreas, and drug- or chemical-induced diabetes</a:t>
            </a:r>
          </a:p>
          <a:p>
            <a:pPr algn="l"/>
            <a:r>
              <a:rPr lang="en-US" sz="2000" b="0" i="0" u="none" strike="noStrike" baseline="0">
                <a:latin typeface="Arial" panose="020B0604020202020204" pitchFamily="34" charset="0"/>
                <a:cs typeface="Arial" panose="020B0604020202020204" pitchFamily="34" charset="0"/>
              </a:rPr>
              <a:t>Gestational diabetes mellitus (diabetes diagnosed in the second or third trimester of pregnancy that was not clearly overt diabetes prior to gestation or other types of diabetes occurring throughout pregnancy, such as type 1 diabetes)</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ED8E3A-40F2-CAFD-3BFA-C723B17FC6F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9064670-697E-3130-4DB7-17ECF882AA87}"/>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86450174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81F34-9CF9-9EB8-300F-30755D71422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5A65AA-BF3D-5789-8A2A-97D0BDD9ABD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230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72D7726-1345-BA2D-F569-1882C468BD40}"/>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7" name="Picture 6">
            <a:extLst>
              <a:ext uri="{FF2B5EF4-FFF2-40B4-BE49-F238E27FC236}">
                <a16:creationId xmlns:a16="http://schemas.microsoft.com/office/drawing/2014/main" id="{CFFFA07C-48A8-2DE9-859F-57813423D53B}"/>
              </a:ext>
            </a:extLst>
          </p:cNvPr>
          <p:cNvPicPr>
            <a:picLocks noChangeAspect="1"/>
          </p:cNvPicPr>
          <p:nvPr/>
        </p:nvPicPr>
        <p:blipFill>
          <a:blip r:embed="rId2"/>
          <a:stretch>
            <a:fillRect/>
          </a:stretch>
        </p:blipFill>
        <p:spPr>
          <a:xfrm>
            <a:off x="1737001" y="231820"/>
            <a:ext cx="8221619" cy="5768277"/>
          </a:xfrm>
          <a:prstGeom prst="rect">
            <a:avLst/>
          </a:prstGeom>
        </p:spPr>
      </p:pic>
      <p:sp>
        <p:nvSpPr>
          <p:cNvPr id="8" name="TextBox 7">
            <a:extLst>
              <a:ext uri="{FF2B5EF4-FFF2-40B4-BE49-F238E27FC236}">
                <a16:creationId xmlns:a16="http://schemas.microsoft.com/office/drawing/2014/main" id="{16E81B7D-222E-D659-EDBE-CEB3883AC99E}"/>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10.6</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188034653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18062-ABDA-C078-53AC-7740498170B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BB17E3-5973-C813-33D6-B3D8E11A5DA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231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DAD49D6-ED88-35AD-04DF-4843CD45CF5A}"/>
              </a:ext>
            </a:extLst>
          </p:cNvPr>
          <p:cNvSpPr txBox="1"/>
          <p:nvPr/>
        </p:nvSpPr>
        <p:spPr>
          <a:xfrm>
            <a:off x="5136" y="6647"/>
            <a:ext cx="383951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10. Cardiovascular Disease and Risk Management</a:t>
            </a:r>
          </a:p>
        </p:txBody>
      </p:sp>
      <p:pic>
        <p:nvPicPr>
          <p:cNvPr id="8" name="Picture 7">
            <a:extLst>
              <a:ext uri="{FF2B5EF4-FFF2-40B4-BE49-F238E27FC236}">
                <a16:creationId xmlns:a16="http://schemas.microsoft.com/office/drawing/2014/main" id="{F5BF16CE-02FB-6296-1A64-AD02FB082627}"/>
              </a:ext>
            </a:extLst>
          </p:cNvPr>
          <p:cNvPicPr>
            <a:picLocks noChangeAspect="1"/>
          </p:cNvPicPr>
          <p:nvPr/>
        </p:nvPicPr>
        <p:blipFill>
          <a:blip r:embed="rId2"/>
          <a:stretch>
            <a:fillRect/>
          </a:stretch>
        </p:blipFill>
        <p:spPr>
          <a:xfrm>
            <a:off x="178731" y="1271443"/>
            <a:ext cx="11834537" cy="2273421"/>
          </a:xfrm>
          <a:prstGeom prst="rect">
            <a:avLst/>
          </a:prstGeom>
        </p:spPr>
      </p:pic>
      <p:sp>
        <p:nvSpPr>
          <p:cNvPr id="9" name="Title 1">
            <a:extLst>
              <a:ext uri="{FF2B5EF4-FFF2-40B4-BE49-F238E27FC236}">
                <a16:creationId xmlns:a16="http://schemas.microsoft.com/office/drawing/2014/main" id="{ABFEEE32-FC16-0271-1A69-DD3ECA4FB6D5}"/>
              </a:ext>
            </a:extLst>
          </p:cNvPr>
          <p:cNvSpPr>
            <a:spLocks noGrp="1"/>
          </p:cNvSpPr>
          <p:nvPr>
            <p:ph type="title"/>
          </p:nvPr>
        </p:nvSpPr>
        <p:spPr>
          <a:xfrm>
            <a:off x="843488" y="-80457"/>
            <a:ext cx="10515600" cy="1325563"/>
          </a:xfrm>
        </p:spPr>
        <p:txBody>
          <a:bodyPr>
            <a:normAutofit/>
          </a:bodyPr>
          <a:lstStyle/>
          <a:p>
            <a:pPr algn="l"/>
            <a:r>
              <a:rPr lang="en-US" sz="2800" i="0" u="none" strike="noStrike" baseline="0" dirty="0">
                <a:latin typeface="Arial" panose="020B0604020202020204" pitchFamily="34" charset="0"/>
                <a:cs typeface="Arial" panose="020B0604020202020204" pitchFamily="34" charset="0"/>
              </a:rPr>
              <a:t>Fig 10.6 (continued)</a:t>
            </a:r>
            <a:endParaRPr lang="en-US" sz="2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72C77DD-E799-BF4E-A074-3EBD45E436D2}"/>
              </a:ext>
            </a:extLst>
          </p:cNvPr>
          <p:cNvSpPr txBox="1">
            <a:spLocks noChangeArrowheads="1"/>
          </p:cNvSpPr>
          <p:nvPr/>
        </p:nvSpPr>
        <p:spPr bwMode="auto">
          <a:xfrm>
            <a:off x="0" y="6076092"/>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10.6 (continued)</a:t>
            </a:r>
          </a:p>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1):S216-S245</a:t>
            </a:r>
          </a:p>
        </p:txBody>
      </p:sp>
    </p:spTree>
    <p:extLst>
      <p:ext uri="{BB962C8B-B14F-4D97-AF65-F5344CB8AC3E}">
        <p14:creationId xmlns:p14="http://schemas.microsoft.com/office/powerpoint/2010/main" val="216910558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C4B7E-1B19-809C-9299-70426713E94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AC3100F-D8C3-0100-E074-729E92524544}"/>
              </a:ext>
            </a:extLst>
          </p:cNvPr>
          <p:cNvSpPr>
            <a:spLocks noGrp="1"/>
          </p:cNvSpPr>
          <p:nvPr>
            <p:ph type="title"/>
          </p:nvPr>
        </p:nvSpPr>
        <p:spPr>
          <a:xfrm>
            <a:off x="1667723" y="3446187"/>
            <a:ext cx="9893552" cy="1325563"/>
          </a:xfrm>
        </p:spPr>
        <p:txBody>
          <a:bodyPr>
            <a:normAutofit fontScale="90000"/>
          </a:bodyPr>
          <a:lstStyle/>
          <a:p>
            <a:r>
              <a:rPr lang="en-US"/>
              <a:t>Section 11.</a:t>
            </a:r>
            <a:br>
              <a:rPr lang="en-US"/>
            </a:br>
            <a:br>
              <a:rPr lang="en-US"/>
            </a:br>
            <a:r>
              <a:rPr lang="en-US"/>
              <a:t>Chronic Kidney Disease and Risk Management</a:t>
            </a:r>
            <a:br>
              <a:rPr lang="en-US"/>
            </a:br>
            <a:br>
              <a:rPr lang="en-US"/>
            </a:br>
            <a:endParaRPr lang="en-US"/>
          </a:p>
        </p:txBody>
      </p:sp>
      <p:sp>
        <p:nvSpPr>
          <p:cNvPr id="2" name="TextBox 1">
            <a:extLst>
              <a:ext uri="{FF2B5EF4-FFF2-40B4-BE49-F238E27FC236}">
                <a16:creationId xmlns:a16="http://schemas.microsoft.com/office/drawing/2014/main" id="{B38B6896-58CD-A42D-AD01-8F1AF2AAABD4}"/>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(https://doi.org/10.2337/dc26-S011)</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12180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C2B11-B23E-638C-FACE-1030CA4A5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F0DCA-C3B5-A79B-23B3-2E8BA9EC0AFB}"/>
              </a:ext>
            </a:extLst>
          </p:cNvPr>
          <p:cNvSpPr>
            <a:spLocks noGrp="1"/>
          </p:cNvSpPr>
          <p:nvPr>
            <p:ph type="title"/>
          </p:nvPr>
        </p:nvSpPr>
        <p:spPr/>
        <p:txBody>
          <a:bodyPr>
            <a:normAutofit/>
          </a:bodyPr>
          <a:lstStyle/>
          <a:p>
            <a:r>
              <a:rPr lang="en-US" sz="4000" i="0" u="none" strike="noStrike" baseline="0">
                <a:latin typeface="Arial" panose="020B0604020202020204" pitchFamily="34" charset="0"/>
                <a:cs typeface="Arial" panose="020B0604020202020204" pitchFamily="34" charset="0"/>
              </a:rPr>
              <a:t>Chronic Kidney Disease - </a:t>
            </a:r>
            <a:r>
              <a:rPr lang="en-US" sz="4000">
                <a:latin typeface="Arial" panose="020B0604020202020204" pitchFamily="34" charset="0"/>
                <a:cs typeface="Arial" panose="020B0604020202020204" pitchFamily="34" charset="0"/>
              </a:rPr>
              <a:t>Assessment  </a:t>
            </a:r>
          </a:p>
        </p:txBody>
      </p:sp>
      <p:sp>
        <p:nvSpPr>
          <p:cNvPr id="3" name="Content Placeholder 2">
            <a:extLst>
              <a:ext uri="{FF2B5EF4-FFF2-40B4-BE49-F238E27FC236}">
                <a16:creationId xmlns:a16="http://schemas.microsoft.com/office/drawing/2014/main" id="{F791E955-1167-6F03-A1A5-8F67386B9D5B}"/>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11.1a</a:t>
            </a:r>
            <a:r>
              <a:rPr lang="en-US" sz="2000" b="0" i="0" u="none" strike="noStrike" baseline="0">
                <a:solidFill>
                  <a:srgbClr val="000000"/>
                </a:solidFill>
                <a:latin typeface="Arial" panose="020B0604020202020204" pitchFamily="34" charset="0"/>
                <a:cs typeface="Arial" panose="020B0604020202020204" pitchFamily="34" charset="0"/>
              </a:rPr>
              <a:t> Assess kidney function with random urine albumin-to-creatinine ratio (UACR) and estimated glomerular filtration rate (eGFR) at least annually in people with type 1 diabetes with duration of ≥5 years and in all people with type 2 diabetes regardless of treatment.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11.1b </a:t>
            </a:r>
            <a:r>
              <a:rPr lang="en-US" sz="2000" b="0" i="0" u="none" strike="noStrike" baseline="0">
                <a:solidFill>
                  <a:srgbClr val="000000"/>
                </a:solidFill>
                <a:latin typeface="Arial" panose="020B0604020202020204" pitchFamily="34" charset="0"/>
                <a:cs typeface="Arial" panose="020B0604020202020204" pitchFamily="34" charset="0"/>
              </a:rPr>
              <a:t>In people with chronic kidney disease (CKD), monitor urinary albumin (e.g., spot UACR) and eGFR 1–4 times per year depending on the stage of F1 kidney disease (</a:t>
            </a:r>
            <a:r>
              <a:rPr lang="en-US" sz="2000" b="1" i="0" u="none" strike="noStrike" baseline="0">
                <a:solidFill>
                  <a:srgbClr val="000000"/>
                </a:solidFill>
                <a:latin typeface="Arial" panose="020B0604020202020204" pitchFamily="34" charset="0"/>
                <a:cs typeface="Arial" panose="020B0604020202020204" pitchFamily="34" charset="0"/>
              </a:rPr>
              <a:t>Fig. 11.1</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1B7515D-4233-18D5-7FC5-0E3731A4209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233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0C8630B-616D-3330-9FA8-01C832685FE3}"/>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11840610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BF01B-092E-CDC4-6C86-334B9014EB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5C13D-ECC7-A6C7-48C2-100CEDFF1279}"/>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Chronic Kidney Disease – Surveillance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C8B37C7-DC47-D04D-7373-F8350E35207F}"/>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11.2</a:t>
            </a:r>
            <a:r>
              <a:rPr lang="en-US" sz="2000" b="0" i="0" u="none" strike="noStrike" baseline="0">
                <a:solidFill>
                  <a:srgbClr val="000000"/>
                </a:solidFill>
                <a:latin typeface="Arial" panose="020B0604020202020204" pitchFamily="34" charset="0"/>
                <a:cs typeface="Arial" panose="020B0604020202020204" pitchFamily="34" charset="0"/>
              </a:rPr>
              <a:t> Aim to reduce urinary albumin by ≥30% in people with CKD and albuminuria ≥300 mg/g to slow CKD progression.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47BB4A03-BAF6-CD61-02B9-E533FE6223F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234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FF93CFC-FB66-0D3A-FFA7-1439D9ABBCC8}"/>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202694006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7907B5-E0B9-D8C3-38A5-8556FE3FB788}"/>
              </a:ext>
            </a:extLst>
          </p:cNvPr>
          <p:cNvSpPr>
            <a:spLocks noGrp="1"/>
          </p:cNvSpPr>
          <p:nvPr>
            <p:ph idx="1"/>
          </p:nvPr>
        </p:nvSpPr>
        <p:spPr/>
        <p:txBody>
          <a:bodyPr>
            <a:normAutofit/>
          </a:bodyPr>
          <a:lstStyle/>
          <a:p>
            <a:pPr marL="0" indent="0">
              <a:buNone/>
            </a:pPr>
            <a:r>
              <a:rPr lang="en-US" sz="2000" b="1">
                <a:latin typeface="Arial" panose="020B0604020202020204" pitchFamily="34" charset="0"/>
                <a:cs typeface="Arial" panose="020B0604020202020204" pitchFamily="34" charset="0"/>
              </a:rPr>
              <a:t>11.3</a:t>
            </a:r>
            <a:r>
              <a:rPr lang="en-US" sz="2000">
                <a:latin typeface="Arial" panose="020B0604020202020204" pitchFamily="34" charset="0"/>
                <a:cs typeface="Arial" panose="020B0604020202020204" pitchFamily="34" charset="0"/>
              </a:rPr>
              <a:t> For people with CKD stage G3 or higher, protein intake should be 0.8 g/kg body weight per day, as for the general population. A For individuals on dialysis, protein intake of 1.0–1.2 g/kg/day should be considered, since protein energy wasting is a major problem for some individuals on dialysis. </a:t>
            </a:r>
            <a:r>
              <a:rPr lang="en-US" sz="2000" b="1">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B5A90959-A019-4181-4125-07231034815E}"/>
              </a:ext>
            </a:extLst>
          </p:cNvPr>
          <p:cNvSpPr>
            <a:spLocks noGrp="1"/>
          </p:cNvSpPr>
          <p:nvPr>
            <p:ph type="sldNum" sz="quarter" idx="12"/>
          </p:nvPr>
        </p:nvSpPr>
        <p:spPr/>
        <p:txBody>
          <a:bodyPr/>
          <a:lstStyle/>
          <a:p>
            <a:fld id="{77F03178-52FA-47ED-9D68-9D8BA91F4249}" type="slidenum">
              <a:rPr lang="en-US" smtClean="0"/>
              <a:t>235</a:t>
            </a:fld>
            <a:endParaRPr lang="en-US"/>
          </a:p>
        </p:txBody>
      </p:sp>
      <p:sp>
        <p:nvSpPr>
          <p:cNvPr id="5" name="TextBox 2">
            <a:extLst>
              <a:ext uri="{FF2B5EF4-FFF2-40B4-BE49-F238E27FC236}">
                <a16:creationId xmlns:a16="http://schemas.microsoft.com/office/drawing/2014/main" id="{044766BB-2F10-A15F-03AF-5E19B86F9706}"/>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
        <p:nvSpPr>
          <p:cNvPr id="6" name="Title 1">
            <a:extLst>
              <a:ext uri="{FF2B5EF4-FFF2-40B4-BE49-F238E27FC236}">
                <a16:creationId xmlns:a16="http://schemas.microsoft.com/office/drawing/2014/main" id="{FDDD7686-102E-9C47-0B90-EC9751388691}"/>
              </a:ext>
            </a:extLst>
          </p:cNvPr>
          <p:cNvSpPr>
            <a:spLocks noGrp="1"/>
          </p:cNvSpPr>
          <p:nvPr>
            <p:ph type="title"/>
          </p:nvPr>
        </p:nvSpPr>
        <p:spPr>
          <a:xfrm>
            <a:off x="838200" y="365125"/>
            <a:ext cx="10515600"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Chronic Kidney Disease – Nutrition</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95574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4A4F0-1B95-465F-2B4F-B7F0C182B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F2A8C2-58FA-0194-818D-02A5972CCED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Chronic Kidney Disease – Glycemic Goals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9143F23-D331-A48B-4952-1DCFD5903C26}"/>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11.4</a:t>
            </a:r>
            <a:r>
              <a:rPr lang="en-US" sz="2000" b="0" i="0" u="none" strike="noStrike" baseline="0">
                <a:solidFill>
                  <a:srgbClr val="000000"/>
                </a:solidFill>
                <a:latin typeface="Arial" panose="020B0604020202020204" pitchFamily="34" charset="0"/>
                <a:cs typeface="Arial" panose="020B0604020202020204" pitchFamily="34" charset="0"/>
              </a:rPr>
              <a:t> Optimize glucose management to reduce the risk or slow the progression of CKD (</a:t>
            </a:r>
            <a:r>
              <a:rPr lang="en-US" sz="2000" b="1" i="0" u="none" strike="noStrike" baseline="0">
                <a:solidFill>
                  <a:srgbClr val="000000"/>
                </a:solidFill>
                <a:latin typeface="Arial" panose="020B0604020202020204" pitchFamily="34" charset="0"/>
                <a:cs typeface="Arial" panose="020B0604020202020204" pitchFamily="34" charset="0"/>
              </a:rPr>
              <a:t>Fig. 9.4</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3423188B-0FFA-139B-411F-53C1EFDFDFF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236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92D4C72-3791-E8F2-EE4F-EBBDD2DF428B}"/>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286816630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BA733-35DB-DD76-FA4D-6E6B2113A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A2037-7DFA-5D6C-FD48-78224ADF1AFC}"/>
              </a:ext>
            </a:extLst>
          </p:cNvPr>
          <p:cNvSpPr>
            <a:spLocks noGrp="1"/>
          </p:cNvSpPr>
          <p:nvPr>
            <p:ph type="title"/>
          </p:nvPr>
        </p:nvSpPr>
        <p:spPr/>
        <p:txBody>
          <a:bodyPr>
            <a:normAutofit fontScale="90000"/>
          </a:bodyPr>
          <a:lstStyle/>
          <a:p>
            <a:pPr algn="l"/>
            <a:r>
              <a:rPr lang="en-US" sz="4000" i="0" u="none" strike="noStrike" baseline="0">
                <a:latin typeface="Arial" panose="020B0604020202020204" pitchFamily="34" charset="0"/>
                <a:cs typeface="Arial" panose="020B0604020202020204" pitchFamily="34" charset="0"/>
              </a:rPr>
              <a:t>Chronic Kidney Disease – Blood Pressure and Use of ACE Inhibitors and Angiotensin Receptor Blockers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9C96DF3-280E-63EA-2C9A-1BF27C1F04AC}"/>
              </a:ext>
            </a:extLst>
          </p:cNvPr>
          <p:cNvSpPr>
            <a:spLocks noGrp="1"/>
          </p:cNvSpPr>
          <p:nvPr>
            <p:ph idx="1"/>
          </p:nvPr>
        </p:nvSpPr>
        <p:spPr>
          <a:xfrm>
            <a:off x="838200" y="184350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11.5</a:t>
            </a:r>
            <a:r>
              <a:rPr lang="en-US" sz="2000" b="0" i="0" u="none" strike="noStrike" baseline="0">
                <a:solidFill>
                  <a:srgbClr val="000000"/>
                </a:solidFill>
                <a:latin typeface="Arial" panose="020B0604020202020204" pitchFamily="34" charset="0"/>
                <a:cs typeface="Arial" panose="020B0604020202020204" pitchFamily="34" charset="0"/>
              </a:rPr>
              <a:t> If it can be safely attained, the on treatment blood pressure goal for people with CKD is &lt;130/80 mmHg; a systolic blood pressure goal &lt;120 mmHg and/or reduction in blood pressure variability should be encouraged.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11.6a</a:t>
            </a:r>
            <a:r>
              <a:rPr lang="en-US" sz="2000" b="0" i="0" u="none" strike="noStrike" baseline="0">
                <a:solidFill>
                  <a:srgbClr val="000000"/>
                </a:solidFill>
                <a:latin typeface="Arial" panose="020B0604020202020204" pitchFamily="34" charset="0"/>
                <a:cs typeface="Arial" panose="020B0604020202020204" pitchFamily="34" charset="0"/>
              </a:rPr>
              <a:t> In nonpregnant people with diabetes and hypertension, either an ACE inhibitor or an angiotensin receptor blocker (ARB) is recommended for those with moderately increased albuminuria (UACR 30–299 mg/g creatinine)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and is strongly recommended for those with severely increased albuminuria (UACR ≥300 mg/g creatinine) and/or eGFR &lt;60 mL/min/1.73 m</a:t>
            </a:r>
            <a:r>
              <a:rPr lang="en-US" sz="2000" b="0" i="0" u="none" strike="noStrike" baseline="30000">
                <a:solidFill>
                  <a:srgbClr val="000000"/>
                </a:solidFill>
                <a:latin typeface="Arial" panose="020B0604020202020204" pitchFamily="34" charset="0"/>
                <a:cs typeface="Arial" panose="020B0604020202020204" pitchFamily="34" charset="0"/>
              </a:rPr>
              <a:t>2</a:t>
            </a:r>
            <a:r>
              <a:rPr lang="en-US" sz="2000" b="0" i="0" u="none" strike="noStrike" baseline="0">
                <a:solidFill>
                  <a:srgbClr val="000000"/>
                </a:solidFill>
                <a:latin typeface="Arial" panose="020B0604020202020204" pitchFamily="34" charset="0"/>
                <a:cs typeface="Arial" panose="020B0604020202020204" pitchFamily="34" charset="0"/>
              </a:rPr>
              <a:t> to maximally tolerated dose to prevent the progression of kidney disease and reduce cardiovascular events.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If one class is not tolerated, the other should be substituted.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11.6b</a:t>
            </a:r>
            <a:r>
              <a:rPr lang="en-US" sz="2000" b="0" i="0" u="none" strike="noStrike" baseline="0">
                <a:solidFill>
                  <a:srgbClr val="000000"/>
                </a:solidFill>
                <a:latin typeface="Arial" panose="020B0604020202020204" pitchFamily="34" charset="0"/>
                <a:cs typeface="Arial" panose="020B0604020202020204" pitchFamily="34" charset="0"/>
              </a:rPr>
              <a:t> Monitor for drop in eGFR and increase in serum potassium levels at initiation and periodically as clinically appropriate when ACE inhibitors, ARBs, and mineralocorticoid receptor antagonists (MRAs) are used.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Monitor for hypokalemia when diuretics are used at routine visits and 7–14 days after initiation or after a dose change and periodically as clinically appropriate.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endParaRPr lang="en-US" sz="2000" b="1" i="0" u="none" strike="noStrike" baseline="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3853F12-04D3-4041-4BCE-57D05A4D296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237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AE5EFBF-8E6B-982F-B188-E3832EA0BA46}"/>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236117905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6947B-FAA5-8797-A212-8AAB3264E147}"/>
              </a:ext>
            </a:extLst>
          </p:cNvPr>
          <p:cNvSpPr>
            <a:spLocks noGrp="1"/>
          </p:cNvSpPr>
          <p:nvPr>
            <p:ph type="title"/>
          </p:nvPr>
        </p:nvSpPr>
        <p:spPr>
          <a:xfrm>
            <a:off x="838200" y="365125"/>
            <a:ext cx="10847294" cy="1325563"/>
          </a:xfrm>
        </p:spPr>
        <p:txBody>
          <a:bodyPr>
            <a:normAutofit fontScale="90000"/>
          </a:bodyPr>
          <a:lstStyle/>
          <a:p>
            <a:r>
              <a:rPr lang="en-US">
                <a:latin typeface="Arial" panose="020B0604020202020204" pitchFamily="34" charset="0"/>
                <a:cs typeface="Arial" panose="020B0604020202020204" pitchFamily="34" charset="0"/>
              </a:rPr>
              <a:t>Chronic Kidney Disease – Blood Pressure and Use of ACE Inhibitors and Angiotensin Receptor Blockers (continued)</a:t>
            </a:r>
            <a:endParaRPr lang="en-US"/>
          </a:p>
        </p:txBody>
      </p:sp>
      <p:sp>
        <p:nvSpPr>
          <p:cNvPr id="3" name="Content Placeholder 2">
            <a:extLst>
              <a:ext uri="{FF2B5EF4-FFF2-40B4-BE49-F238E27FC236}">
                <a16:creationId xmlns:a16="http://schemas.microsoft.com/office/drawing/2014/main" id="{6D258BBA-E322-C2BA-EA3A-53C28B8A969F}"/>
              </a:ext>
            </a:extLst>
          </p:cNvPr>
          <p:cNvSpPr>
            <a:spLocks noGrp="1"/>
          </p:cNvSpPr>
          <p:nvPr>
            <p:ph idx="1"/>
          </p:nvPr>
        </p:nvSpPr>
        <p:spPr>
          <a:xfrm>
            <a:off x="838200" y="2057399"/>
            <a:ext cx="10515600" cy="4119563"/>
          </a:xfrm>
        </p:spPr>
        <p:txBody>
          <a:bodyPr>
            <a:normAutofit/>
          </a:bodyPr>
          <a:lstStyle/>
          <a:p>
            <a:pPr marL="0" indent="0">
              <a:buNone/>
            </a:pPr>
            <a:r>
              <a:rPr lang="en-US" sz="2000" b="1">
                <a:latin typeface="Arial" panose="020B0604020202020204" pitchFamily="34" charset="0"/>
                <a:cs typeface="Arial" panose="020B0604020202020204" pitchFamily="34" charset="0"/>
              </a:rPr>
              <a:t>11.6c </a:t>
            </a:r>
            <a:r>
              <a:rPr lang="en-US" sz="2000">
                <a:latin typeface="Arial" panose="020B0604020202020204" pitchFamily="34" charset="0"/>
                <a:cs typeface="Arial" panose="020B0604020202020204" pitchFamily="34" charset="0"/>
              </a:rPr>
              <a:t>An ACE inhibitor or an ARB is not recommended for the primary prevention of CKD in people with diabetes who have normal blood pressure, normal UACR (&lt;30 mg/g creatinine), and normal eGFR. </a:t>
            </a:r>
            <a:r>
              <a:rPr lang="en-US" sz="2000" b="1">
                <a:solidFill>
                  <a:srgbClr val="C00000"/>
                </a:solidFill>
                <a:latin typeface="Arial" panose="020B0604020202020204" pitchFamily="34" charset="0"/>
                <a:cs typeface="Arial" panose="020B0604020202020204" pitchFamily="34" charset="0"/>
              </a:rPr>
              <a:t>A</a:t>
            </a:r>
          </a:p>
          <a:p>
            <a:pPr marL="0" indent="0">
              <a:buNone/>
            </a:pPr>
            <a:r>
              <a:rPr lang="en-US" sz="2000" b="1">
                <a:latin typeface="Arial" panose="020B0604020202020204" pitchFamily="34" charset="0"/>
                <a:cs typeface="Arial" panose="020B0604020202020204" pitchFamily="34" charset="0"/>
              </a:rPr>
              <a:t>11.6d</a:t>
            </a:r>
            <a:r>
              <a:rPr lang="en-US" sz="2000">
                <a:latin typeface="Arial" panose="020B0604020202020204" pitchFamily="34" charset="0"/>
                <a:cs typeface="Arial" panose="020B0604020202020204" pitchFamily="34" charset="0"/>
              </a:rPr>
              <a:t> Continue renin-angiotensin system blockade for mild to moderate increases in serum creatinine (≤30%) in individuals who have no signs of extracellular fluid volume depletion. </a:t>
            </a:r>
            <a:r>
              <a:rPr lang="en-US" sz="2000" b="1">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42138B6F-3790-BA4B-6A53-69FA51B79D4A}"/>
              </a:ext>
            </a:extLst>
          </p:cNvPr>
          <p:cNvSpPr>
            <a:spLocks noGrp="1"/>
          </p:cNvSpPr>
          <p:nvPr>
            <p:ph type="sldNum" sz="quarter" idx="12"/>
          </p:nvPr>
        </p:nvSpPr>
        <p:spPr/>
        <p:txBody>
          <a:bodyPr/>
          <a:lstStyle/>
          <a:p>
            <a:fld id="{77F03178-52FA-47ED-9D68-9D8BA91F4249}" type="slidenum">
              <a:rPr lang="en-US" smtClean="0"/>
              <a:t>238</a:t>
            </a:fld>
            <a:endParaRPr lang="en-US"/>
          </a:p>
        </p:txBody>
      </p:sp>
      <p:sp>
        <p:nvSpPr>
          <p:cNvPr id="5" name="TextBox 2">
            <a:extLst>
              <a:ext uri="{FF2B5EF4-FFF2-40B4-BE49-F238E27FC236}">
                <a16:creationId xmlns:a16="http://schemas.microsoft.com/office/drawing/2014/main" id="{59B896A1-C317-71E9-0DB4-F01749304EF5}"/>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341857725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72E56-9132-F9BD-1A8F-7C623630D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BF03B-50D7-8C3E-36AA-744FFCE83937}"/>
              </a:ext>
            </a:extLst>
          </p:cNvPr>
          <p:cNvSpPr>
            <a:spLocks noGrp="1"/>
          </p:cNvSpPr>
          <p:nvPr>
            <p:ph type="title"/>
          </p:nvPr>
        </p:nvSpPr>
        <p:spPr>
          <a:xfrm>
            <a:off x="838200" y="365125"/>
            <a:ext cx="10847294" cy="1325563"/>
          </a:xfrm>
        </p:spPr>
        <p:txBody>
          <a:bodyPr>
            <a:normAutofit/>
          </a:bodyPr>
          <a:lstStyle/>
          <a:p>
            <a:r>
              <a:rPr lang="en-US">
                <a:latin typeface="Arial" panose="020B0604020202020204" pitchFamily="34" charset="0"/>
                <a:cs typeface="Arial" panose="020B0604020202020204" pitchFamily="34" charset="0"/>
              </a:rPr>
              <a:t>Chronic Kidney Disease – Glucose Lowering Medications</a:t>
            </a:r>
            <a:endParaRPr lang="en-US"/>
          </a:p>
        </p:txBody>
      </p:sp>
      <p:sp>
        <p:nvSpPr>
          <p:cNvPr id="3" name="Content Placeholder 2">
            <a:extLst>
              <a:ext uri="{FF2B5EF4-FFF2-40B4-BE49-F238E27FC236}">
                <a16:creationId xmlns:a16="http://schemas.microsoft.com/office/drawing/2014/main" id="{DB893D73-B0DA-A742-A7D0-0D21A7CE1489}"/>
              </a:ext>
            </a:extLst>
          </p:cNvPr>
          <p:cNvSpPr>
            <a:spLocks noGrp="1"/>
          </p:cNvSpPr>
          <p:nvPr>
            <p:ph idx="1"/>
          </p:nvPr>
        </p:nvSpPr>
        <p:spPr>
          <a:xfrm>
            <a:off x="838200" y="2057399"/>
            <a:ext cx="10515600" cy="4119563"/>
          </a:xfrm>
        </p:spPr>
        <p:txBody>
          <a:bodyPr>
            <a:normAutofit/>
          </a:bodyPr>
          <a:lstStyle/>
          <a:p>
            <a:pPr marL="0" indent="0">
              <a:buNone/>
            </a:pPr>
            <a:r>
              <a:rPr lang="en-US" sz="2000" b="1">
                <a:latin typeface="Arial" panose="020B0604020202020204" pitchFamily="34" charset="0"/>
                <a:cs typeface="Arial" panose="020B0604020202020204" pitchFamily="34" charset="0"/>
              </a:rPr>
              <a:t>11.7a </a:t>
            </a:r>
            <a:r>
              <a:rPr lang="en-US" sz="2000">
                <a:latin typeface="Arial" panose="020B0604020202020204" pitchFamily="34" charset="0"/>
                <a:cs typeface="Arial" panose="020B0604020202020204" pitchFamily="34" charset="0"/>
              </a:rPr>
              <a:t>For people with type 2 diabetes and CKD, use of a sodium–glucose cotransporter 2 (SGLT2) inhibitor with demonstrated benefit to reduce CKD progression and cardiovascular events is recommended. SGLT2 inhibitors should be initiated in individuals with eGFR ≥20 mL/min/1.73 m</a:t>
            </a:r>
            <a:r>
              <a:rPr lang="en-US" sz="2000" baseline="30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 but can safely continue until kidney failure. </a:t>
            </a:r>
            <a:r>
              <a:rPr lang="en-US" sz="2000" b="1">
                <a:solidFill>
                  <a:srgbClr val="C00000"/>
                </a:solidFill>
                <a:latin typeface="Arial" panose="020B0604020202020204" pitchFamily="34" charset="0"/>
                <a:cs typeface="Arial" panose="020B0604020202020204" pitchFamily="34" charset="0"/>
              </a:rPr>
              <a:t>A</a:t>
            </a:r>
          </a:p>
          <a:p>
            <a:pPr marL="0" indent="0">
              <a:buNone/>
            </a:pPr>
            <a:r>
              <a:rPr lang="en-US" sz="2000" b="1">
                <a:latin typeface="Arial" panose="020B0604020202020204" pitchFamily="34" charset="0"/>
                <a:cs typeface="Arial" panose="020B0604020202020204" pitchFamily="34" charset="0"/>
              </a:rPr>
              <a:t>11.7b</a:t>
            </a:r>
            <a:r>
              <a:rPr lang="en-US" sz="2000">
                <a:latin typeface="Arial" panose="020B0604020202020204" pitchFamily="34" charset="0"/>
                <a:cs typeface="Arial" panose="020B0604020202020204" pitchFamily="34" charset="0"/>
              </a:rPr>
              <a:t> To reduce kidney disease progression and cardiovascular risk in people with type 2 diabetes and CKD, a glucagon-like peptide 1 agonist with demonstrated benefit in this population is recommended. </a:t>
            </a:r>
            <a:r>
              <a:rPr lang="en-US" sz="2000" b="1">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3BD24DA5-84B4-2FDC-E611-4585D95368C6}"/>
              </a:ext>
            </a:extLst>
          </p:cNvPr>
          <p:cNvSpPr>
            <a:spLocks noGrp="1"/>
          </p:cNvSpPr>
          <p:nvPr>
            <p:ph type="sldNum" sz="quarter" idx="12"/>
          </p:nvPr>
        </p:nvSpPr>
        <p:spPr/>
        <p:txBody>
          <a:bodyPr/>
          <a:lstStyle/>
          <a:p>
            <a:fld id="{77F03178-52FA-47ED-9D68-9D8BA91F4249}" type="slidenum">
              <a:rPr lang="en-US" smtClean="0"/>
              <a:t>239</a:t>
            </a:fld>
            <a:endParaRPr lang="en-US"/>
          </a:p>
        </p:txBody>
      </p:sp>
      <p:sp>
        <p:nvSpPr>
          <p:cNvPr id="5" name="TextBox 2">
            <a:extLst>
              <a:ext uri="{FF2B5EF4-FFF2-40B4-BE49-F238E27FC236}">
                <a16:creationId xmlns:a16="http://schemas.microsoft.com/office/drawing/2014/main" id="{12386E84-A304-FEE8-9E36-8530B4ED8DF6}"/>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1362930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DE6C-E1A4-505C-DF5A-B12EC24826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C25E4-B306-B703-7C1B-302E056C5F1D}"/>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Type 1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6A75E6B-B602-B26E-A685-6DC086D54FF4}"/>
              </a:ext>
            </a:extLst>
          </p:cNvPr>
          <p:cNvSpPr>
            <a:spLocks noGrp="1"/>
          </p:cNvSpPr>
          <p:nvPr>
            <p:ph idx="1"/>
          </p:nvPr>
        </p:nvSpPr>
        <p:spPr>
          <a:xfrm>
            <a:off x="838200" y="1825625"/>
            <a:ext cx="10515600" cy="4667250"/>
          </a:xfrm>
        </p:spPr>
        <p:txBody>
          <a:bodyPr>
            <a:noAutofit/>
          </a:bodyPr>
          <a:lstStyle/>
          <a:p>
            <a:pPr marL="0" marR="0" indent="0">
              <a:spcBef>
                <a:spcPts val="0"/>
              </a:spcBef>
              <a:spcAft>
                <a:spcPts val="0"/>
              </a:spcAft>
              <a:buNone/>
            </a:pPr>
            <a:r>
              <a:rPr lang="en-US" sz="1900" b="1" kern="100">
                <a:effectLst/>
                <a:latin typeface="Arial" panose="020B0604020202020204" pitchFamily="34" charset="0"/>
                <a:ea typeface="Aptos" panose="020B0004020202020204" pitchFamily="34" charset="0"/>
                <a:cs typeface="Times New Roman" panose="02020603050405020304" pitchFamily="18" charset="0"/>
              </a:rPr>
              <a:t>2.6</a:t>
            </a:r>
            <a:r>
              <a:rPr lang="en-US" sz="1900" kern="100">
                <a:effectLst/>
                <a:latin typeface="Arial" panose="020B0604020202020204" pitchFamily="34" charset="0"/>
                <a:ea typeface="Aptos" panose="020B0004020202020204" pitchFamily="34" charset="0"/>
                <a:cs typeface="Times New Roman" panose="02020603050405020304" pitchFamily="18" charset="0"/>
              </a:rPr>
              <a:t> Screen for presymptomatic type 1 diabetes by testing autoantibodies: insulin (IA), glutamic acid decarboxylase (GAD), islet antigen 2 (IA-2), or zinc transporter 8 (ZnT8). </a:t>
            </a:r>
            <a:r>
              <a:rPr lang="en-US" sz="19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900" b="1" kern="100">
                <a:effectLst/>
                <a:latin typeface="Arial" panose="020B0604020202020204" pitchFamily="34" charset="0"/>
                <a:ea typeface="Aptos" panose="020B0004020202020204" pitchFamily="34" charset="0"/>
                <a:cs typeface="Times New Roman" panose="02020603050405020304" pitchFamily="18" charset="0"/>
              </a:rPr>
              <a:t> </a:t>
            </a:r>
            <a:endParaRPr lang="en-US" sz="19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9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900" b="1" kern="100">
                <a:effectLst/>
                <a:latin typeface="Arial" panose="020B0604020202020204" pitchFamily="34" charset="0"/>
                <a:ea typeface="Aptos" panose="020B0004020202020204" pitchFamily="34" charset="0"/>
                <a:cs typeface="Times New Roman" panose="02020603050405020304" pitchFamily="18" charset="0"/>
              </a:rPr>
              <a:t>2.7</a:t>
            </a:r>
            <a:r>
              <a:rPr lang="en-US" sz="1900" kern="100">
                <a:effectLst/>
                <a:latin typeface="Arial" panose="020B0604020202020204" pitchFamily="34" charset="0"/>
                <a:ea typeface="Aptos" panose="020B0004020202020204" pitchFamily="34" charset="0"/>
                <a:cs typeface="Times New Roman" panose="02020603050405020304" pitchFamily="18" charset="0"/>
              </a:rPr>
              <a:t> Autoantibody-based screening for presymptomatic type 1 diabetes should be offered to those with a family history of type 1 diabetes or otherwise known elevated genetic risk. </a:t>
            </a:r>
            <a:r>
              <a:rPr lang="en-US" sz="19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900"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19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900" b="1" kern="100">
                <a:effectLst/>
                <a:latin typeface="Arial" panose="020B0604020202020204" pitchFamily="34" charset="0"/>
                <a:ea typeface="Aptos" panose="020B0004020202020204" pitchFamily="34" charset="0"/>
                <a:cs typeface="Times New Roman" panose="02020603050405020304" pitchFamily="18" charset="0"/>
              </a:rPr>
              <a:t>2.8a</a:t>
            </a:r>
            <a:r>
              <a:rPr lang="en-US" sz="1900" kern="100">
                <a:effectLst/>
                <a:latin typeface="Arial" panose="020B0604020202020204" pitchFamily="34" charset="0"/>
                <a:ea typeface="Aptos" panose="020B0004020202020204" pitchFamily="34" charset="0"/>
                <a:cs typeface="Times New Roman" panose="02020603050405020304" pitchFamily="18" charset="0"/>
              </a:rPr>
              <a:t> Individuals with screening results positive for one or more islet autoantibodies should be evaluated for stage 3 (overt) type 1 diabetes (using A1C, urinalysis, and/or plasma glucose), which would require prompt clinical management and education. </a:t>
            </a:r>
            <a:r>
              <a:rPr lang="en-US" sz="19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900" b="1" kern="100">
                <a:effectLst/>
                <a:latin typeface="Arial" panose="020B0604020202020204" pitchFamily="34" charset="0"/>
                <a:ea typeface="Aptos" panose="020B0004020202020204" pitchFamily="34" charset="0"/>
                <a:cs typeface="Times New Roman" panose="02020603050405020304" pitchFamily="18" charset="0"/>
              </a:rPr>
              <a:t> </a:t>
            </a:r>
            <a:endParaRPr lang="en-US" sz="19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9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900" b="1" kern="100">
                <a:effectLst/>
                <a:latin typeface="Arial" panose="020B0604020202020204" pitchFamily="34" charset="0"/>
                <a:ea typeface="Aptos" panose="020B0004020202020204" pitchFamily="34" charset="0"/>
                <a:cs typeface="Times New Roman" panose="02020603050405020304" pitchFamily="18" charset="0"/>
              </a:rPr>
              <a:t>2.8b</a:t>
            </a:r>
            <a:r>
              <a:rPr lang="en-US" sz="1900" kern="100">
                <a:effectLst/>
                <a:latin typeface="Arial" panose="020B0604020202020204" pitchFamily="34" charset="0"/>
                <a:ea typeface="Aptos" panose="020B0004020202020204" pitchFamily="34" charset="0"/>
                <a:cs typeface="Times New Roman" panose="02020603050405020304" pitchFamily="18" charset="0"/>
              </a:rPr>
              <a:t> Individuals with multiple confirmed islet autoantibodies and without overt type 1 diabetes have a high risk for progression to stage 3 type 1 diabetes and should be referred to a specialized center for metabolic staging (</a:t>
            </a:r>
            <a:r>
              <a:rPr lang="en-US" sz="1900" b="1" kern="100">
                <a:effectLst/>
                <a:latin typeface="Arial" panose="020B0604020202020204" pitchFamily="34" charset="0"/>
                <a:ea typeface="Aptos" panose="020B0004020202020204" pitchFamily="34" charset="0"/>
                <a:cs typeface="Times New Roman" panose="02020603050405020304" pitchFamily="18" charset="0"/>
              </a:rPr>
              <a:t>Table 2.4</a:t>
            </a:r>
            <a:r>
              <a:rPr lang="en-US" sz="1900" kern="100">
                <a:effectLst/>
                <a:latin typeface="Arial" panose="020B0604020202020204" pitchFamily="34" charset="0"/>
                <a:ea typeface="Aptos" panose="020B0004020202020204" pitchFamily="34" charset="0"/>
                <a:cs typeface="Times New Roman" panose="02020603050405020304" pitchFamily="18" charset="0"/>
              </a:rPr>
              <a:t>), education, and consideration of prevention trials or approved treatments (e.g., teplizumab). </a:t>
            </a:r>
            <a:r>
              <a:rPr lang="en-US" sz="19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endParaRPr lang="en-US" sz="1900" kern="100">
              <a:solidFill>
                <a:srgbClr val="C00000"/>
              </a:solidFill>
              <a:effectLst/>
              <a:latin typeface="Arial" panose="020B0604020202020204" pitchFamily="34" charset="0"/>
              <a:ea typeface="Aptos" panose="020B0004020202020204" pitchFamily="34" charset="0"/>
              <a:cs typeface="Times New Roman" panose="02020603050405020304" pitchFamily="18" charset="0"/>
            </a:endParaRPr>
          </a:p>
          <a:p>
            <a:pPr marL="0" indent="-457200" algn="l">
              <a:buNone/>
            </a:pPr>
            <a:endParaRPr lang="en-US" sz="19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A0B0F53-E601-F9BC-7619-8C535E9A746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B3EBF53-8E05-D231-17D6-8BC6CA84C8D5}"/>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114233330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A8E8C-307D-70F5-6C77-557F56602C88}"/>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Chronic Kidney Disease – Mineralocorticoid Receptor Antagonists</a:t>
            </a:r>
            <a:endParaRPr lang="en-US"/>
          </a:p>
        </p:txBody>
      </p:sp>
      <p:sp>
        <p:nvSpPr>
          <p:cNvPr id="3" name="Content Placeholder 2">
            <a:extLst>
              <a:ext uri="{FF2B5EF4-FFF2-40B4-BE49-F238E27FC236}">
                <a16:creationId xmlns:a16="http://schemas.microsoft.com/office/drawing/2014/main" id="{32CDBF95-197E-7F6B-B423-A2B0C988F0B9}"/>
              </a:ext>
            </a:extLst>
          </p:cNvPr>
          <p:cNvSpPr>
            <a:spLocks noGrp="1"/>
          </p:cNvSpPr>
          <p:nvPr>
            <p:ph idx="1"/>
          </p:nvPr>
        </p:nvSpPr>
        <p:spPr/>
        <p:txBody>
          <a:bodyPr>
            <a:normAutofit/>
          </a:bodyPr>
          <a:lstStyle/>
          <a:p>
            <a:pPr marL="0" indent="0">
              <a:buNone/>
            </a:pPr>
            <a:r>
              <a:rPr lang="en-US" sz="2000" b="1">
                <a:latin typeface="Arial" panose="020B0604020202020204" pitchFamily="34" charset="0"/>
                <a:cs typeface="Arial" panose="020B0604020202020204" pitchFamily="34" charset="0"/>
              </a:rPr>
              <a:t>11.8</a:t>
            </a:r>
            <a:r>
              <a:rPr lang="en-US" sz="2000">
                <a:latin typeface="Arial" panose="020B0604020202020204" pitchFamily="34" charset="0"/>
                <a:cs typeface="Arial" panose="020B0604020202020204" pitchFamily="34" charset="0"/>
              </a:rPr>
              <a:t> To reduce CKD progression and cardiovascular events in people with CKD and albuminuria, a nonsteroidal MRA that has been shown to be effective in clinical trials is recommended (if eGFR is ≥25 mL/min/1.73 m</a:t>
            </a:r>
            <a:r>
              <a:rPr lang="en-US" sz="2000" baseline="30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 Potassium levels should be monitored 1 month after initiation. </a:t>
            </a:r>
            <a:r>
              <a:rPr lang="en-US" sz="2000" b="1">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14E8F780-30C6-5DCF-130F-FAE66FCCF1A5}"/>
              </a:ext>
            </a:extLst>
          </p:cNvPr>
          <p:cNvSpPr>
            <a:spLocks noGrp="1"/>
          </p:cNvSpPr>
          <p:nvPr>
            <p:ph type="sldNum" sz="quarter" idx="12"/>
          </p:nvPr>
        </p:nvSpPr>
        <p:spPr/>
        <p:txBody>
          <a:bodyPr/>
          <a:lstStyle/>
          <a:p>
            <a:fld id="{77F03178-52FA-47ED-9D68-9D8BA91F4249}" type="slidenum">
              <a:rPr lang="en-US" smtClean="0"/>
              <a:t>240</a:t>
            </a:fld>
            <a:endParaRPr lang="en-US"/>
          </a:p>
        </p:txBody>
      </p:sp>
      <p:sp>
        <p:nvSpPr>
          <p:cNvPr id="5" name="TextBox 2">
            <a:extLst>
              <a:ext uri="{FF2B5EF4-FFF2-40B4-BE49-F238E27FC236}">
                <a16:creationId xmlns:a16="http://schemas.microsoft.com/office/drawing/2014/main" id="{02F8B32E-8685-0230-7B52-93B9D2D60F2F}"/>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46880348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1DC12-607F-9FD0-D8C4-A80F5E5767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683B29-4155-7C87-A514-1CD130862D15}"/>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Chronic Kidney Disease – Combination therapy</a:t>
            </a:r>
            <a:endParaRPr lang="en-US"/>
          </a:p>
        </p:txBody>
      </p:sp>
      <p:sp>
        <p:nvSpPr>
          <p:cNvPr id="3" name="Content Placeholder 2">
            <a:extLst>
              <a:ext uri="{FF2B5EF4-FFF2-40B4-BE49-F238E27FC236}">
                <a16:creationId xmlns:a16="http://schemas.microsoft.com/office/drawing/2014/main" id="{D240FE40-8B79-DFCF-9404-39ED5F68CF70}"/>
              </a:ext>
            </a:extLst>
          </p:cNvPr>
          <p:cNvSpPr>
            <a:spLocks noGrp="1"/>
          </p:cNvSpPr>
          <p:nvPr>
            <p:ph idx="1"/>
          </p:nvPr>
        </p:nvSpPr>
        <p:spPr/>
        <p:txBody>
          <a:bodyPr>
            <a:normAutofit/>
          </a:bodyPr>
          <a:lstStyle/>
          <a:p>
            <a:pPr marL="0" indent="0">
              <a:buNone/>
            </a:pPr>
            <a:r>
              <a:rPr lang="en-US" sz="2000" b="1">
                <a:latin typeface="Arial" panose="020B0604020202020204" pitchFamily="34" charset="0"/>
                <a:cs typeface="Arial" panose="020B0604020202020204" pitchFamily="34" charset="0"/>
              </a:rPr>
              <a:t>11.9</a:t>
            </a:r>
            <a:r>
              <a:rPr lang="en-US" sz="2000">
                <a:latin typeface="Arial" panose="020B0604020202020204" pitchFamily="34" charset="0"/>
                <a:cs typeface="Arial" panose="020B0604020202020204" pitchFamily="34" charset="0"/>
              </a:rPr>
              <a:t> Simultaneous initiation of an SGLT2 inhibitor and a nonsteroidal MRA (</a:t>
            </a:r>
            <a:r>
              <a:rPr lang="en-US" sz="2000" err="1">
                <a:latin typeface="Arial" panose="020B0604020202020204" pitchFamily="34" charset="0"/>
                <a:cs typeface="Arial" panose="020B0604020202020204" pitchFamily="34" charset="0"/>
              </a:rPr>
              <a:t>finerenone</a:t>
            </a:r>
            <a:r>
              <a:rPr lang="en-US" sz="2000">
                <a:latin typeface="Arial" panose="020B0604020202020204" pitchFamily="34" charset="0"/>
                <a:cs typeface="Arial" panose="020B0604020202020204" pitchFamily="34" charset="0"/>
              </a:rPr>
              <a:t>) can be considered in adults with type 2 diabetes and UACR ≥100 mg/g with eGFR 30-90 mL/min/1.73m</a:t>
            </a:r>
            <a:r>
              <a:rPr lang="en-US" sz="2000" baseline="30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 on RAS inhibitor due to evidence of safety and beneficial effects on albuminuria. </a:t>
            </a:r>
            <a:r>
              <a:rPr lang="en-US" sz="2000" b="1">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2EF88EE6-0946-3233-2194-4499AFA17074}"/>
              </a:ext>
            </a:extLst>
          </p:cNvPr>
          <p:cNvSpPr>
            <a:spLocks noGrp="1"/>
          </p:cNvSpPr>
          <p:nvPr>
            <p:ph type="sldNum" sz="quarter" idx="12"/>
          </p:nvPr>
        </p:nvSpPr>
        <p:spPr/>
        <p:txBody>
          <a:bodyPr/>
          <a:lstStyle/>
          <a:p>
            <a:fld id="{77F03178-52FA-47ED-9D68-9D8BA91F4249}" type="slidenum">
              <a:rPr lang="en-US" smtClean="0"/>
              <a:t>241</a:t>
            </a:fld>
            <a:endParaRPr lang="en-US"/>
          </a:p>
        </p:txBody>
      </p:sp>
      <p:sp>
        <p:nvSpPr>
          <p:cNvPr id="5" name="TextBox 2">
            <a:extLst>
              <a:ext uri="{FF2B5EF4-FFF2-40B4-BE49-F238E27FC236}">
                <a16:creationId xmlns:a16="http://schemas.microsoft.com/office/drawing/2014/main" id="{110C6F62-B3D1-3003-CCCC-921125C9B97B}"/>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258660990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211D5-0941-BB08-A906-97BD67F80A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C8B074-12FA-DA7A-0BC7-5138E708911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Chronic Kidney Disease – Kidney-Protective</a:t>
            </a:r>
            <a:r>
              <a:rPr lang="en-US" sz="4000">
                <a:latin typeface="Arial" panose="020B0604020202020204" pitchFamily="34" charset="0"/>
                <a:cs typeface="Arial" panose="020B0604020202020204" pitchFamily="34" charset="0"/>
              </a:rPr>
              <a:t> Medications in Pregnancy</a:t>
            </a:r>
          </a:p>
        </p:txBody>
      </p:sp>
      <p:sp>
        <p:nvSpPr>
          <p:cNvPr id="3" name="Content Placeholder 2">
            <a:extLst>
              <a:ext uri="{FF2B5EF4-FFF2-40B4-BE49-F238E27FC236}">
                <a16:creationId xmlns:a16="http://schemas.microsoft.com/office/drawing/2014/main" id="{A6D4F938-F68E-D87A-88C8-965CE498563C}"/>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11.10 </a:t>
            </a:r>
            <a:r>
              <a:rPr lang="en-US" sz="2000" b="0" i="0" u="none" strike="noStrike" baseline="0">
                <a:solidFill>
                  <a:srgbClr val="000000"/>
                </a:solidFill>
                <a:latin typeface="Arial" panose="020B0604020202020204" pitchFamily="34" charset="0"/>
                <a:cs typeface="Arial" panose="020B0604020202020204" pitchFamily="34" charset="0"/>
              </a:rPr>
              <a:t>Kidney-protective medications that are potentially harmful in pregnancy should be avoided in sexually active individuals of childbearing potential who are not using reliable contraception and, if used, should be switched prior to conception to kidney-protective medications considered safer during pregnancy.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400" b="1">
              <a:solidFill>
                <a:srgbClr val="C00000"/>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C8EA58-70AF-B56E-2049-F26DA551ED8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242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1B87957-767A-0B26-63D7-1ACF00C69B5A}"/>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19527080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C8102-E3C4-EEFD-6267-2D551F846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74F7A-B644-F4A6-8B0F-6F1FBBBD67AE}"/>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Chronic Kidney Disease – Severe Chronic Kidney Disease and Kidney Failure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18934B-DA97-586C-84EB-1FD72B2F05D4}"/>
              </a:ext>
            </a:extLst>
          </p:cNvPr>
          <p:cNvSpPr>
            <a:spLocks noGrp="1"/>
          </p:cNvSpPr>
          <p:nvPr>
            <p:ph idx="1"/>
          </p:nvPr>
        </p:nvSpPr>
        <p:spPr>
          <a:xfrm>
            <a:off x="838200" y="213209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11.11a </a:t>
            </a:r>
            <a:r>
              <a:rPr lang="en-US" sz="2000" b="0" i="0" u="none" strike="noStrike" baseline="0">
                <a:solidFill>
                  <a:srgbClr val="000000"/>
                </a:solidFill>
                <a:latin typeface="Arial" panose="020B0604020202020204" pitchFamily="34" charset="0"/>
                <a:cs typeface="Arial" panose="020B0604020202020204" pitchFamily="34" charset="0"/>
              </a:rPr>
              <a:t>Individuals with eGFR &lt;20 mL/min/1.73 m</a:t>
            </a:r>
            <a:r>
              <a:rPr lang="en-US" sz="2000" b="0" i="0" u="none" strike="noStrike" baseline="30000">
                <a:solidFill>
                  <a:srgbClr val="000000"/>
                </a:solidFill>
                <a:latin typeface="Arial" panose="020B0604020202020204" pitchFamily="34" charset="0"/>
                <a:cs typeface="Arial" panose="020B0604020202020204" pitchFamily="34" charset="0"/>
              </a:rPr>
              <a:t>2</a:t>
            </a:r>
            <a:r>
              <a:rPr lang="en-US" sz="2000" b="0" i="0" u="none" strike="noStrike" baseline="0">
                <a:solidFill>
                  <a:srgbClr val="000000"/>
                </a:solidFill>
                <a:latin typeface="Arial" panose="020B0604020202020204" pitchFamily="34" charset="0"/>
                <a:cs typeface="Arial" panose="020B0604020202020204" pitchFamily="34" charset="0"/>
              </a:rPr>
              <a:t> and not on dialysis can be safely continued on SGLT2 inhibitors to reduce the risk of CKD progression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and for cardiovascular benefits.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buNone/>
            </a:pPr>
            <a:r>
              <a:rPr lang="en-US" sz="2000" b="1">
                <a:latin typeface="Arial" panose="020B0604020202020204" pitchFamily="34" charset="0"/>
                <a:cs typeface="Arial" panose="020B0604020202020204" pitchFamily="34" charset="0"/>
              </a:rPr>
              <a:t>11.11b</a:t>
            </a:r>
            <a:r>
              <a:rPr lang="en-US" sz="2000">
                <a:latin typeface="Arial" panose="020B0604020202020204" pitchFamily="34" charset="0"/>
                <a:cs typeface="Arial" panose="020B0604020202020204" pitchFamily="34" charset="0"/>
              </a:rPr>
              <a:t> Individuals on dialysis can be safely initiated or continued on GLP-1–based therapy that is not dependent on kidney clearance to reduce cardiovascular risk and mortality. </a:t>
            </a:r>
            <a:r>
              <a:rPr lang="en-US" sz="2000" b="1">
                <a:solidFill>
                  <a:srgbClr val="C00000"/>
                </a:solidFill>
                <a:latin typeface="Arial" panose="020B0604020202020204" pitchFamily="34" charset="0"/>
                <a:cs typeface="Arial" panose="020B0604020202020204" pitchFamily="34" charset="0"/>
              </a:rPr>
              <a:t>C</a:t>
            </a:r>
            <a:endParaRPr lang="en-US" sz="2000" b="1">
              <a:solidFill>
                <a:srgbClr val="C00000"/>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lgn="l">
              <a:buNone/>
            </a:pPr>
            <a:endParaRPr lang="en-US" sz="2400" b="1">
              <a:solidFill>
                <a:srgbClr val="C00000"/>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0BA5715-4BD5-CDD4-8B99-B16CBFE4B74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243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41EF728-44BF-3087-228B-BFF5BBFD59ED}"/>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328180427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99ED5-69C5-D3D6-6A18-D63D320AF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8B7C2-4535-6EEB-1AE9-7084DC2943B8}"/>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Chronic Kidney Disease – Referral</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723957B-4EA1-C079-8AC6-D03E65B216C8}"/>
              </a:ext>
            </a:extLst>
          </p:cNvPr>
          <p:cNvSpPr>
            <a:spLocks noGrp="1"/>
          </p:cNvSpPr>
          <p:nvPr>
            <p:ph idx="1"/>
          </p:nvPr>
        </p:nvSpPr>
        <p:spPr>
          <a:xfrm>
            <a:off x="838200" y="213209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11.12a </a:t>
            </a:r>
            <a:r>
              <a:rPr lang="en-US" sz="2000" b="0" i="0" u="none" strike="noStrike" baseline="0">
                <a:solidFill>
                  <a:srgbClr val="000000"/>
                </a:solidFill>
                <a:latin typeface="Arial" panose="020B0604020202020204" pitchFamily="34" charset="0"/>
                <a:cs typeface="Arial" panose="020B0604020202020204" pitchFamily="34" charset="0"/>
              </a:rPr>
              <a:t>Individuals should be referred for evaluation by a nephrologist if they have rapidly increasing urinary albumin levels and/or rapidly decreasing eGFR and/or if the eGFR is &lt;30 mL/min/1.73 m</a:t>
            </a:r>
            <a:r>
              <a:rPr lang="en-US" sz="2000" b="0" i="0" u="none" strike="noStrike" baseline="30000">
                <a:solidFill>
                  <a:srgbClr val="000000"/>
                </a:solidFill>
                <a:latin typeface="Arial" panose="020B0604020202020204" pitchFamily="34" charset="0"/>
                <a:cs typeface="Arial" panose="020B0604020202020204" pitchFamily="34" charset="0"/>
              </a:rPr>
              <a:t>2</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a:latin typeface="Arial" panose="020B0604020202020204" pitchFamily="34" charset="0"/>
                <a:cs typeface="Arial" panose="020B0604020202020204" pitchFamily="34" charset="0"/>
              </a:rPr>
              <a:t>11.12b</a:t>
            </a:r>
            <a:r>
              <a:rPr lang="en-US" sz="2000">
                <a:latin typeface="Arial" panose="020B0604020202020204" pitchFamily="34" charset="0"/>
                <a:cs typeface="Arial" panose="020B0604020202020204" pitchFamily="34" charset="0"/>
              </a:rPr>
              <a:t> Refer to a nephrologist for uncertainty about the etiology of kidney disease or difficult management issues. </a:t>
            </a:r>
            <a:r>
              <a:rPr lang="en-US" sz="2000" b="1">
                <a:solidFill>
                  <a:srgbClr val="C00000"/>
                </a:solidFill>
                <a:latin typeface="Arial" panose="020B0604020202020204" pitchFamily="34" charset="0"/>
                <a:cs typeface="Arial" panose="020B0604020202020204" pitchFamily="34" charset="0"/>
              </a:rPr>
              <a:t>B</a:t>
            </a:r>
            <a:endParaRPr lang="en-US" sz="2400" b="1">
              <a:solidFill>
                <a:srgbClr val="C00000"/>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E58E53-76DF-4F14-D764-A317EE0ACCD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244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B26606A-A9AA-794E-5B68-12762399C423}"/>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Tree>
    <p:extLst>
      <p:ext uri="{BB962C8B-B14F-4D97-AF65-F5344CB8AC3E}">
        <p14:creationId xmlns:p14="http://schemas.microsoft.com/office/powerpoint/2010/main" val="34357210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D0BDD-C0C8-E39A-A24B-0E84CD0B025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99D2B1-E91D-CCBD-6019-F5644E7D11E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245</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BBF2387-AFF8-76D1-4CAB-E24F92CF934D}"/>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
        <p:nvSpPr>
          <p:cNvPr id="2" name="TextBox 1">
            <a:extLst>
              <a:ext uri="{FF2B5EF4-FFF2-40B4-BE49-F238E27FC236}">
                <a16:creationId xmlns:a16="http://schemas.microsoft.com/office/drawing/2014/main" id="{440CE83A-4AB4-B182-671D-6C7F35739F9C}"/>
              </a:ext>
            </a:extLst>
          </p:cNvPr>
          <p:cNvSpPr txBox="1">
            <a:spLocks noChangeArrowheads="1"/>
          </p:cNvSpPr>
          <p:nvPr/>
        </p:nvSpPr>
        <p:spPr bwMode="auto">
          <a:xfrm>
            <a:off x="0" y="6087777"/>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11.1</a:t>
            </a:r>
          </a:p>
          <a:p>
            <a:pPr defTabSz="914400">
              <a:defRPr/>
            </a:pPr>
            <a:r>
              <a:rPr lang="en-US" sz="1200" dirty="0">
                <a:solidFill>
                  <a:srgbClr val="A6192E"/>
                </a:solidFill>
                <a:latin typeface="Helvetica" pitchFamily="34" charset="0"/>
                <a:ea typeface="ヒラギノ角ゴ Pro W3" charset="-128"/>
              </a:rPr>
              <a:t>Chronic Kidney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1):S246-S260</a:t>
            </a:r>
          </a:p>
        </p:txBody>
      </p:sp>
      <p:pic>
        <p:nvPicPr>
          <p:cNvPr id="6" name="Picture 5">
            <a:extLst>
              <a:ext uri="{FF2B5EF4-FFF2-40B4-BE49-F238E27FC236}">
                <a16:creationId xmlns:a16="http://schemas.microsoft.com/office/drawing/2014/main" id="{6D9AFD86-FCAE-1E2D-1B8F-6861F2CB800E}"/>
              </a:ext>
            </a:extLst>
          </p:cNvPr>
          <p:cNvPicPr>
            <a:picLocks noChangeAspect="1"/>
          </p:cNvPicPr>
          <p:nvPr/>
        </p:nvPicPr>
        <p:blipFill>
          <a:blip r:embed="rId2"/>
          <a:stretch>
            <a:fillRect/>
          </a:stretch>
        </p:blipFill>
        <p:spPr>
          <a:xfrm>
            <a:off x="1734232" y="195155"/>
            <a:ext cx="8007770" cy="5981112"/>
          </a:xfrm>
          <a:prstGeom prst="rect">
            <a:avLst/>
          </a:prstGeom>
        </p:spPr>
      </p:pic>
    </p:spTree>
    <p:extLst>
      <p:ext uri="{BB962C8B-B14F-4D97-AF65-F5344CB8AC3E}">
        <p14:creationId xmlns:p14="http://schemas.microsoft.com/office/powerpoint/2010/main" val="351117692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F3ECD-2046-EE8F-35BA-4C66213EA81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AF8B1E-6E26-90F9-E28F-F4B51B50CEF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246</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89E3C86-EA7F-1646-7245-4187AD06214D}"/>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pic>
        <p:nvPicPr>
          <p:cNvPr id="7" name="Picture 6">
            <a:extLst>
              <a:ext uri="{FF2B5EF4-FFF2-40B4-BE49-F238E27FC236}">
                <a16:creationId xmlns:a16="http://schemas.microsoft.com/office/drawing/2014/main" id="{F336FD9B-723B-A5A6-1408-E07766B8266B}"/>
              </a:ext>
            </a:extLst>
          </p:cNvPr>
          <p:cNvPicPr>
            <a:picLocks noChangeAspect="1"/>
          </p:cNvPicPr>
          <p:nvPr/>
        </p:nvPicPr>
        <p:blipFill>
          <a:blip r:embed="rId2"/>
          <a:stretch>
            <a:fillRect/>
          </a:stretch>
        </p:blipFill>
        <p:spPr>
          <a:xfrm>
            <a:off x="1711958" y="464381"/>
            <a:ext cx="8481541" cy="5800377"/>
          </a:xfrm>
          <a:prstGeom prst="rect">
            <a:avLst/>
          </a:prstGeom>
        </p:spPr>
      </p:pic>
      <p:sp>
        <p:nvSpPr>
          <p:cNvPr id="8" name="TextBox 7">
            <a:extLst>
              <a:ext uri="{FF2B5EF4-FFF2-40B4-BE49-F238E27FC236}">
                <a16:creationId xmlns:a16="http://schemas.microsoft.com/office/drawing/2014/main" id="{58A180A6-4BD4-10B4-74CF-98C630852A32}"/>
              </a:ext>
            </a:extLst>
          </p:cNvPr>
          <p:cNvSpPr txBox="1">
            <a:spLocks noChangeArrowheads="1"/>
          </p:cNvSpPr>
          <p:nvPr/>
        </p:nvSpPr>
        <p:spPr bwMode="auto">
          <a:xfrm>
            <a:off x="0" y="6087777"/>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11.2</a:t>
            </a:r>
          </a:p>
          <a:p>
            <a:pPr defTabSz="914400">
              <a:defRPr/>
            </a:pPr>
            <a:r>
              <a:rPr lang="en-US" sz="1200" dirty="0">
                <a:solidFill>
                  <a:srgbClr val="A6192E"/>
                </a:solidFill>
                <a:latin typeface="Helvetica" pitchFamily="34" charset="0"/>
                <a:ea typeface="ヒラギノ角ゴ Pro W3" charset="-128"/>
              </a:rPr>
              <a:t>Chronic Kidney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1):S246-S260</a:t>
            </a:r>
          </a:p>
        </p:txBody>
      </p:sp>
    </p:spTree>
    <p:extLst>
      <p:ext uri="{BB962C8B-B14F-4D97-AF65-F5344CB8AC3E}">
        <p14:creationId xmlns:p14="http://schemas.microsoft.com/office/powerpoint/2010/main" val="49729743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535D4-20EE-7F8A-F2F6-2030655F4DF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2A6D6-9852-7ADE-6C1E-3547B0FDA4B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247</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58910CB-9BFC-4D0B-61B2-87F154D7F7CE}"/>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pic>
        <p:nvPicPr>
          <p:cNvPr id="7" name="Picture 6">
            <a:extLst>
              <a:ext uri="{FF2B5EF4-FFF2-40B4-BE49-F238E27FC236}">
                <a16:creationId xmlns:a16="http://schemas.microsoft.com/office/drawing/2014/main" id="{7A4D1727-4035-E31E-15A4-0215077A8AEA}"/>
              </a:ext>
            </a:extLst>
          </p:cNvPr>
          <p:cNvPicPr>
            <a:picLocks noChangeAspect="1"/>
          </p:cNvPicPr>
          <p:nvPr/>
        </p:nvPicPr>
        <p:blipFill>
          <a:blip r:embed="rId2"/>
          <a:stretch>
            <a:fillRect/>
          </a:stretch>
        </p:blipFill>
        <p:spPr>
          <a:xfrm>
            <a:off x="182283" y="1270396"/>
            <a:ext cx="11827434" cy="2499938"/>
          </a:xfrm>
          <a:prstGeom prst="rect">
            <a:avLst/>
          </a:prstGeom>
        </p:spPr>
      </p:pic>
      <p:sp>
        <p:nvSpPr>
          <p:cNvPr id="9" name="TextBox 8">
            <a:extLst>
              <a:ext uri="{FF2B5EF4-FFF2-40B4-BE49-F238E27FC236}">
                <a16:creationId xmlns:a16="http://schemas.microsoft.com/office/drawing/2014/main" id="{6149976F-7974-386D-CEE4-E24A6DF5770E}"/>
              </a:ext>
            </a:extLst>
          </p:cNvPr>
          <p:cNvSpPr txBox="1">
            <a:spLocks noChangeArrowheads="1"/>
          </p:cNvSpPr>
          <p:nvPr/>
        </p:nvSpPr>
        <p:spPr bwMode="auto">
          <a:xfrm>
            <a:off x="0" y="6087777"/>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11.2 (continued)</a:t>
            </a:r>
          </a:p>
          <a:p>
            <a:pPr defTabSz="914400">
              <a:defRPr/>
            </a:pPr>
            <a:r>
              <a:rPr lang="en-US" sz="1200" dirty="0">
                <a:solidFill>
                  <a:srgbClr val="A6192E"/>
                </a:solidFill>
                <a:latin typeface="Helvetica" pitchFamily="34" charset="0"/>
                <a:ea typeface="ヒラギノ角ゴ Pro W3" charset="-128"/>
              </a:rPr>
              <a:t>Chronic Kidney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1):S246-S260</a:t>
            </a:r>
          </a:p>
        </p:txBody>
      </p:sp>
    </p:spTree>
    <p:extLst>
      <p:ext uri="{BB962C8B-B14F-4D97-AF65-F5344CB8AC3E}">
        <p14:creationId xmlns:p14="http://schemas.microsoft.com/office/powerpoint/2010/main" val="290344693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A4146-0A48-A030-C544-4EECB01511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844844-8575-3B56-34CD-E878A504DE0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248</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0C3353B-4982-02AE-AFCB-1B103875BC07}"/>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sp>
        <p:nvSpPr>
          <p:cNvPr id="7" name="TextBox 6">
            <a:extLst>
              <a:ext uri="{FF2B5EF4-FFF2-40B4-BE49-F238E27FC236}">
                <a16:creationId xmlns:a16="http://schemas.microsoft.com/office/drawing/2014/main" id="{5214E020-D92C-45F4-0199-CE25C7C36FFC}"/>
              </a:ext>
            </a:extLst>
          </p:cNvPr>
          <p:cNvSpPr txBox="1"/>
          <p:nvPr/>
        </p:nvSpPr>
        <p:spPr>
          <a:xfrm>
            <a:off x="3047440" y="3109863"/>
            <a:ext cx="6094878" cy="369332"/>
          </a:xfrm>
          <a:prstGeom prst="rect">
            <a:avLst/>
          </a:prstGeom>
          <a:noFill/>
        </p:spPr>
        <p:txBody>
          <a:bodyPr wrap="square">
            <a:spAutoFit/>
          </a:bodyPr>
          <a:lstStyle/>
          <a:p>
            <a:endParaRPr lang="en-US" sz="1800" b="0" i="0" u="none" strike="noStrike" baseline="0">
              <a:latin typeface="Times New Roman" panose="02020603050405020304" pitchFamily="18" charset="0"/>
            </a:endParaRPr>
          </a:p>
        </p:txBody>
      </p:sp>
      <p:pic>
        <p:nvPicPr>
          <p:cNvPr id="6" name="Picture 5">
            <a:extLst>
              <a:ext uri="{FF2B5EF4-FFF2-40B4-BE49-F238E27FC236}">
                <a16:creationId xmlns:a16="http://schemas.microsoft.com/office/drawing/2014/main" id="{3838ED39-F442-CD29-21E3-E6A4E3A9BA1D}"/>
              </a:ext>
            </a:extLst>
          </p:cNvPr>
          <p:cNvPicPr>
            <a:picLocks noChangeAspect="1"/>
          </p:cNvPicPr>
          <p:nvPr/>
        </p:nvPicPr>
        <p:blipFill>
          <a:blip r:embed="rId2"/>
          <a:stretch>
            <a:fillRect/>
          </a:stretch>
        </p:blipFill>
        <p:spPr>
          <a:xfrm>
            <a:off x="1362189" y="1287598"/>
            <a:ext cx="9467621" cy="3563221"/>
          </a:xfrm>
          <a:prstGeom prst="rect">
            <a:avLst/>
          </a:prstGeom>
        </p:spPr>
      </p:pic>
      <p:sp>
        <p:nvSpPr>
          <p:cNvPr id="8" name="TextBox 7">
            <a:extLst>
              <a:ext uri="{FF2B5EF4-FFF2-40B4-BE49-F238E27FC236}">
                <a16:creationId xmlns:a16="http://schemas.microsoft.com/office/drawing/2014/main" id="{DFF76B76-D51E-3480-44A6-8BC1FE49BE8A}"/>
              </a:ext>
            </a:extLst>
          </p:cNvPr>
          <p:cNvSpPr txBox="1">
            <a:spLocks noChangeArrowheads="1"/>
          </p:cNvSpPr>
          <p:nvPr/>
        </p:nvSpPr>
        <p:spPr bwMode="auto">
          <a:xfrm>
            <a:off x="0" y="6087777"/>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11.1</a:t>
            </a:r>
          </a:p>
          <a:p>
            <a:pPr defTabSz="914400">
              <a:defRPr/>
            </a:pPr>
            <a:r>
              <a:rPr lang="en-US" sz="1200" dirty="0">
                <a:solidFill>
                  <a:srgbClr val="A6192E"/>
                </a:solidFill>
                <a:latin typeface="Helvetica" pitchFamily="34" charset="0"/>
                <a:ea typeface="ヒラギノ角ゴ Pro W3" charset="-128"/>
              </a:rPr>
              <a:t>Chronic Kidney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1):S246-S260</a:t>
            </a:r>
          </a:p>
        </p:txBody>
      </p:sp>
    </p:spTree>
    <p:extLst>
      <p:ext uri="{BB962C8B-B14F-4D97-AF65-F5344CB8AC3E}">
        <p14:creationId xmlns:p14="http://schemas.microsoft.com/office/powerpoint/2010/main" val="67224373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22AC-5755-B15F-03B8-3A0FDA8ABC6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457439-598C-F327-341A-BBA6012553B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249</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D3B09A3-8610-6EFB-A3EA-F8D66505A225}"/>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pic>
        <p:nvPicPr>
          <p:cNvPr id="7" name="Picture 6">
            <a:extLst>
              <a:ext uri="{FF2B5EF4-FFF2-40B4-BE49-F238E27FC236}">
                <a16:creationId xmlns:a16="http://schemas.microsoft.com/office/drawing/2014/main" id="{9D34453F-1EF7-21C0-7749-B6A63797620A}"/>
              </a:ext>
            </a:extLst>
          </p:cNvPr>
          <p:cNvPicPr>
            <a:picLocks noChangeAspect="1"/>
          </p:cNvPicPr>
          <p:nvPr/>
        </p:nvPicPr>
        <p:blipFill>
          <a:blip r:embed="rId2"/>
          <a:stretch>
            <a:fillRect/>
          </a:stretch>
        </p:blipFill>
        <p:spPr>
          <a:xfrm>
            <a:off x="1739388" y="678418"/>
            <a:ext cx="8413211" cy="5233867"/>
          </a:xfrm>
          <a:prstGeom prst="rect">
            <a:avLst/>
          </a:prstGeom>
        </p:spPr>
      </p:pic>
      <p:sp>
        <p:nvSpPr>
          <p:cNvPr id="8" name="TextBox 7">
            <a:extLst>
              <a:ext uri="{FF2B5EF4-FFF2-40B4-BE49-F238E27FC236}">
                <a16:creationId xmlns:a16="http://schemas.microsoft.com/office/drawing/2014/main" id="{F1477184-DB9E-6460-4171-310788221BD9}"/>
              </a:ext>
            </a:extLst>
          </p:cNvPr>
          <p:cNvSpPr txBox="1">
            <a:spLocks noChangeArrowheads="1"/>
          </p:cNvSpPr>
          <p:nvPr/>
        </p:nvSpPr>
        <p:spPr bwMode="auto">
          <a:xfrm>
            <a:off x="0" y="6087777"/>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11.2</a:t>
            </a:r>
          </a:p>
          <a:p>
            <a:pPr defTabSz="914400">
              <a:defRPr/>
            </a:pPr>
            <a:r>
              <a:rPr lang="en-US" sz="1200" dirty="0">
                <a:solidFill>
                  <a:srgbClr val="A6192E"/>
                </a:solidFill>
                <a:latin typeface="Helvetica" pitchFamily="34" charset="0"/>
                <a:ea typeface="ヒラギノ角ゴ Pro W3" charset="-128"/>
              </a:rPr>
              <a:t>Chronic Kidney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1):S246-S260</a:t>
            </a:r>
          </a:p>
        </p:txBody>
      </p:sp>
    </p:spTree>
    <p:extLst>
      <p:ext uri="{BB962C8B-B14F-4D97-AF65-F5344CB8AC3E}">
        <p14:creationId xmlns:p14="http://schemas.microsoft.com/office/powerpoint/2010/main" val="2538557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40B13-E54F-AC95-EB89-A43E8A181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A39B7-4CDF-EACA-ACD6-1CC161763F18}"/>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Type 1 Diabetes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E8D8F2-8918-1374-03BB-070E3019D2E5}"/>
              </a:ext>
            </a:extLst>
          </p:cNvPr>
          <p:cNvSpPr>
            <a:spLocks noGrp="1"/>
          </p:cNvSpPr>
          <p:nvPr>
            <p:ph idx="1"/>
          </p:nvPr>
        </p:nvSpPr>
        <p:spPr>
          <a:xfrm>
            <a:off x="838200" y="1825625"/>
            <a:ext cx="10515600" cy="4667250"/>
          </a:xfrm>
        </p:spPr>
        <p:txBody>
          <a:bodyPr>
            <a:noAutofit/>
          </a:bodyPr>
          <a:lstStyle/>
          <a:p>
            <a:pPr marL="0" marR="0" indent="0">
              <a:spcBef>
                <a:spcPts val="0"/>
              </a:spcBef>
              <a:spcAft>
                <a:spcPts val="0"/>
              </a:spcAft>
              <a:buNone/>
            </a:pPr>
            <a:r>
              <a:rPr lang="en-US" sz="1900" b="1" kern="100">
                <a:effectLst/>
                <a:latin typeface="Arial" panose="020B0604020202020204" pitchFamily="34" charset="0"/>
                <a:ea typeface="Aptos" panose="020B0004020202020204" pitchFamily="34" charset="0"/>
                <a:cs typeface="Times New Roman" panose="02020603050405020304" pitchFamily="18" charset="0"/>
              </a:rPr>
              <a:t>2.9 </a:t>
            </a:r>
            <a:r>
              <a:rPr lang="en-US" sz="1900" kern="100">
                <a:effectLst/>
                <a:latin typeface="Arial" panose="020B0604020202020204" pitchFamily="34" charset="0"/>
                <a:ea typeface="Aptos" panose="020B0004020202020204" pitchFamily="34" charset="0"/>
                <a:cs typeface="Times New Roman" panose="02020603050405020304" pitchFamily="18" charset="0"/>
              </a:rPr>
              <a:t>Individuals with a single confirmed IA-2 autoantibody should be monitored similarly to individuals with multiple islet autoantibodies, as IA-2 </a:t>
            </a:r>
            <a:r>
              <a:rPr lang="en-US" sz="1900" kern="100">
                <a:latin typeface="Arial" panose="020B0604020202020204" pitchFamily="34" charset="0"/>
                <a:ea typeface="Aptos" panose="020B0004020202020204" pitchFamily="34" charset="0"/>
                <a:cs typeface="Times New Roman" panose="02020603050405020304" pitchFamily="18" charset="0"/>
              </a:rPr>
              <a:t>autoantibody </a:t>
            </a:r>
            <a:r>
              <a:rPr lang="en-US" sz="1900" kern="100">
                <a:effectLst/>
                <a:latin typeface="Arial" panose="020B0604020202020204" pitchFamily="34" charset="0"/>
                <a:ea typeface="Aptos" panose="020B0004020202020204" pitchFamily="34" charset="0"/>
                <a:cs typeface="Times New Roman" panose="02020603050405020304" pitchFamily="18" charset="0"/>
              </a:rPr>
              <a:t>positivity is an independent risk factor for progression. </a:t>
            </a:r>
            <a:r>
              <a:rPr lang="en-US" sz="1900" b="1" kern="100">
                <a:solidFill>
                  <a:srgbClr val="C00000"/>
                </a:solidFill>
                <a:latin typeface="Arial" panose="020B0604020202020204" pitchFamily="34" charset="0"/>
                <a:ea typeface="Aptos" panose="020B0004020202020204" pitchFamily="34" charset="0"/>
                <a:cs typeface="Times New Roman" panose="02020603050405020304" pitchFamily="18" charset="0"/>
              </a:rPr>
              <a:t>B</a:t>
            </a:r>
            <a:r>
              <a:rPr lang="en-US" sz="1900" kern="100">
                <a:effectLst/>
                <a:latin typeface="Arial" panose="020B0604020202020204" pitchFamily="34" charset="0"/>
                <a:ea typeface="Aptos" panose="020B0004020202020204" pitchFamily="34" charset="0"/>
                <a:cs typeface="Times New Roman" panose="02020603050405020304" pitchFamily="18" charset="0"/>
              </a:rPr>
              <a:t> Individuals with a single confirmed islet autoantibody should undergo repeat antibody testing every 6 months to 3 years (depending on age) to assess for persistence or seroconversion.</a:t>
            </a:r>
            <a:r>
              <a:rPr lang="en-US" sz="1900" b="1" kern="100">
                <a:effectLst/>
                <a:latin typeface="Arial" panose="020B0604020202020204" pitchFamily="34" charset="0"/>
                <a:ea typeface="Aptos" panose="020B0004020202020204" pitchFamily="34" charset="0"/>
                <a:cs typeface="Times New Roman" panose="02020603050405020304" pitchFamily="18" charset="0"/>
              </a:rPr>
              <a:t> </a:t>
            </a:r>
            <a:r>
              <a:rPr lang="en-US" sz="19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r>
              <a:rPr lang="en-US" sz="1900" b="1" kern="100">
                <a:effectLst/>
                <a:latin typeface="Arial" panose="020B0604020202020204" pitchFamily="34" charset="0"/>
                <a:ea typeface="Aptos" panose="020B0004020202020204" pitchFamily="34" charset="0"/>
                <a:cs typeface="Times New Roman" panose="02020603050405020304" pitchFamily="18" charset="0"/>
              </a:rPr>
              <a:t> </a:t>
            </a:r>
            <a:endParaRPr lang="en-US" sz="19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9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900" b="1" kern="100">
                <a:effectLst/>
                <a:latin typeface="Arial" panose="020B0604020202020204" pitchFamily="34" charset="0"/>
                <a:ea typeface="Aptos" panose="020B0004020202020204" pitchFamily="34" charset="0"/>
                <a:cs typeface="Times New Roman" panose="02020603050405020304" pitchFamily="18" charset="0"/>
              </a:rPr>
              <a:t>2.10 </a:t>
            </a:r>
            <a:r>
              <a:rPr lang="en-US" sz="1900" kern="100">
                <a:latin typeface="Arial" panose="020B0604020202020204" pitchFamily="34" charset="0"/>
                <a:ea typeface="Aptos" panose="020B0004020202020204" pitchFamily="34" charset="0"/>
                <a:cs typeface="Times New Roman" panose="02020603050405020304" pitchFamily="18" charset="0"/>
              </a:rPr>
              <a:t>Standardized islet autoantibody tests are recommended for classification of diabetes in adults who have phenotypic risk factors that overlap with those for type 1 diabetes (e.g., younger age at diagnosis, unintentional weight loss, ketoacidosis, or short time to insulin treatment).</a:t>
            </a:r>
            <a:r>
              <a:rPr lang="en-US" sz="1900" b="1" kern="100">
                <a:latin typeface="Arial" panose="020B0604020202020204" pitchFamily="34" charset="0"/>
                <a:ea typeface="Aptos" panose="020B0004020202020204" pitchFamily="34" charset="0"/>
                <a:cs typeface="Times New Roman" panose="02020603050405020304" pitchFamily="18" charset="0"/>
              </a:rPr>
              <a:t> </a:t>
            </a:r>
            <a:r>
              <a:rPr lang="en-US" sz="1900" b="1" kern="100">
                <a:solidFill>
                  <a:srgbClr val="C00000"/>
                </a:solidFill>
                <a:latin typeface="Arial" panose="020B0604020202020204" pitchFamily="34" charset="0"/>
                <a:ea typeface="Aptos" panose="020B0004020202020204" pitchFamily="34" charset="0"/>
                <a:cs typeface="Times New Roman" panose="02020603050405020304" pitchFamily="18" charset="0"/>
              </a:rPr>
              <a:t>E</a:t>
            </a:r>
            <a:r>
              <a:rPr lang="en-US" sz="1900" b="1" kern="100">
                <a:latin typeface="Arial" panose="020B0604020202020204" pitchFamily="34" charset="0"/>
                <a:ea typeface="Aptos" panose="020B0004020202020204" pitchFamily="34" charset="0"/>
                <a:cs typeface="Times New Roman" panose="02020603050405020304" pitchFamily="18" charset="0"/>
              </a:rPr>
              <a:t> </a:t>
            </a:r>
            <a:endParaRPr lang="en-US" sz="1900"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9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49D6FA-94CB-9DC0-4A6B-40580741C77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016DC41-9874-946E-AA4E-07A9B31F35B4}"/>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199412550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C01B6-A49F-FE41-4AD0-F891F2DE8FB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C6540B-50DA-F2F5-118F-7B40EC8E9BD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250</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269C9B9-8E36-BEC5-E765-CBDAA79E427D}"/>
              </a:ext>
            </a:extLst>
          </p:cNvPr>
          <p:cNvSpPr txBox="1"/>
          <p:nvPr/>
        </p:nvSpPr>
        <p:spPr>
          <a:xfrm>
            <a:off x="5136" y="6647"/>
            <a:ext cx="3859903"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11. Chronic Kidney Disease and Risk Management</a:t>
            </a:r>
          </a:p>
        </p:txBody>
      </p:sp>
      <p:pic>
        <p:nvPicPr>
          <p:cNvPr id="7" name="Picture 6">
            <a:extLst>
              <a:ext uri="{FF2B5EF4-FFF2-40B4-BE49-F238E27FC236}">
                <a16:creationId xmlns:a16="http://schemas.microsoft.com/office/drawing/2014/main" id="{AE248F2B-C4E3-578F-E879-E1321DE9273D}"/>
              </a:ext>
            </a:extLst>
          </p:cNvPr>
          <p:cNvPicPr>
            <a:picLocks noChangeAspect="1"/>
          </p:cNvPicPr>
          <p:nvPr/>
        </p:nvPicPr>
        <p:blipFill>
          <a:blip r:embed="rId2"/>
          <a:stretch>
            <a:fillRect/>
          </a:stretch>
        </p:blipFill>
        <p:spPr>
          <a:xfrm>
            <a:off x="1175717" y="1217672"/>
            <a:ext cx="9170782" cy="3728367"/>
          </a:xfrm>
          <a:prstGeom prst="rect">
            <a:avLst/>
          </a:prstGeom>
        </p:spPr>
      </p:pic>
      <p:sp>
        <p:nvSpPr>
          <p:cNvPr id="8" name="TextBox 7">
            <a:extLst>
              <a:ext uri="{FF2B5EF4-FFF2-40B4-BE49-F238E27FC236}">
                <a16:creationId xmlns:a16="http://schemas.microsoft.com/office/drawing/2014/main" id="{ABF523B1-4AC4-39B2-26DB-3CB6565BC09C}"/>
              </a:ext>
            </a:extLst>
          </p:cNvPr>
          <p:cNvSpPr txBox="1">
            <a:spLocks noChangeArrowheads="1"/>
          </p:cNvSpPr>
          <p:nvPr/>
        </p:nvSpPr>
        <p:spPr bwMode="auto">
          <a:xfrm>
            <a:off x="0" y="6087777"/>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11.3</a:t>
            </a:r>
          </a:p>
          <a:p>
            <a:pPr defTabSz="914400">
              <a:defRPr/>
            </a:pPr>
            <a:r>
              <a:rPr lang="en-US" sz="1200" dirty="0">
                <a:solidFill>
                  <a:srgbClr val="A6192E"/>
                </a:solidFill>
                <a:latin typeface="Helvetica" pitchFamily="34" charset="0"/>
                <a:ea typeface="ヒラギノ角ゴ Pro W3" charset="-128"/>
              </a:rPr>
              <a:t>Chronic Kidney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1):S246-S260</a:t>
            </a:r>
          </a:p>
        </p:txBody>
      </p:sp>
    </p:spTree>
    <p:extLst>
      <p:ext uri="{BB962C8B-B14F-4D97-AF65-F5344CB8AC3E}">
        <p14:creationId xmlns:p14="http://schemas.microsoft.com/office/powerpoint/2010/main" val="320510297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C4BC4-8E98-0875-6142-9C63A5FB8DB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B315E79-C2B2-2250-182C-CC246062D773}"/>
              </a:ext>
            </a:extLst>
          </p:cNvPr>
          <p:cNvSpPr>
            <a:spLocks noGrp="1"/>
          </p:cNvSpPr>
          <p:nvPr>
            <p:ph type="title"/>
          </p:nvPr>
        </p:nvSpPr>
        <p:spPr>
          <a:xfrm>
            <a:off x="1667723" y="3419028"/>
            <a:ext cx="9893552" cy="1325563"/>
          </a:xfrm>
        </p:spPr>
        <p:txBody>
          <a:bodyPr>
            <a:normAutofit fontScale="90000"/>
          </a:bodyPr>
          <a:lstStyle/>
          <a:p>
            <a:r>
              <a:rPr lang="en-US"/>
              <a:t>Section 12.</a:t>
            </a:r>
            <a:br>
              <a:rPr lang="en-US"/>
            </a:br>
            <a:br>
              <a:rPr lang="en-US"/>
            </a:br>
            <a:r>
              <a:rPr lang="en-US"/>
              <a:t>Retinopathy, Neuropathy, and Foot Care</a:t>
            </a:r>
            <a:br>
              <a:rPr lang="en-US"/>
            </a:br>
            <a:br>
              <a:rPr lang="en-US"/>
            </a:br>
            <a:endParaRPr lang="en-US"/>
          </a:p>
        </p:txBody>
      </p:sp>
      <p:sp>
        <p:nvSpPr>
          <p:cNvPr id="2" name="TextBox 1">
            <a:extLst>
              <a:ext uri="{FF2B5EF4-FFF2-40B4-BE49-F238E27FC236}">
                <a16:creationId xmlns:a16="http://schemas.microsoft.com/office/drawing/2014/main" id="{ED14DACF-1C83-6079-E60C-DCA2DD6BDDF9}"/>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(https://doi.org/10.2337/dc26-S012)</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56865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0CFEF-F444-11B5-7995-8CBF584CE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6076A-8CB2-A7CA-3240-3E8FDB9F8236}"/>
              </a:ext>
            </a:extLst>
          </p:cNvPr>
          <p:cNvSpPr>
            <a:spLocks noGrp="1"/>
          </p:cNvSpPr>
          <p:nvPr>
            <p:ph type="title"/>
          </p:nvPr>
        </p:nvSpPr>
        <p:spPr>
          <a:xfrm>
            <a:off x="838200" y="387985"/>
            <a:ext cx="10515600"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Diabetic Retinopathy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70A6DCC-F777-BEDE-9EE7-35A8F4722D60}"/>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12.1 </a:t>
            </a:r>
            <a:r>
              <a:rPr lang="en-US" sz="2000" i="0" u="none" strike="noStrike" baseline="0">
                <a:solidFill>
                  <a:srgbClr val="000000"/>
                </a:solidFill>
                <a:latin typeface="Arial" panose="020B0604020202020204" pitchFamily="34" charset="0"/>
                <a:cs typeface="Arial" panose="020B0604020202020204" pitchFamily="34" charset="0"/>
              </a:rPr>
              <a:t>Implement strategies to help people with diabetes reach glycemic goals to reduce the risk or slow the progression of diabetic retinopathy.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12.2</a:t>
            </a:r>
            <a:r>
              <a:rPr lang="en-US" sz="2000" b="0" i="0" u="none" strike="noStrike" baseline="0">
                <a:solidFill>
                  <a:srgbClr val="000000"/>
                </a:solidFill>
                <a:latin typeface="Arial" panose="020B0604020202020204" pitchFamily="34" charset="0"/>
                <a:cs typeface="Arial" panose="020B0604020202020204" pitchFamily="34" charset="0"/>
              </a:rPr>
              <a:t> Implement strategies to help people with diabetes reach blood pressure and lipid goals to reduce the risk or slow the progression of diabetic retinopathy.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D9CA66-86BE-45C0-EAA2-67238023D91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D7AB376-FE58-1B25-037E-A865136D1F8E}"/>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137418756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24B69-E4E0-F2FF-C597-F90A02F01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C40D0-A973-A2DB-C6FD-C5A3C1011C8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Diabetic Retinopathy - Screening</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CE3C695-D5ED-E732-6F52-1ABB4659419D}"/>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12.3 </a:t>
            </a:r>
            <a:r>
              <a:rPr lang="en-US" sz="2000" i="0" u="none" strike="noStrike" baseline="0">
                <a:solidFill>
                  <a:srgbClr val="000000"/>
                </a:solidFill>
                <a:latin typeface="Arial" panose="020B0604020202020204" pitchFamily="34" charset="0"/>
                <a:cs typeface="Arial" panose="020B0604020202020204" pitchFamily="34" charset="0"/>
              </a:rPr>
              <a:t>Adults with type 1 diabetes should have an initial dilated and comprehensive eye examination by an ophthalmologist or optometrist 5 years after the onset of diabetes.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12.4 </a:t>
            </a:r>
            <a:r>
              <a:rPr lang="en-US" sz="2000" i="0" u="none" strike="noStrike" baseline="0">
                <a:solidFill>
                  <a:srgbClr val="000000"/>
                </a:solidFill>
                <a:latin typeface="Arial" panose="020B0604020202020204" pitchFamily="34" charset="0"/>
                <a:cs typeface="Arial" panose="020B0604020202020204" pitchFamily="34" charset="0"/>
              </a:rPr>
              <a:t>People with type 2 diabetes should have an initial dilated and comprehensive eye examination by an ophthalmologist or optometrist at the time of the diabetes diagnosis.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12.5 </a:t>
            </a:r>
            <a:r>
              <a:rPr lang="en-US" sz="2000" i="0" u="none" strike="noStrike" baseline="0">
                <a:solidFill>
                  <a:srgbClr val="000000"/>
                </a:solidFill>
                <a:latin typeface="Arial" panose="020B0604020202020204" pitchFamily="34" charset="0"/>
                <a:cs typeface="Arial" panose="020B0604020202020204" pitchFamily="34" charset="0"/>
              </a:rPr>
              <a:t>If there is no evidence of retinopathy from one or more annual eye exams and glycemic indicators are within the goal range, then screening every 1–2 years may be considered. If any level of diabetic retinopathy is present, subsequent dilated retinal examinations should be repeated at least annually by an ophthalmologist or optometrist. If retinopathy is progressing or sight threatening, then examinations by an ophthalmologist will be required more frequently.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A1C0207F-DE6F-10EB-7CE4-2F5496C8D18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B5156E5-9D4A-8D43-242A-80DAEC7DB657}"/>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169395002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4840D-FC1E-92DD-4551-0240A156A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6D3A5-E8EB-FE78-37BE-632D05175BE9}"/>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Diabetic Retinopathy – Screening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97FB8EE-B6C8-2AE8-DBAB-04681DAFD6A9}"/>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12.6 </a:t>
            </a:r>
            <a:r>
              <a:rPr lang="en-US" sz="2000" i="0" u="none" strike="noStrike" baseline="0">
                <a:solidFill>
                  <a:srgbClr val="000000"/>
                </a:solidFill>
                <a:latin typeface="Arial" panose="020B0604020202020204" pitchFamily="34" charset="0"/>
                <a:cs typeface="Arial" panose="020B0604020202020204" pitchFamily="34" charset="0"/>
              </a:rPr>
              <a:t>Programs that use retinal photography with remote reading or the use of U.S. Food and Drug Administration– approved artificial intelligence algorithms to improve access to diabetic retinopathy screening are appropriate screening strategies for diabetic retinopathy. Such programs need to provide pathways for timely referral for a comprehensive eye examination when indicated.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12.7 </a:t>
            </a:r>
            <a:r>
              <a:rPr lang="en-US" sz="2000" i="0" u="none" strike="noStrike" baseline="0">
                <a:solidFill>
                  <a:srgbClr val="000000"/>
                </a:solidFill>
                <a:latin typeface="Arial" panose="020B0604020202020204" pitchFamily="34" charset="0"/>
                <a:cs typeface="Arial" panose="020B0604020202020204" pitchFamily="34" charset="0"/>
              </a:rPr>
              <a:t>Counsel individuals of childbearing potential with preexisting type 1 or type 2 diabetes who are planning pregnancy or who are pregnant on the risk of development and/or progression of diabetic retinopathy.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12.8</a:t>
            </a:r>
            <a:r>
              <a:rPr lang="en-US" sz="2000" b="0" i="0" u="none" strike="noStrike" baseline="0">
                <a:solidFill>
                  <a:srgbClr val="000000"/>
                </a:solidFill>
                <a:latin typeface="Arial" panose="020B0604020202020204" pitchFamily="34" charset="0"/>
                <a:cs typeface="Arial" panose="020B0604020202020204" pitchFamily="34" charset="0"/>
              </a:rPr>
              <a:t> Individuals with preexisting type 1 or type 2 diabetes should receive an eye exam before pregnancy as well as in the first trimester and may need to be monitored every trimester and for 1 year postpartum as indicated by the degree of retinopathy.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EB67D57-95DA-F17C-61AF-6F98FE9DB24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3260FCC-3979-2394-76C0-A3118FB6269F}"/>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86783691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57639-9FF2-498A-ED45-4D49A8BAFC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88888-6FD0-EF14-2C7B-348281AEB44F}"/>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Diabetic Retinopathy </a:t>
            </a:r>
            <a:r>
              <a:rPr lang="en-US" sz="4000">
                <a:latin typeface="Arial" panose="020B0604020202020204" pitchFamily="34" charset="0"/>
                <a:cs typeface="Arial" panose="020B0604020202020204" pitchFamily="34" charset="0"/>
              </a:rPr>
              <a:t>–</a:t>
            </a:r>
            <a:r>
              <a:rPr lang="en-US" sz="4000" i="0" u="none" strike="noStrike" baseline="0">
                <a:latin typeface="Arial" panose="020B0604020202020204" pitchFamily="34" charset="0"/>
                <a:cs typeface="Arial" panose="020B0604020202020204" pitchFamily="34" charset="0"/>
              </a:rPr>
              <a:t> Treatment</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85C2741-7A43-522F-8F89-CF62D6568A60}"/>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12.9 </a:t>
            </a:r>
            <a:r>
              <a:rPr lang="en-US" sz="2000" i="0" u="none" strike="noStrike" baseline="0" dirty="0">
                <a:solidFill>
                  <a:srgbClr val="000000"/>
                </a:solidFill>
                <a:latin typeface="Arial" panose="020B0604020202020204" pitchFamily="34" charset="0"/>
                <a:cs typeface="Arial" panose="020B0604020202020204" pitchFamily="34" charset="0"/>
              </a:rPr>
              <a:t>Promptly refer individuals with any level of diabetic macular edema, moderate or worse </a:t>
            </a:r>
            <a:r>
              <a:rPr lang="en-US" sz="2000" i="0" u="none" strike="noStrike" baseline="0" dirty="0" err="1">
                <a:solidFill>
                  <a:srgbClr val="000000"/>
                </a:solidFill>
                <a:latin typeface="Arial" panose="020B0604020202020204" pitchFamily="34" charset="0"/>
                <a:cs typeface="Arial" panose="020B0604020202020204" pitchFamily="34" charset="0"/>
              </a:rPr>
              <a:t>nonproliferative</a:t>
            </a:r>
            <a:r>
              <a:rPr lang="en-US" sz="2000" i="0" u="none" strike="noStrike" baseline="0" dirty="0">
                <a:solidFill>
                  <a:srgbClr val="000000"/>
                </a:solidFill>
                <a:latin typeface="Arial" panose="020B0604020202020204" pitchFamily="34" charset="0"/>
                <a:cs typeface="Arial" panose="020B0604020202020204" pitchFamily="34" charset="0"/>
              </a:rPr>
              <a:t> diabetic retinopathy (a precursor of proliferative diabetic retinopathy [PDR]), or any PDR to an ophthalmologist who is knowledgeable and experienced in the management of diabetic retinopathy. </a:t>
            </a:r>
            <a:r>
              <a:rPr lang="en-US" sz="2000" b="1" i="0" u="none" strike="noStrike" baseline="0" dirty="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12.10</a:t>
            </a:r>
            <a:r>
              <a:rPr lang="en-US" sz="2000" i="0" u="none" strike="noStrike" baseline="0" dirty="0">
                <a:solidFill>
                  <a:srgbClr val="000000"/>
                </a:solidFill>
                <a:latin typeface="Arial" panose="020B0604020202020204" pitchFamily="34" charset="0"/>
                <a:cs typeface="Arial" panose="020B0604020202020204" pitchFamily="34" charset="0"/>
              </a:rPr>
              <a:t> </a:t>
            </a:r>
            <a:r>
              <a:rPr lang="en-US" sz="2000" i="0" u="none" strike="noStrike" baseline="0" dirty="0" err="1">
                <a:solidFill>
                  <a:srgbClr val="000000"/>
                </a:solidFill>
                <a:latin typeface="Arial" panose="020B0604020202020204" pitchFamily="34" charset="0"/>
                <a:cs typeface="Arial" panose="020B0604020202020204" pitchFamily="34" charset="0"/>
              </a:rPr>
              <a:t>Panretinal</a:t>
            </a:r>
            <a:r>
              <a:rPr lang="en-US" sz="2000" i="0" u="none" strike="noStrike" baseline="0" dirty="0">
                <a:solidFill>
                  <a:srgbClr val="000000"/>
                </a:solidFill>
                <a:latin typeface="Arial" panose="020B0604020202020204" pitchFamily="34" charset="0"/>
                <a:cs typeface="Arial" panose="020B0604020202020204" pitchFamily="34" charset="0"/>
              </a:rPr>
              <a:t> laser photocoagulation therapy is indicated to reduce the risk of vision loss in individuals with high-risk PDR and, in some cases, severe </a:t>
            </a:r>
            <a:r>
              <a:rPr lang="en-US" sz="2000" i="0" u="none" strike="noStrike" baseline="0" dirty="0" err="1">
                <a:solidFill>
                  <a:srgbClr val="000000"/>
                </a:solidFill>
                <a:latin typeface="Arial" panose="020B0604020202020204" pitchFamily="34" charset="0"/>
                <a:cs typeface="Arial" panose="020B0604020202020204" pitchFamily="34" charset="0"/>
              </a:rPr>
              <a:t>nonproliferative</a:t>
            </a:r>
            <a:r>
              <a:rPr lang="en-US" sz="2000" i="0" u="none" strike="noStrike" baseline="0" dirty="0">
                <a:solidFill>
                  <a:srgbClr val="000000"/>
                </a:solidFill>
                <a:latin typeface="Arial" panose="020B0604020202020204" pitchFamily="34" charset="0"/>
                <a:cs typeface="Arial" panose="020B0604020202020204" pitchFamily="34" charset="0"/>
              </a:rPr>
              <a:t> diabetic retinopathy. </a:t>
            </a:r>
            <a:r>
              <a:rPr lang="en-US" sz="2000" b="1" i="0" u="none" strike="noStrike" baseline="0" dirty="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12.11 </a:t>
            </a:r>
            <a:r>
              <a:rPr lang="en-US" sz="2000" i="0" u="none" strike="noStrike" baseline="0" dirty="0" err="1">
                <a:solidFill>
                  <a:srgbClr val="000000"/>
                </a:solidFill>
                <a:latin typeface="Arial" panose="020B0604020202020204" pitchFamily="34" charset="0"/>
                <a:cs typeface="Arial" panose="020B0604020202020204" pitchFamily="34" charset="0"/>
              </a:rPr>
              <a:t>Intravitreous</a:t>
            </a:r>
            <a:r>
              <a:rPr lang="en-US" sz="2000" i="0" u="none" strike="noStrike" baseline="0" dirty="0">
                <a:solidFill>
                  <a:srgbClr val="000000"/>
                </a:solidFill>
                <a:latin typeface="Arial" panose="020B0604020202020204" pitchFamily="34" charset="0"/>
                <a:cs typeface="Arial" panose="020B0604020202020204" pitchFamily="34" charset="0"/>
              </a:rPr>
              <a:t> injections of anti-vascular endothelial growth factor (anti-VEGF) are a reasonable alternative to traditional </a:t>
            </a:r>
            <a:r>
              <a:rPr lang="en-US" sz="2000" i="0" u="none" strike="noStrike" baseline="0" dirty="0" err="1">
                <a:solidFill>
                  <a:srgbClr val="000000"/>
                </a:solidFill>
                <a:latin typeface="Arial" panose="020B0604020202020204" pitchFamily="34" charset="0"/>
                <a:cs typeface="Arial" panose="020B0604020202020204" pitchFamily="34" charset="0"/>
              </a:rPr>
              <a:t>panretinal</a:t>
            </a:r>
            <a:r>
              <a:rPr lang="en-US" sz="2000" i="0" u="none" strike="noStrike" baseline="0" dirty="0">
                <a:solidFill>
                  <a:srgbClr val="000000"/>
                </a:solidFill>
                <a:latin typeface="Arial" panose="020B0604020202020204" pitchFamily="34" charset="0"/>
                <a:cs typeface="Arial" panose="020B0604020202020204" pitchFamily="34" charset="0"/>
              </a:rPr>
              <a:t> laser photocoagulation for some individuals with PDR and also reduce the risk of vision loss in these individuals. </a:t>
            </a:r>
            <a:r>
              <a:rPr lang="en-US" sz="2000" b="1" i="0" u="none" strike="noStrike" baseline="0" dirty="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2B540CBC-07D0-1AD4-2E8A-709DAC60BC1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165C9BE-A373-C931-6A8D-55F735CAB49D}"/>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234505838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2840-DBCD-F817-90B2-20498AF27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D09B2-46EF-99C5-4EFB-55A4E3CDB080}"/>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Diabetic Retinopathy – Treatment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E900C83-09A6-00F2-9AD0-0A2DAB8FF4FE}"/>
              </a:ext>
            </a:extLst>
          </p:cNvPr>
          <p:cNvSpPr>
            <a:spLocks noGrp="1"/>
          </p:cNvSpPr>
          <p:nvPr>
            <p:ph idx="1"/>
          </p:nvPr>
        </p:nvSpPr>
        <p:spPr>
          <a:xfrm>
            <a:off x="666750" y="1772167"/>
            <a:ext cx="10515600" cy="3200542"/>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12.12 </a:t>
            </a:r>
            <a:r>
              <a:rPr lang="en-US" sz="2000" i="0" u="none" strike="noStrike" baseline="0" err="1">
                <a:solidFill>
                  <a:srgbClr val="000000"/>
                </a:solidFill>
                <a:latin typeface="Arial" panose="020B0604020202020204" pitchFamily="34" charset="0"/>
                <a:cs typeface="Arial" panose="020B0604020202020204" pitchFamily="34" charset="0"/>
              </a:rPr>
              <a:t>Intravitreous</a:t>
            </a:r>
            <a:r>
              <a:rPr lang="en-US" sz="2000" i="0" u="none" strike="noStrike" baseline="0">
                <a:solidFill>
                  <a:srgbClr val="000000"/>
                </a:solidFill>
                <a:latin typeface="Arial" panose="020B0604020202020204" pitchFamily="34" charset="0"/>
                <a:cs typeface="Arial" panose="020B0604020202020204" pitchFamily="34" charset="0"/>
              </a:rPr>
              <a:t> injections of anti-VEGF are indicated as first-line treatment for most eyes with diabetic macular edema that involves the foveal center and impairs visual acuity.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12.13 </a:t>
            </a:r>
            <a:r>
              <a:rPr lang="en-US" sz="2000" i="0" u="none" strike="noStrike" baseline="0">
                <a:solidFill>
                  <a:srgbClr val="000000"/>
                </a:solidFill>
                <a:latin typeface="Arial" panose="020B0604020202020204" pitchFamily="34" charset="0"/>
                <a:cs typeface="Arial" panose="020B0604020202020204" pitchFamily="34" charset="0"/>
              </a:rPr>
              <a:t>Macular focal/grid photocoagulation and intravitreal injections of corticosteroid are reasonable treatments in eyes with persistent diabetic macular edema despite previous anti-VEGF therapy or eyes that are not candidates for this first-line approach.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12.14 </a:t>
            </a:r>
            <a:r>
              <a:rPr lang="en-US" sz="2000" i="0" u="none" strike="noStrike" baseline="0">
                <a:solidFill>
                  <a:srgbClr val="000000"/>
                </a:solidFill>
                <a:latin typeface="Arial" panose="020B0604020202020204" pitchFamily="34" charset="0"/>
                <a:cs typeface="Arial" panose="020B0604020202020204" pitchFamily="34" charset="0"/>
              </a:rPr>
              <a:t>The presence of retinopathy is not a contraindication to aspirin therapy for </a:t>
            </a:r>
            <a:r>
              <a:rPr lang="en-US" sz="2000" i="0" u="none" strike="noStrike" baseline="0" err="1">
                <a:solidFill>
                  <a:srgbClr val="000000"/>
                </a:solidFill>
                <a:latin typeface="Arial" panose="020B0604020202020204" pitchFamily="34" charset="0"/>
                <a:cs typeface="Arial" panose="020B0604020202020204" pitchFamily="34" charset="0"/>
              </a:rPr>
              <a:t>cardioprotection</a:t>
            </a:r>
            <a:r>
              <a:rPr lang="en-US" sz="2000" i="0" u="none" strike="noStrike" baseline="0">
                <a:solidFill>
                  <a:srgbClr val="000000"/>
                </a:solidFill>
                <a:latin typeface="Arial" panose="020B0604020202020204" pitchFamily="34" charset="0"/>
                <a:cs typeface="Arial" panose="020B0604020202020204" pitchFamily="34" charset="0"/>
              </a:rPr>
              <a:t>, as aspirin does not increase the risk of retinal hemorrhage.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D56B64B-CF4E-046A-5C67-68B2068D2A8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4A5E098-52AA-6676-474F-2C5F3A9BC6CB}"/>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213991789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113D8-9522-45AD-8120-9D9533B73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FBEE2-A2CD-29DD-48AC-37B43A0C3AD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Visual Rehabilitation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5DEFC50-241A-0C55-B53F-9D294849482D}"/>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12.15 </a:t>
            </a:r>
            <a:r>
              <a:rPr lang="en-US" sz="2000" i="0" u="none" strike="noStrike" baseline="0">
                <a:solidFill>
                  <a:srgbClr val="000000"/>
                </a:solidFill>
                <a:latin typeface="Arial" panose="020B0604020202020204" pitchFamily="34" charset="0"/>
                <a:cs typeface="Arial" panose="020B0604020202020204" pitchFamily="34" charset="0"/>
              </a:rPr>
              <a:t>People who experience diabetes-related vision loss should be counseled on the availability and scope of vision rehabilitation care and provided, or referred for, a comprehensive evaluation of their visual impairment by a practitioner experienced in vision rehabilitation.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12.16 </a:t>
            </a:r>
            <a:r>
              <a:rPr lang="en-US" sz="2000" i="0" u="none" strike="noStrike" baseline="0">
                <a:solidFill>
                  <a:srgbClr val="000000"/>
                </a:solidFill>
                <a:latin typeface="Arial" panose="020B0604020202020204" pitchFamily="34" charset="0"/>
                <a:cs typeface="Arial" panose="020B0604020202020204" pitchFamily="34" charset="0"/>
              </a:rPr>
              <a:t>People with diabetes-related vision loss should receive educational materials and resources for eye care support in addition to self-management education (e.g., glycemic management and hypoglycemia awareness).</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88DE4BD-454B-22FA-4A84-3D40C9E5D4B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A442D80-BBF2-B83B-57CF-9E29590EE14D}"/>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220417115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83445-D1C6-BAD7-9E0D-2828327A3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CAD09B-0B93-E73C-B3A0-391C1FFAB7A1}"/>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Neuropathy – Screening</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4B5D64D-3E55-6B27-9487-E6EB27F17C7B}"/>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12.17 </a:t>
            </a:r>
            <a:r>
              <a:rPr lang="en-US" sz="2000" i="0" u="none" strike="noStrike" baseline="0">
                <a:solidFill>
                  <a:srgbClr val="000000"/>
                </a:solidFill>
                <a:latin typeface="Arial" panose="020B0604020202020204" pitchFamily="34" charset="0"/>
                <a:cs typeface="Arial" panose="020B0604020202020204" pitchFamily="34" charset="0"/>
              </a:rPr>
              <a:t>All people with diabetes should be assessed for diabetic peripheral neuropathy starting at diagnosis of type 2 diabetes and 5 years after the diagnosis of type 1 diabetes and at least annually thereafter.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12.18 </a:t>
            </a:r>
            <a:r>
              <a:rPr lang="en-US" sz="2000" i="0" u="none" strike="noStrike" baseline="0">
                <a:solidFill>
                  <a:srgbClr val="000000"/>
                </a:solidFill>
                <a:latin typeface="Arial" panose="020B0604020202020204" pitchFamily="34" charset="0"/>
                <a:cs typeface="Arial" panose="020B0604020202020204" pitchFamily="34" charset="0"/>
              </a:rPr>
              <a:t>Assessment for distal symmetric polyneuropathy should include a careful history and assessment of either temperature or pinprick sensation (small-fiber function) and vibration sensation using a 128-Hz tuning fork (large-fiber function). All people with diabetes should have annual 10-g monofilament testing to identify feet at risk for ulceration and amputation.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12.19</a:t>
            </a:r>
            <a:r>
              <a:rPr lang="en-US" sz="2000" b="0" i="0" u="none" strike="noStrike" baseline="0">
                <a:solidFill>
                  <a:srgbClr val="000000"/>
                </a:solidFill>
                <a:latin typeface="Arial" panose="020B0604020202020204" pitchFamily="34" charset="0"/>
                <a:cs typeface="Arial" panose="020B0604020202020204" pitchFamily="34" charset="0"/>
              </a:rPr>
              <a:t> Symptoms and signs of autonomic neuropathy should be assessed in people with diabetes starting at diagnosis of type 2 diabetes and 5 years after the diagnosis of type 1 diabetes, and at least annually thereafter, and with evidence of other microvascular complications, particularly kidney disease and diabetic peripheral neuropathy. Screening can include asking about orthostatic dizziness, syncope, early satiety, erectile dysfunction, changes in sweating patterns, or dry cracked skin in the extremities. Signs of autonomic neuropathy include orthostatic hypotension, a resting tachycardia, or evidence of peripheral dryness or cracking of skin.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838B974-892C-FEF4-AFFD-E6E8C986C09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C5A186B-160D-2D60-B8A5-1120F3D7B7AF}"/>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51789208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CE640-7CF1-184E-89E5-EAEF471AA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9C2AB-AC30-930E-DF03-D377C6096B29}"/>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Neuropathy </a:t>
            </a:r>
            <a:r>
              <a:rPr lang="en-US" sz="4000">
                <a:latin typeface="Arial" panose="020B0604020202020204" pitchFamily="34" charset="0"/>
                <a:cs typeface="Arial" panose="020B0604020202020204" pitchFamily="34" charset="0"/>
              </a:rPr>
              <a:t>–</a:t>
            </a:r>
            <a:r>
              <a:rPr lang="en-US" sz="4000" i="0" u="none" strike="noStrike" baseline="0">
                <a:latin typeface="Arial" panose="020B0604020202020204" pitchFamily="34" charset="0"/>
                <a:cs typeface="Arial" panose="020B0604020202020204" pitchFamily="34" charset="0"/>
              </a:rPr>
              <a:t> Treatment</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6B1A527-AF06-98F2-6D81-E914D094E2D3}"/>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12.20 </a:t>
            </a:r>
            <a:r>
              <a:rPr lang="en-US" sz="2000" i="0" u="none" strike="noStrike" baseline="0">
                <a:solidFill>
                  <a:srgbClr val="000000"/>
                </a:solidFill>
                <a:latin typeface="Arial" panose="020B0604020202020204" pitchFamily="34" charset="0"/>
                <a:cs typeface="Arial" panose="020B0604020202020204" pitchFamily="34" charset="0"/>
              </a:rPr>
              <a:t>Optimize glucose management to prevent or delay the development of neuropathy in people with type 1 diabetes</a:t>
            </a:r>
            <a:r>
              <a:rPr lang="en-US" sz="2000" b="1" i="0" u="none" strike="noStrike" baseline="0">
                <a:solidFill>
                  <a:srgbClr val="C00000"/>
                </a:solidFill>
                <a:latin typeface="Arial" panose="020B0604020202020204" pitchFamily="34" charset="0"/>
                <a:cs typeface="Arial" panose="020B0604020202020204" pitchFamily="34" charset="0"/>
              </a:rPr>
              <a:t> A </a:t>
            </a:r>
            <a:r>
              <a:rPr lang="en-US" sz="2000" i="0" u="none" strike="noStrike" baseline="0">
                <a:solidFill>
                  <a:srgbClr val="000000"/>
                </a:solidFill>
                <a:latin typeface="Arial" panose="020B0604020202020204" pitchFamily="34" charset="0"/>
                <a:cs typeface="Arial" panose="020B0604020202020204" pitchFamily="34" charset="0"/>
              </a:rPr>
              <a:t>and to slow the progression of neuropathy in people with type 2 diabetes. </a:t>
            </a:r>
            <a:r>
              <a:rPr lang="en-US" sz="2000" b="1" i="0" u="none" strike="noStrike" baseline="0">
                <a:solidFill>
                  <a:srgbClr val="C00000"/>
                </a:solidFill>
                <a:latin typeface="Arial" panose="020B0604020202020204" pitchFamily="34" charset="0"/>
                <a:cs typeface="Arial" panose="020B0604020202020204" pitchFamily="34" charset="0"/>
              </a:rPr>
              <a:t>C</a:t>
            </a:r>
            <a:r>
              <a:rPr lang="en-US" sz="2000" i="0" u="none" strike="noStrike" baseline="0">
                <a:solidFill>
                  <a:srgbClr val="000000"/>
                </a:solidFill>
                <a:latin typeface="Arial" panose="020B0604020202020204" pitchFamily="34" charset="0"/>
                <a:cs typeface="Arial" panose="020B0604020202020204" pitchFamily="34" charset="0"/>
              </a:rPr>
              <a:t> Optimize weight, blood pressure, and serum lipid management to reduce the risk or slow the progression of diabetic neuropathy.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12.21 </a:t>
            </a:r>
            <a:r>
              <a:rPr lang="en-US" sz="2000" i="0" u="none" strike="noStrike" baseline="0">
                <a:solidFill>
                  <a:srgbClr val="000000"/>
                </a:solidFill>
                <a:latin typeface="Arial" panose="020B0604020202020204" pitchFamily="34" charset="0"/>
                <a:cs typeface="Arial" panose="020B0604020202020204" pitchFamily="34" charset="0"/>
              </a:rPr>
              <a:t>Assess and treat pain related to diabetic peripheral neuropathy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i="0" u="none" strike="noStrike" baseline="0">
                <a:solidFill>
                  <a:srgbClr val="000000"/>
                </a:solidFill>
                <a:latin typeface="Arial" panose="020B0604020202020204" pitchFamily="34" charset="0"/>
                <a:cs typeface="Arial" panose="020B0604020202020204" pitchFamily="34" charset="0"/>
              </a:rPr>
              <a:t> and symptoms of autonomic neuropathy to improve quality of life.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12.22 </a:t>
            </a:r>
            <a:r>
              <a:rPr lang="en-US" sz="2000" i="0" u="none" strike="noStrike" baseline="0" err="1">
                <a:solidFill>
                  <a:srgbClr val="000000"/>
                </a:solidFill>
                <a:latin typeface="Arial" panose="020B0604020202020204" pitchFamily="34" charset="0"/>
                <a:cs typeface="Arial" panose="020B0604020202020204" pitchFamily="34" charset="0"/>
              </a:rPr>
              <a:t>Gabapentinoids</a:t>
            </a:r>
            <a:r>
              <a:rPr lang="en-US" sz="2000" i="0" u="none" strike="noStrike" baseline="0">
                <a:solidFill>
                  <a:srgbClr val="000000"/>
                </a:solidFill>
                <a:latin typeface="Arial" panose="020B0604020202020204" pitchFamily="34" charset="0"/>
                <a:cs typeface="Arial" panose="020B0604020202020204" pitchFamily="34" charset="0"/>
              </a:rPr>
              <a:t>, serotonin - norepinephrine reuptake inhibitors, tricyclic antidepressants, and sodium channel blockers are recommended as initial pharmacologic treatments for neuropathic pain in diabetes.</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Combinations of these medications can provide additional relief of neuropathic pain.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Opioids, including tramadol and </a:t>
            </a:r>
            <a:r>
              <a:rPr lang="en-US" sz="2000" i="0" u="none" strike="noStrike" baseline="0" err="1">
                <a:solidFill>
                  <a:srgbClr val="000000"/>
                </a:solidFill>
                <a:latin typeface="Arial" panose="020B0604020202020204" pitchFamily="34" charset="0"/>
                <a:cs typeface="Arial" panose="020B0604020202020204" pitchFamily="34" charset="0"/>
              </a:rPr>
              <a:t>tapentadol</a:t>
            </a:r>
            <a:r>
              <a:rPr lang="en-US" sz="2000" i="0" u="none" strike="noStrike" baseline="0">
                <a:solidFill>
                  <a:srgbClr val="000000"/>
                </a:solidFill>
                <a:latin typeface="Arial" panose="020B0604020202020204" pitchFamily="34" charset="0"/>
                <a:cs typeface="Arial" panose="020B0604020202020204" pitchFamily="34" charset="0"/>
              </a:rPr>
              <a:t>, should not be used for neuropathic pain treatment in diabetes given the potential for adverse events except in rare circumstances.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BB63374-7FF9-3177-D952-C4B9B39974E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259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14FF87B-297E-0AFF-2D13-B754B8D2C138}"/>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975516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982AC-1714-42BE-56DC-4F994D441CD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B3E68A-2A3F-BE50-D588-254F477507F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C89E3AB2-BC3D-ADBD-0AF9-25FCBBF72EAF}"/>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pic>
        <p:nvPicPr>
          <p:cNvPr id="6" name="Picture 5">
            <a:extLst>
              <a:ext uri="{FF2B5EF4-FFF2-40B4-BE49-F238E27FC236}">
                <a16:creationId xmlns:a16="http://schemas.microsoft.com/office/drawing/2014/main" id="{8114EF21-5708-C3DC-3513-BEB9D01BF934}"/>
              </a:ext>
            </a:extLst>
          </p:cNvPr>
          <p:cNvPicPr>
            <a:picLocks noChangeAspect="1"/>
          </p:cNvPicPr>
          <p:nvPr/>
        </p:nvPicPr>
        <p:blipFill>
          <a:blip r:embed="rId2"/>
          <a:stretch>
            <a:fillRect/>
          </a:stretch>
        </p:blipFill>
        <p:spPr>
          <a:xfrm>
            <a:off x="1736435" y="285485"/>
            <a:ext cx="8115487" cy="5769768"/>
          </a:xfrm>
          <a:prstGeom prst="rect">
            <a:avLst/>
          </a:prstGeom>
        </p:spPr>
      </p:pic>
      <p:sp>
        <p:nvSpPr>
          <p:cNvPr id="3" name="TextBox 2">
            <a:extLst>
              <a:ext uri="{FF2B5EF4-FFF2-40B4-BE49-F238E27FC236}">
                <a16:creationId xmlns:a16="http://schemas.microsoft.com/office/drawing/2014/main" id="{B2EC8395-A6C8-BCC5-5722-0AC2F783792E}"/>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2.32</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15496432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81FF-B608-00F0-EF3B-3571EE9BB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E54AA-F0A4-B009-8694-DCD0F0DB93D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Foot Care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6A8D4E1-7FCA-5B52-5047-4E96A6CF186C}"/>
              </a:ext>
            </a:extLst>
          </p:cNvPr>
          <p:cNvSpPr>
            <a:spLocks noGrp="1"/>
          </p:cNvSpPr>
          <p:nvPr>
            <p:ph idx="1"/>
          </p:nvPr>
        </p:nvSpPr>
        <p:spPr>
          <a:xfrm>
            <a:off x="838200" y="1557196"/>
            <a:ext cx="10515600" cy="4725909"/>
          </a:xfrm>
        </p:spPr>
        <p:txBody>
          <a:bodyPr>
            <a:noAutofit/>
          </a:bodyPr>
          <a:lstStyle/>
          <a:p>
            <a:pPr marL="0" indent="0">
              <a:lnSpc>
                <a:spcPct val="110000"/>
              </a:lnSpc>
              <a:buNone/>
            </a:pPr>
            <a:r>
              <a:rPr lang="en-US" sz="2000" b="1">
                <a:solidFill>
                  <a:srgbClr val="000000"/>
                </a:solidFill>
                <a:latin typeface="Arial" panose="020B0604020202020204" pitchFamily="34" charset="0"/>
                <a:cs typeface="Arial" panose="020B0604020202020204" pitchFamily="34" charset="0"/>
              </a:rPr>
              <a:t>12.23 </a:t>
            </a:r>
            <a:r>
              <a:rPr lang="en-US" sz="2000">
                <a:solidFill>
                  <a:srgbClr val="000000"/>
                </a:solidFill>
                <a:latin typeface="Arial" panose="020B0604020202020204" pitchFamily="34" charset="0"/>
                <a:cs typeface="Arial" panose="020B0604020202020204" pitchFamily="34" charset="0"/>
              </a:rPr>
              <a:t>Perform a comprehensive foot evaluation at least annually to identify risk factors for ulcers and amputations. </a:t>
            </a:r>
            <a:r>
              <a:rPr lang="en-US" sz="2000" b="1">
                <a:solidFill>
                  <a:srgbClr val="C00000"/>
                </a:solidFill>
                <a:latin typeface="Arial" panose="020B0604020202020204" pitchFamily="34" charset="0"/>
                <a:cs typeface="Arial" panose="020B0604020202020204" pitchFamily="34" charset="0"/>
              </a:rPr>
              <a:t>A</a:t>
            </a:r>
          </a:p>
          <a:p>
            <a:pPr marL="0" indent="0">
              <a:lnSpc>
                <a:spcPct val="110000"/>
              </a:lnSpc>
              <a:buNone/>
            </a:pPr>
            <a:r>
              <a:rPr lang="en-US" sz="2000" b="1">
                <a:solidFill>
                  <a:srgbClr val="000000"/>
                </a:solidFill>
                <a:latin typeface="Arial" panose="020B0604020202020204" pitchFamily="34" charset="0"/>
                <a:cs typeface="Arial" panose="020B0604020202020204" pitchFamily="34" charset="0"/>
              </a:rPr>
              <a:t>12.24 </a:t>
            </a:r>
            <a:r>
              <a:rPr lang="en-US" sz="2000">
                <a:solidFill>
                  <a:srgbClr val="000000"/>
                </a:solidFill>
                <a:latin typeface="Arial" panose="020B0604020202020204" pitchFamily="34" charset="0"/>
                <a:cs typeface="Arial" panose="020B0604020202020204" pitchFamily="34" charset="0"/>
              </a:rPr>
              <a:t>The examination should include inspection of the skin, assessment of foot deformities, neurological assessment (10-g monofilament testing or Ipswich touch test with at least one additional assessment: pinprick, temperature, or vibration), and vascular assessment, including pulses in the legs and feet. </a:t>
            </a:r>
            <a:r>
              <a:rPr lang="en-US" sz="2000" b="1">
                <a:solidFill>
                  <a:srgbClr val="C00000"/>
                </a:solidFill>
                <a:latin typeface="Arial" panose="020B0604020202020204" pitchFamily="34" charset="0"/>
                <a:cs typeface="Arial" panose="020B0604020202020204" pitchFamily="34" charset="0"/>
              </a:rPr>
              <a:t>B</a:t>
            </a:r>
          </a:p>
          <a:p>
            <a:pPr marL="0" indent="0">
              <a:lnSpc>
                <a:spcPct val="110000"/>
              </a:lnSpc>
              <a:buNone/>
            </a:pPr>
            <a:r>
              <a:rPr lang="en-US" sz="2000" b="1">
                <a:solidFill>
                  <a:srgbClr val="000000"/>
                </a:solidFill>
                <a:latin typeface="Arial" panose="020B0604020202020204" pitchFamily="34" charset="0"/>
                <a:cs typeface="Arial" panose="020B0604020202020204" pitchFamily="34" charset="0"/>
              </a:rPr>
              <a:t>12.25 </a:t>
            </a:r>
            <a:r>
              <a:rPr lang="en-US" sz="2000">
                <a:solidFill>
                  <a:srgbClr val="000000"/>
                </a:solidFill>
                <a:latin typeface="Arial" panose="020B0604020202020204" pitchFamily="34" charset="0"/>
                <a:cs typeface="Arial" panose="020B0604020202020204" pitchFamily="34" charset="0"/>
              </a:rPr>
              <a:t>Individuals with evidence of sensory loss or prior ulceration or amputation should have their feet inspected at every visit. </a:t>
            </a:r>
            <a:r>
              <a:rPr lang="en-US" sz="2000" b="1">
                <a:solidFill>
                  <a:srgbClr val="C00000"/>
                </a:solidFill>
                <a:latin typeface="Arial" panose="020B0604020202020204" pitchFamily="34" charset="0"/>
                <a:cs typeface="Arial" panose="020B0604020202020204" pitchFamily="34" charset="0"/>
              </a:rPr>
              <a:t>A</a:t>
            </a:r>
          </a:p>
          <a:p>
            <a:pPr marL="0" indent="0">
              <a:lnSpc>
                <a:spcPct val="110000"/>
              </a:lnSpc>
              <a:buNone/>
            </a:pPr>
            <a:r>
              <a:rPr lang="en-US" sz="2000" b="1">
                <a:solidFill>
                  <a:srgbClr val="000000"/>
                </a:solidFill>
                <a:latin typeface="Arial" panose="020B0604020202020204" pitchFamily="34" charset="0"/>
                <a:cs typeface="Arial" panose="020B0604020202020204" pitchFamily="34" charset="0"/>
              </a:rPr>
              <a:t>12.26 </a:t>
            </a:r>
            <a:r>
              <a:rPr lang="en-US" sz="2000">
                <a:solidFill>
                  <a:srgbClr val="000000"/>
                </a:solidFill>
                <a:latin typeface="Arial" panose="020B0604020202020204" pitchFamily="34" charset="0"/>
                <a:cs typeface="Arial" panose="020B0604020202020204" pitchFamily="34" charset="0"/>
              </a:rPr>
              <a:t>Obtain a prior history of ulceration, amputation, Charcot foot, angioplasty or vascular surgery, cigarette smoking, retinopathy, and renal disease and assess current symptoms of neuropathy (e.g., pain, burning, numbness) and vascular disease (e.g., leg fatigue, claudication). </a:t>
            </a:r>
            <a:r>
              <a:rPr lang="en-US" sz="2000" b="1">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01F99AF8-8E67-B95D-BAB7-2DF5C624D87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03E8AE9-5A88-711A-31B8-24308FB64BD2}"/>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33376829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7D306-37E2-C3AF-EFBD-59F54826A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5FC54-742E-0E5F-BB36-FEA2F68DB11C}"/>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Foot Care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CEDAC0F-2BE3-FC0B-C2D0-8DB9EEBC1121}"/>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12.27 </a:t>
            </a:r>
            <a:r>
              <a:rPr lang="en-US" sz="2000" i="0" u="none" strike="noStrike" baseline="0">
                <a:solidFill>
                  <a:srgbClr val="000000"/>
                </a:solidFill>
                <a:latin typeface="Arial" panose="020B0604020202020204" pitchFamily="34" charset="0"/>
                <a:cs typeface="Arial" panose="020B0604020202020204" pitchFamily="34" charset="0"/>
              </a:rPr>
              <a:t>Initial screening for peripheral artery disease (PAD) should include assessment of lower-extremity pulses, capillary refill time, rubor on dependency, pallor on elevation, and venous filling time. Individuals with a history of leg fatigue, claudication, and rest pain relieved with dependency or decreased or absent pedal pulses should be referred for ankle-brachial index with toe pressures and for further vascular assessment as appropriate.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12.28 </a:t>
            </a:r>
            <a:r>
              <a:rPr lang="en-US" sz="2000" i="0" u="none" strike="noStrike" baseline="0">
                <a:solidFill>
                  <a:srgbClr val="000000"/>
                </a:solidFill>
                <a:latin typeface="Arial" panose="020B0604020202020204" pitchFamily="34" charset="0"/>
                <a:cs typeface="Arial" panose="020B0604020202020204" pitchFamily="34" charset="0"/>
              </a:rPr>
              <a:t>An interprofessional approach facilitated by a podiatrist in conjunction with other appropriate team members is recommended for individuals with foot ulcers and high-risk feet (e.g., those on dialysis, those with Charcot foot, those with a history of prior ulcers or amputation, and those with PAD).</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12.29 </a:t>
            </a:r>
            <a:r>
              <a:rPr lang="en-US" sz="2000" i="0" u="none" strike="noStrike" baseline="0">
                <a:solidFill>
                  <a:srgbClr val="000000"/>
                </a:solidFill>
                <a:latin typeface="Arial" panose="020B0604020202020204" pitchFamily="34" charset="0"/>
                <a:cs typeface="Arial" panose="020B0604020202020204" pitchFamily="34" charset="0"/>
              </a:rPr>
              <a:t>Refer individuals who smoke and have a history of prior lower-extremity complications, loss of protective sensation, structural abnormalities, or PAD to foot care specialists for ongoing preventive care and lifelong surveillance.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These individuals should also be provided with information on the importance of smoking cessation and referred for counseling on smoking cessation.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D686680-7E6A-52B8-162F-B6311EA66EE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0EF4D5D-6D01-F2EC-E243-74ECECE8CFEB}"/>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283610648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35F8A-259B-0A47-1A2A-8C90686D0B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294E8-310A-4D6A-D460-198C06BE5FED}"/>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Foot Care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0935193-4CBA-FDB5-3F52-AC20CB59163D}"/>
              </a:ext>
            </a:extLst>
          </p:cNvPr>
          <p:cNvSpPr>
            <a:spLocks noGrp="1"/>
          </p:cNvSpPr>
          <p:nvPr>
            <p:ph idx="1"/>
          </p:nvPr>
        </p:nvSpPr>
        <p:spPr>
          <a:xfrm>
            <a:off x="838200" y="1557196"/>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12.30 </a:t>
            </a:r>
            <a:r>
              <a:rPr lang="en-US" sz="2000" i="0" u="none" strike="noStrike" baseline="0">
                <a:solidFill>
                  <a:srgbClr val="000000"/>
                </a:solidFill>
                <a:latin typeface="Arial" panose="020B0604020202020204" pitchFamily="34" charset="0"/>
                <a:cs typeface="Arial" panose="020B0604020202020204" pitchFamily="34" charset="0"/>
              </a:rPr>
              <a:t>Provide general preventive foot self-care education to all people with diabetes, including those with loss of protective sensation, on appropriate ways to examine their feet (palpation or visual inspection with an unbreakable mirror) for daily surveillance of early foot problems.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12.31 </a:t>
            </a:r>
            <a:r>
              <a:rPr lang="en-US" sz="2000" i="0" u="none" strike="noStrike" baseline="0">
                <a:solidFill>
                  <a:srgbClr val="000000"/>
                </a:solidFill>
                <a:latin typeface="Arial" panose="020B0604020202020204" pitchFamily="34" charset="0"/>
                <a:cs typeface="Arial" panose="020B0604020202020204" pitchFamily="34" charset="0"/>
              </a:rPr>
              <a:t>The use of specialized therapeutic footwear is recommended for people with diabetes at high risk for ulceration, including those with loss of protective sensation, foot deformities, ulcers, callous formation, poor peripheral circulation, or history of amputation.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12.32 </a:t>
            </a:r>
            <a:r>
              <a:rPr lang="en-US" sz="2000" i="0" u="none" strike="noStrike" baseline="0">
                <a:solidFill>
                  <a:srgbClr val="000000"/>
                </a:solidFill>
                <a:latin typeface="Arial" panose="020B0604020202020204" pitchFamily="34" charset="0"/>
                <a:cs typeface="Arial" panose="020B0604020202020204" pitchFamily="34" charset="0"/>
              </a:rPr>
              <a:t>For chronic diabetic foot ulcers that have failed to heal with optimal standard care alone, adjunctive treatment with randomized controlled trial–proven advanced agents should be considered (e.g., negative-pressure wound therapy, several skin substitutes, or topical oxygen therapy).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205F76B-5E89-7186-0F84-4EB0C2D71D1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3354981-C7E7-3A02-7F56-FB28D3659AD4}"/>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371229550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21A6D-4891-53D3-8A71-18CB79BD7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0B15A-7498-990A-821A-489B98B85FB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Factors tha</a:t>
            </a:r>
            <a:r>
              <a:rPr lang="en-US" sz="4000">
                <a:latin typeface="Arial" panose="020B0604020202020204" pitchFamily="34" charset="0"/>
                <a:cs typeface="Arial" panose="020B0604020202020204" pitchFamily="34" charset="0"/>
              </a:rPr>
              <a:t>t are associated with the at-risk foot include the following:</a:t>
            </a:r>
          </a:p>
        </p:txBody>
      </p:sp>
      <p:sp>
        <p:nvSpPr>
          <p:cNvPr id="3" name="Content Placeholder 2">
            <a:extLst>
              <a:ext uri="{FF2B5EF4-FFF2-40B4-BE49-F238E27FC236}">
                <a16:creationId xmlns:a16="http://schemas.microsoft.com/office/drawing/2014/main" id="{414F86BE-35A1-65D9-5E30-D7E02A903ECE}"/>
              </a:ext>
            </a:extLst>
          </p:cNvPr>
          <p:cNvSpPr>
            <a:spLocks noGrp="1"/>
          </p:cNvSpPr>
          <p:nvPr>
            <p:ph idx="1"/>
          </p:nvPr>
        </p:nvSpPr>
        <p:spPr>
          <a:xfrm>
            <a:off x="838200" y="1557196"/>
            <a:ext cx="10515600" cy="4725909"/>
          </a:xfrm>
        </p:spPr>
        <p:txBody>
          <a:bodyPr>
            <a:normAutofit/>
          </a:bodyPr>
          <a:lstStyle/>
          <a:p>
            <a:pPr algn="l"/>
            <a:r>
              <a:rPr lang="en-US" sz="2000" b="0" i="0" u="none" strike="noStrike" baseline="0">
                <a:latin typeface="Arial" panose="020B0604020202020204" pitchFamily="34" charset="0"/>
                <a:cs typeface="Arial" panose="020B0604020202020204" pitchFamily="34" charset="0"/>
              </a:rPr>
              <a:t>Chronic hyperglycemia</a:t>
            </a:r>
          </a:p>
          <a:p>
            <a:pPr algn="l"/>
            <a:r>
              <a:rPr lang="en-US" sz="2000" b="0" i="0" u="none" strike="noStrike" baseline="0">
                <a:latin typeface="Arial" panose="020B0604020202020204" pitchFamily="34" charset="0"/>
                <a:cs typeface="Arial" panose="020B0604020202020204" pitchFamily="34" charset="0"/>
              </a:rPr>
              <a:t>Peripheral neuropathy/LOPS</a:t>
            </a:r>
          </a:p>
          <a:p>
            <a:pPr algn="l"/>
            <a:r>
              <a:rPr lang="en-US" sz="2000" b="0" i="0" u="none" strike="noStrike" baseline="0">
                <a:latin typeface="Arial" panose="020B0604020202020204" pitchFamily="34" charset="0"/>
                <a:cs typeface="Arial" panose="020B0604020202020204" pitchFamily="34" charset="0"/>
              </a:rPr>
              <a:t>PAD</a:t>
            </a:r>
          </a:p>
          <a:p>
            <a:pPr algn="l"/>
            <a:r>
              <a:rPr lang="en-US" sz="2000" b="0" i="0" u="none" strike="noStrike" baseline="0">
                <a:latin typeface="Arial" panose="020B0604020202020204" pitchFamily="34" charset="0"/>
                <a:cs typeface="Arial" panose="020B0604020202020204" pitchFamily="34" charset="0"/>
              </a:rPr>
              <a:t>Foot deformities (bunions, hammertoes, Charcot joint, etc.)</a:t>
            </a:r>
          </a:p>
          <a:p>
            <a:pPr algn="l"/>
            <a:r>
              <a:rPr lang="en-US" sz="2000" b="0" i="0" u="none" strike="noStrike" baseline="0" err="1">
                <a:latin typeface="Arial" panose="020B0604020202020204" pitchFamily="34" charset="0"/>
                <a:cs typeface="Arial" panose="020B0604020202020204" pitchFamily="34" charset="0"/>
              </a:rPr>
              <a:t>Preulcerative</a:t>
            </a:r>
            <a:r>
              <a:rPr lang="en-US" sz="2000" b="0" i="0" u="none" strike="noStrike" baseline="0">
                <a:latin typeface="Arial" panose="020B0604020202020204" pitchFamily="34" charset="0"/>
                <a:cs typeface="Arial" panose="020B0604020202020204" pitchFamily="34" charset="0"/>
              </a:rPr>
              <a:t> corns or calluses</a:t>
            </a:r>
          </a:p>
          <a:p>
            <a:pPr algn="l"/>
            <a:r>
              <a:rPr lang="en-US" sz="2000" b="0" i="0" u="none" strike="noStrike" baseline="0">
                <a:latin typeface="Arial" panose="020B0604020202020204" pitchFamily="34" charset="0"/>
                <a:cs typeface="Arial" panose="020B0604020202020204" pitchFamily="34" charset="0"/>
              </a:rPr>
              <a:t>Prior ulceration</a:t>
            </a:r>
          </a:p>
          <a:p>
            <a:pPr algn="l"/>
            <a:r>
              <a:rPr lang="en-US" sz="2000" b="0" i="0" u="none" strike="noStrike" baseline="0">
                <a:latin typeface="Arial" panose="020B0604020202020204" pitchFamily="34" charset="0"/>
                <a:cs typeface="Arial" panose="020B0604020202020204" pitchFamily="34" charset="0"/>
              </a:rPr>
              <a:t>Prior amputation</a:t>
            </a:r>
          </a:p>
          <a:p>
            <a:pPr algn="l"/>
            <a:r>
              <a:rPr lang="en-US" sz="2000" b="0" i="0" u="none" strike="noStrike" baseline="0">
                <a:latin typeface="Arial" panose="020B0604020202020204" pitchFamily="34" charset="0"/>
                <a:cs typeface="Arial" panose="020B0604020202020204" pitchFamily="34" charset="0"/>
              </a:rPr>
              <a:t>Smoking</a:t>
            </a:r>
          </a:p>
          <a:p>
            <a:pPr algn="l"/>
            <a:r>
              <a:rPr lang="en-US" sz="2000" b="0" i="0" u="none" strike="noStrike" baseline="0">
                <a:latin typeface="Arial" panose="020B0604020202020204" pitchFamily="34" charset="0"/>
                <a:cs typeface="Arial" panose="020B0604020202020204" pitchFamily="34" charset="0"/>
              </a:rPr>
              <a:t>Retinopathy</a:t>
            </a:r>
          </a:p>
          <a:p>
            <a:pPr algn="l"/>
            <a:r>
              <a:rPr lang="en-US" sz="2000" b="0" i="0" u="none" strike="noStrike" baseline="0">
                <a:latin typeface="Arial" panose="020B0604020202020204" pitchFamily="34" charset="0"/>
                <a:cs typeface="Arial" panose="020B0604020202020204" pitchFamily="34" charset="0"/>
              </a:rPr>
              <a:t>Nephropathy (particularly individuals on dialysis or posttransplant)</a:t>
            </a:r>
          </a:p>
          <a:p>
            <a:pPr algn="l"/>
            <a:r>
              <a:rPr lang="en-US" sz="2000" b="0" i="0" u="none" strike="noStrike" baseline="0">
                <a:latin typeface="Arial" panose="020B0604020202020204" pitchFamily="34" charset="0"/>
                <a:cs typeface="Arial" panose="020B0604020202020204" pitchFamily="34" charset="0"/>
              </a:rPr>
              <a:t>Social determinants of health such as socioeconomic status, and access-to-care factors</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9E5BDC-866D-1042-BCFF-730AB0811C2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43C37CC-F815-8AE2-720C-B066374924F2}"/>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Tree>
    <p:extLst>
      <p:ext uri="{BB962C8B-B14F-4D97-AF65-F5344CB8AC3E}">
        <p14:creationId xmlns:p14="http://schemas.microsoft.com/office/powerpoint/2010/main" val="222637645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C9CA9-3782-CB90-C7F6-F6E527A74D9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CBC441-090B-A5F2-4F69-ED70A0FC958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264</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D59F85C-6221-3A33-C934-047B713D1A0A}"/>
              </a:ext>
            </a:extLst>
          </p:cNvPr>
          <p:cNvSpPr txBox="1"/>
          <p:nvPr/>
        </p:nvSpPr>
        <p:spPr>
          <a:xfrm>
            <a:off x="5136" y="6647"/>
            <a:ext cx="33710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12. Retinopathy, Neuropathy, and Foot Care</a:t>
            </a:r>
          </a:p>
        </p:txBody>
      </p:sp>
      <p:sp>
        <p:nvSpPr>
          <p:cNvPr id="2" name="TextBox 1">
            <a:extLst>
              <a:ext uri="{FF2B5EF4-FFF2-40B4-BE49-F238E27FC236}">
                <a16:creationId xmlns:a16="http://schemas.microsoft.com/office/drawing/2014/main" id="{323EC9A6-8C10-DC8F-EF07-8A07729D98EB}"/>
              </a:ext>
            </a:extLst>
          </p:cNvPr>
          <p:cNvSpPr txBox="1">
            <a:spLocks noChangeArrowheads="1"/>
          </p:cNvSpPr>
          <p:nvPr/>
        </p:nvSpPr>
        <p:spPr bwMode="auto">
          <a:xfrm>
            <a:off x="0" y="6058280"/>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12.1</a:t>
            </a:r>
          </a:p>
          <a:p>
            <a:pPr defTabSz="914400">
              <a:defRPr/>
            </a:pPr>
            <a:r>
              <a:rPr lang="en-US" sz="1200" dirty="0">
                <a:solidFill>
                  <a:srgbClr val="A6192E"/>
                </a:solidFill>
                <a:latin typeface="Helvetica" pitchFamily="34" charset="0"/>
                <a:ea typeface="ヒラギノ角ゴ Pro W3" charset="-128"/>
              </a:rPr>
              <a:t>Retinopathy, Neuropathy, and Foot Care: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1):S261-S276</a:t>
            </a:r>
          </a:p>
        </p:txBody>
      </p:sp>
      <p:pic>
        <p:nvPicPr>
          <p:cNvPr id="6" name="Picture 5">
            <a:extLst>
              <a:ext uri="{FF2B5EF4-FFF2-40B4-BE49-F238E27FC236}">
                <a16:creationId xmlns:a16="http://schemas.microsoft.com/office/drawing/2014/main" id="{26D6C874-CF4B-9BE4-1929-23B409941AF4}"/>
              </a:ext>
            </a:extLst>
          </p:cNvPr>
          <p:cNvPicPr>
            <a:picLocks noChangeAspect="1"/>
          </p:cNvPicPr>
          <p:nvPr/>
        </p:nvPicPr>
        <p:blipFill>
          <a:blip r:embed="rId2"/>
          <a:stretch>
            <a:fillRect/>
          </a:stretch>
        </p:blipFill>
        <p:spPr>
          <a:xfrm>
            <a:off x="264463" y="705805"/>
            <a:ext cx="11764297" cy="4429866"/>
          </a:xfrm>
          <a:prstGeom prst="rect">
            <a:avLst/>
          </a:prstGeom>
        </p:spPr>
      </p:pic>
    </p:spTree>
    <p:extLst>
      <p:ext uri="{BB962C8B-B14F-4D97-AF65-F5344CB8AC3E}">
        <p14:creationId xmlns:p14="http://schemas.microsoft.com/office/powerpoint/2010/main" val="162215104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4C93E-5908-92C6-8CD1-3EBF4DC63DD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8317B44-B600-82EF-22D2-F170CE97E7EE}"/>
              </a:ext>
            </a:extLst>
          </p:cNvPr>
          <p:cNvSpPr>
            <a:spLocks noGrp="1"/>
          </p:cNvSpPr>
          <p:nvPr>
            <p:ph type="title"/>
          </p:nvPr>
        </p:nvSpPr>
        <p:spPr>
          <a:xfrm>
            <a:off x="1667723" y="3192691"/>
            <a:ext cx="9893552" cy="1325563"/>
          </a:xfrm>
        </p:spPr>
        <p:txBody>
          <a:bodyPr>
            <a:normAutofit fontScale="90000"/>
          </a:bodyPr>
          <a:lstStyle/>
          <a:p>
            <a:r>
              <a:rPr lang="en-US"/>
              <a:t>Section 13.</a:t>
            </a:r>
            <a:br>
              <a:rPr lang="en-US"/>
            </a:br>
            <a:br>
              <a:rPr lang="en-US"/>
            </a:br>
            <a:r>
              <a:rPr lang="en-US"/>
              <a:t>Older Adults</a:t>
            </a:r>
            <a:br>
              <a:rPr lang="en-US"/>
            </a:br>
            <a:br>
              <a:rPr lang="en-US"/>
            </a:br>
            <a:endParaRPr lang="en-US"/>
          </a:p>
        </p:txBody>
      </p:sp>
      <p:sp>
        <p:nvSpPr>
          <p:cNvPr id="2" name="TextBox 1">
            <a:extLst>
              <a:ext uri="{FF2B5EF4-FFF2-40B4-BE49-F238E27FC236}">
                <a16:creationId xmlns:a16="http://schemas.microsoft.com/office/drawing/2014/main" id="{758876CB-7DB1-F1DC-BB86-D8EF4F41AEDD}"/>
              </a:ext>
            </a:extLst>
          </p:cNvPr>
          <p:cNvSpPr txBox="1"/>
          <p:nvPr/>
        </p:nvSpPr>
        <p:spPr>
          <a:xfrm>
            <a:off x="0" y="6488668"/>
            <a:ext cx="412164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(https://doi.org/10.2337/dc26-S013)</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61069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5DC89-F058-E814-57DF-CEEEF7EB28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0BCA7-4170-CF2E-0360-DAB15B6673D4}"/>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Overall recommendations</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B78A9AD-8A3B-987D-E0D1-A7D8610A736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E341C98-F64F-D1BB-7B0C-37998A0ED64F}"/>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8E56FF67-67E3-68E4-EA74-FE42F66CB55C}"/>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13.1</a:t>
            </a:r>
            <a:r>
              <a:rPr lang="en-US" sz="2000" b="0" i="0" u="none" strike="noStrike" baseline="0">
                <a:solidFill>
                  <a:srgbClr val="000000"/>
                </a:solidFill>
                <a:latin typeface="Arial" panose="020B0604020202020204" pitchFamily="34" charset="0"/>
                <a:cs typeface="Arial" panose="020B0604020202020204" pitchFamily="34" charset="0"/>
              </a:rPr>
              <a:t> Assess the medical, psychological, functional (self-management abilities), and social domains in older adults with diabetes using a comprehensive approach to determine goals and therapeutic approaches for diabetes management.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13.2</a:t>
            </a:r>
            <a:r>
              <a:rPr lang="en-US" sz="2000" b="0" i="0" u="none" strike="noStrike" baseline="0">
                <a:solidFill>
                  <a:srgbClr val="000000"/>
                </a:solidFill>
                <a:latin typeface="Arial" panose="020B0604020202020204" pitchFamily="34" charset="0"/>
                <a:cs typeface="Arial" panose="020B0604020202020204" pitchFamily="34" charset="0"/>
              </a:rPr>
              <a:t> Screen at least annually for geriatric syndromes (e.g., cognitive impairment, depression, urinary incontinence, falls, persistent pain, and frailty), hypoglycemia, and polypharmacy in older adults with diabetes, as they may affect diabetes management and diminish quality of life.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204141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4B647-0309-AD1D-AB15-25A890D966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F7EE0A-C935-0666-3A29-E4593A93A6F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24B1633-880F-E44F-8E0D-4A31CA696D9E}"/>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2" name="TextBox 1">
            <a:extLst>
              <a:ext uri="{FF2B5EF4-FFF2-40B4-BE49-F238E27FC236}">
                <a16:creationId xmlns:a16="http://schemas.microsoft.com/office/drawing/2014/main" id="{7E8DCC79-C577-6A84-6EFF-27538D48CF27}"/>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13.1</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pic>
        <p:nvPicPr>
          <p:cNvPr id="8" name="Picture 7">
            <a:extLst>
              <a:ext uri="{FF2B5EF4-FFF2-40B4-BE49-F238E27FC236}">
                <a16:creationId xmlns:a16="http://schemas.microsoft.com/office/drawing/2014/main" id="{2F138163-16D5-CE61-D142-129316F3CCF7}"/>
              </a:ext>
            </a:extLst>
          </p:cNvPr>
          <p:cNvPicPr>
            <a:picLocks noChangeAspect="1"/>
          </p:cNvPicPr>
          <p:nvPr/>
        </p:nvPicPr>
        <p:blipFill>
          <a:blip r:embed="rId2"/>
          <a:stretch>
            <a:fillRect/>
          </a:stretch>
        </p:blipFill>
        <p:spPr>
          <a:xfrm>
            <a:off x="1121709" y="347598"/>
            <a:ext cx="9322279" cy="5658141"/>
          </a:xfrm>
          <a:prstGeom prst="rect">
            <a:avLst/>
          </a:prstGeom>
        </p:spPr>
      </p:pic>
    </p:spTree>
    <p:extLst>
      <p:ext uri="{BB962C8B-B14F-4D97-AF65-F5344CB8AC3E}">
        <p14:creationId xmlns:p14="http://schemas.microsoft.com/office/powerpoint/2010/main" val="56368489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3A731-0747-E5EA-CB59-94D2D8C801F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A70DB0-2081-19EE-C961-539483865EF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85A0574-6A76-0E27-3502-D5D3AC70F183}"/>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6" name="Picture 5">
            <a:extLst>
              <a:ext uri="{FF2B5EF4-FFF2-40B4-BE49-F238E27FC236}">
                <a16:creationId xmlns:a16="http://schemas.microsoft.com/office/drawing/2014/main" id="{513D0E84-1328-7A33-A575-3B42D210172D}"/>
              </a:ext>
            </a:extLst>
          </p:cNvPr>
          <p:cNvPicPr>
            <a:picLocks noChangeAspect="1"/>
          </p:cNvPicPr>
          <p:nvPr/>
        </p:nvPicPr>
        <p:blipFill>
          <a:blip r:embed="rId2"/>
          <a:stretch>
            <a:fillRect/>
          </a:stretch>
        </p:blipFill>
        <p:spPr>
          <a:xfrm>
            <a:off x="290362" y="432009"/>
            <a:ext cx="11697045" cy="5148127"/>
          </a:xfrm>
          <a:prstGeom prst="rect">
            <a:avLst/>
          </a:prstGeom>
        </p:spPr>
      </p:pic>
      <p:sp>
        <p:nvSpPr>
          <p:cNvPr id="7" name="TextBox 6">
            <a:extLst>
              <a:ext uri="{FF2B5EF4-FFF2-40B4-BE49-F238E27FC236}">
                <a16:creationId xmlns:a16="http://schemas.microsoft.com/office/drawing/2014/main" id="{6553DE41-9835-8F6F-0C3F-7CB34E593633}"/>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13.1</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208243034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C699D-954F-81C8-4C42-8A0C18B483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AE49FA-4F9D-88D0-0F8C-A8EAE056CAA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269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B1E8DD6-3502-1701-7BF7-07FA2FBA9DAE}"/>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7" name="Picture 6">
            <a:extLst>
              <a:ext uri="{FF2B5EF4-FFF2-40B4-BE49-F238E27FC236}">
                <a16:creationId xmlns:a16="http://schemas.microsoft.com/office/drawing/2014/main" id="{808A0F64-17EF-78B2-7CB3-AC5A0AFA84AA}"/>
              </a:ext>
            </a:extLst>
          </p:cNvPr>
          <p:cNvPicPr>
            <a:picLocks noChangeAspect="1"/>
          </p:cNvPicPr>
          <p:nvPr/>
        </p:nvPicPr>
        <p:blipFill>
          <a:blip r:embed="rId2"/>
          <a:stretch>
            <a:fillRect/>
          </a:stretch>
        </p:blipFill>
        <p:spPr>
          <a:xfrm>
            <a:off x="217645" y="1427643"/>
            <a:ext cx="11815557" cy="3382351"/>
          </a:xfrm>
          <a:prstGeom prst="rect">
            <a:avLst/>
          </a:prstGeom>
        </p:spPr>
      </p:pic>
      <p:sp>
        <p:nvSpPr>
          <p:cNvPr id="9" name="TextBox 8">
            <a:extLst>
              <a:ext uri="{FF2B5EF4-FFF2-40B4-BE49-F238E27FC236}">
                <a16:creationId xmlns:a16="http://schemas.microsoft.com/office/drawing/2014/main" id="{F96AA7EB-E6A5-E7A8-0E34-CCCC26BC6B91}"/>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13.1 (continued)</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4008447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C5BCA-53C5-00FE-F8A4-B37F2662048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C3B431-573E-8B90-5C53-C600B664799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E95E8A30-9E7E-153C-8E7D-6E8C37188AEC}"/>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pic>
        <p:nvPicPr>
          <p:cNvPr id="6" name="Picture 5">
            <a:extLst>
              <a:ext uri="{FF2B5EF4-FFF2-40B4-BE49-F238E27FC236}">
                <a16:creationId xmlns:a16="http://schemas.microsoft.com/office/drawing/2014/main" id="{F3751F8C-E794-F2DC-97A5-DA7D5A749A69}"/>
              </a:ext>
            </a:extLst>
          </p:cNvPr>
          <p:cNvPicPr>
            <a:picLocks noChangeAspect="1"/>
          </p:cNvPicPr>
          <p:nvPr/>
        </p:nvPicPr>
        <p:blipFill>
          <a:blip r:embed="rId3"/>
          <a:stretch>
            <a:fillRect/>
          </a:stretch>
        </p:blipFill>
        <p:spPr>
          <a:xfrm>
            <a:off x="3330085" y="46104"/>
            <a:ext cx="6640633" cy="6413153"/>
          </a:xfrm>
          <a:prstGeom prst="rect">
            <a:avLst/>
          </a:prstGeom>
        </p:spPr>
      </p:pic>
      <p:sp>
        <p:nvSpPr>
          <p:cNvPr id="3" name="TextBox 2">
            <a:extLst>
              <a:ext uri="{FF2B5EF4-FFF2-40B4-BE49-F238E27FC236}">
                <a16:creationId xmlns:a16="http://schemas.microsoft.com/office/drawing/2014/main" id="{6277571D-052A-2C73-C8B4-77D03B66D937}"/>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2.1</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206587109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54143-14E6-A59C-3FBD-47F28FD145A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6F5A6E-83B8-F071-2EA8-F19CFA2AB55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75279AE-0356-BD00-550A-C5381E62FC38}"/>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9" name="Picture 8">
            <a:extLst>
              <a:ext uri="{FF2B5EF4-FFF2-40B4-BE49-F238E27FC236}">
                <a16:creationId xmlns:a16="http://schemas.microsoft.com/office/drawing/2014/main" id="{C87CA095-287A-5DD7-D514-06AFDCBC3D33}"/>
              </a:ext>
            </a:extLst>
          </p:cNvPr>
          <p:cNvPicPr>
            <a:picLocks noChangeAspect="1"/>
          </p:cNvPicPr>
          <p:nvPr/>
        </p:nvPicPr>
        <p:blipFill>
          <a:blip r:embed="rId2"/>
          <a:stretch>
            <a:fillRect/>
          </a:stretch>
        </p:blipFill>
        <p:spPr>
          <a:xfrm>
            <a:off x="791227" y="283646"/>
            <a:ext cx="10609545" cy="5649238"/>
          </a:xfrm>
          <a:prstGeom prst="rect">
            <a:avLst/>
          </a:prstGeom>
        </p:spPr>
      </p:pic>
      <p:sp>
        <p:nvSpPr>
          <p:cNvPr id="10" name="TextBox 9">
            <a:extLst>
              <a:ext uri="{FF2B5EF4-FFF2-40B4-BE49-F238E27FC236}">
                <a16:creationId xmlns:a16="http://schemas.microsoft.com/office/drawing/2014/main" id="{7C81C6D0-B7AE-D7BB-B109-AC3A7F0B9A60}"/>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13.1 (continued)</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4181982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D795-BA5D-7CA5-6D9E-88DC11750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CF7DD-E2DE-6505-8E64-320FEA5931F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Neurocognitive Function</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700AA4D-4EB7-1468-E189-5EA002E6080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9FB6D89-666C-8E4A-0A0F-AEA5FE6A4E93}"/>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BD8CD57B-96D6-777E-2F26-A97CC4039652}"/>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13.3</a:t>
            </a:r>
            <a:r>
              <a:rPr lang="en-US" sz="2000" b="0" i="0" u="none" strike="noStrike" baseline="0">
                <a:solidFill>
                  <a:srgbClr val="000000"/>
                </a:solidFill>
                <a:latin typeface="Arial" panose="020B0604020202020204" pitchFamily="34" charset="0"/>
                <a:cs typeface="Arial" panose="020B0604020202020204" pitchFamily="34" charset="0"/>
              </a:rPr>
              <a:t> Screening for early detection of mild cognitive impairment or dementia should be performed for adults 65 years of age or older at the initial visit, annually, and as appropriate.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5322896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A6EC-527E-9021-7F54-F20793A5A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3FECF-0386-9B85-40FE-5340CDD9EA5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Hypoglycemia</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94DCD52-FF0D-CCE8-B67D-6BC7DB0B395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0CB968F-EBE2-8F56-5D74-F0E5772FB02E}"/>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4F97EAD9-892E-AC39-2455-DF127736AEDD}"/>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13.4</a:t>
            </a:r>
            <a:r>
              <a:rPr lang="en-US" sz="2000" b="0" i="0" u="none" strike="noStrike" baseline="0">
                <a:solidFill>
                  <a:srgbClr val="000000"/>
                </a:solidFill>
                <a:latin typeface="Arial" panose="020B0604020202020204" pitchFamily="34" charset="0"/>
                <a:cs typeface="Arial" panose="020B0604020202020204" pitchFamily="34" charset="0"/>
              </a:rPr>
              <a:t> Ascertain and address episodes of hypoglycemia at routine visits because older adults with diabetes have a greater risk of hypoglycemia, especially when treated with hypoglycemic agents (e.g., sulfonylureas, meglitinides, and insulin).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13.5</a:t>
            </a:r>
            <a:r>
              <a:rPr lang="en-US" sz="2000" b="0" i="0" u="none" strike="noStrike" baseline="0">
                <a:solidFill>
                  <a:srgbClr val="000000"/>
                </a:solidFill>
                <a:latin typeface="Arial" panose="020B0604020202020204" pitchFamily="34" charset="0"/>
                <a:cs typeface="Arial" panose="020B0604020202020204" pitchFamily="34" charset="0"/>
              </a:rPr>
              <a:t> Recommend continuous glucose monitoring (CGM) for older adults with type 1 diabetes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and type 2 diabetes on insulin therapy </a:t>
            </a:r>
            <a:r>
              <a:rPr lang="en-US" sz="2000" b="1">
                <a:solidFill>
                  <a:srgbClr val="C00000"/>
                </a:solidFill>
                <a:latin typeface="Arial" panose="020B0604020202020204" pitchFamily="34" charset="0"/>
                <a:cs typeface="Arial" panose="020B0604020202020204" pitchFamily="34" charset="0"/>
              </a:rPr>
              <a:t>B </a:t>
            </a:r>
            <a:r>
              <a:rPr lang="en-US" sz="2000" b="0" i="0" u="none" strike="noStrike" baseline="0">
                <a:solidFill>
                  <a:srgbClr val="000000"/>
                </a:solidFill>
                <a:latin typeface="Arial" panose="020B0604020202020204" pitchFamily="34" charset="0"/>
                <a:cs typeface="Arial" panose="020B0604020202020204" pitchFamily="34" charset="0"/>
              </a:rPr>
              <a:t>to improve glycemic outcomes, reduce hypoglycemia, and reduce treatment burden.</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13.6</a:t>
            </a:r>
            <a:r>
              <a:rPr lang="en-US" sz="2000" b="0" i="0" u="none" strike="noStrike" baseline="0">
                <a:solidFill>
                  <a:srgbClr val="000000"/>
                </a:solidFill>
                <a:latin typeface="Arial" panose="020B0604020202020204" pitchFamily="34" charset="0"/>
                <a:cs typeface="Arial" panose="020B0604020202020204" pitchFamily="34" charset="0"/>
              </a:rPr>
              <a:t> Consider the use of automated insulin delivery systems </a:t>
            </a:r>
            <a:r>
              <a:rPr lang="en-US" sz="2000" b="1">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and other advanced insulin delivery devices such as connected pens </a:t>
            </a:r>
            <a:r>
              <a:rPr lang="en-US" sz="2000" b="1">
                <a:solidFill>
                  <a:srgbClr val="C00000"/>
                </a:solidFill>
                <a:latin typeface="Arial" panose="020B0604020202020204" pitchFamily="34" charset="0"/>
                <a:cs typeface="Arial" panose="020B0604020202020204" pitchFamily="34" charset="0"/>
              </a:rPr>
              <a:t>E</a:t>
            </a:r>
            <a:r>
              <a:rPr lang="en-US" sz="2000" b="0" i="0" u="none" strike="noStrike" baseline="0">
                <a:solidFill>
                  <a:srgbClr val="000000"/>
                </a:solidFill>
                <a:latin typeface="Arial" panose="020B0604020202020204" pitchFamily="34" charset="0"/>
                <a:cs typeface="Arial" panose="020B0604020202020204" pitchFamily="34" charset="0"/>
              </a:rPr>
              <a:t> to reduce risk of hypoglycemia for older adults, based on individual ability and support system.</a:t>
            </a:r>
            <a:endPar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6657067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12842-1B21-742D-E8DC-A82F65283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F2B86-08ED-4D47-C63C-E545897698ED}"/>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Treatment Goals</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3E12796-BE4E-E836-F015-C54DE4ABF7E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2393B621-9880-1A58-1D1C-4B55E9B5B517}"/>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0AE10B61-E392-B3FA-B8F8-CFDCBA59278F}"/>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13.7a </a:t>
            </a:r>
            <a:r>
              <a:rPr lang="en-US" sz="2000" b="0" i="0" u="none" strike="noStrike" baseline="0">
                <a:solidFill>
                  <a:srgbClr val="000000"/>
                </a:solidFill>
                <a:latin typeface="Arial" panose="020B0604020202020204" pitchFamily="34" charset="0"/>
                <a:cs typeface="Arial" panose="020B0604020202020204" pitchFamily="34" charset="0"/>
              </a:rPr>
              <a:t>Older adults with diabetes with few and stable coexisting chronic illnesses, and intact cognitive and functional status, should have lower glycemic goals (such as A1C &lt;7.0–7.5% [&lt;53–58 mmol/mol]) and/or time in range [TIR] 70–180 mg/dL [3.9–10.0 mmol/L] of ≥70% and time below range ≤70 mg/dL [3.9 mmol/L] of ≤4%) if CGM is used.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13.7b</a:t>
            </a:r>
            <a:r>
              <a:rPr lang="en-US" sz="2000" b="0" i="0" u="none" strike="noStrike" baseline="0">
                <a:solidFill>
                  <a:srgbClr val="000000"/>
                </a:solidFill>
                <a:latin typeface="Arial" panose="020B0604020202020204" pitchFamily="34" charset="0"/>
                <a:cs typeface="Arial" panose="020B0604020202020204" pitchFamily="34" charset="0"/>
              </a:rPr>
              <a:t> Older adults with diabetes and intermediate or complex health are clinically heterogeneous with variable life expectancy. Selection of glycemic goals should be individualized and should prioritize avoidance of hypoglycemia, with less stringent goals (such as A1C &lt;8.0% [&lt;64 mmol/mol] and/or TIR 70–180 mg/dL [3.9–10.0 mmol/L] of ≥50% and time below range &lt;70 mg/dL [≤3.9 mmol/L] of &lt;1%) for those with significant cognitive and/or functional limitations, frailty, severe comorbidities, and a less favorable risk-to-benefit ratio of diabetes medications.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13.7c</a:t>
            </a:r>
            <a:r>
              <a:rPr lang="en-US" sz="2000" b="0" i="0" u="none" strike="noStrike" baseline="0">
                <a:solidFill>
                  <a:srgbClr val="000000"/>
                </a:solidFill>
                <a:latin typeface="Arial" panose="020B0604020202020204" pitchFamily="34" charset="0"/>
                <a:cs typeface="Arial" panose="020B0604020202020204" pitchFamily="34" charset="0"/>
              </a:rPr>
              <a:t> Older adults with very complex or poor health receive minimal benefit from stringent glycemic goals. Clinicians should focus on avoiding hypoglycemia and symptomatic hyperglycemia.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5505457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F95FA-DAC9-1335-AA7B-F512CEB0C3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E2114-40A0-B5B3-0869-CD0EA3774286}"/>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Treatment Goals (continued)</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4351C92-77F1-DDF3-72BE-341B6999C11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CFDB2EF-0DEC-8394-D82D-F6C34E0FB6E9}"/>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8D40F0E4-E980-7538-F726-8530708DA044}"/>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13.8</a:t>
            </a:r>
            <a:r>
              <a:rPr lang="en-US" sz="2000" b="0" i="0" u="none" strike="noStrike" baseline="0">
                <a:solidFill>
                  <a:srgbClr val="000000"/>
                </a:solidFill>
                <a:latin typeface="Arial" panose="020B0604020202020204" pitchFamily="34" charset="0"/>
                <a:cs typeface="Arial" panose="020B0604020202020204" pitchFamily="34" charset="0"/>
              </a:rPr>
              <a:t> Screening for diabetes complications should be individualized in older adults with diabetes. Prioritize screening for complications that would lead to impairment of functional status or quality of life.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13.9</a:t>
            </a:r>
            <a:r>
              <a:rPr lang="en-US" sz="2000" b="0" i="0" u="none" strike="noStrike" baseline="0">
                <a:solidFill>
                  <a:srgbClr val="000000"/>
                </a:solidFill>
                <a:latin typeface="Arial" panose="020B0604020202020204" pitchFamily="34" charset="0"/>
                <a:cs typeface="Arial" panose="020B0604020202020204" pitchFamily="34" charset="0"/>
              </a:rPr>
              <a:t> The on-treatment blood pressure goal for most older adults with diabetes is &lt;130/80 mmHg when it can be achieved safely, </a:t>
            </a:r>
            <a:r>
              <a:rPr lang="en-US" sz="2000" b="1" i="0" u="none" strike="noStrike" baseline="0">
                <a:solidFill>
                  <a:srgbClr val="C00000"/>
                </a:solidFill>
                <a:latin typeface="Arial" panose="020B0604020202020204" pitchFamily="34" charset="0"/>
                <a:cs typeface="Arial" panose="020B0604020202020204" pitchFamily="34" charset="0"/>
              </a:rPr>
              <a:t>A </a:t>
            </a:r>
            <a:r>
              <a:rPr lang="en-US" sz="2000" i="0" u="none" strike="noStrike" baseline="0">
                <a:latin typeface="Arial" panose="020B0604020202020204" pitchFamily="34" charset="0"/>
                <a:cs typeface="Arial" panose="020B0604020202020204" pitchFamily="34" charset="0"/>
              </a:rPr>
              <a:t>and more a relaxed blood pressure goal (e.g., &lt;140/90 mmHg) may be used for people with poor health, limited life expectancy, or high risk for adverse effects of hypertensive therapy.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13.10</a:t>
            </a:r>
            <a:r>
              <a:rPr lang="en-US" sz="2000" b="0" i="0" u="none" strike="noStrike" baseline="0">
                <a:solidFill>
                  <a:srgbClr val="000000"/>
                </a:solidFill>
                <a:latin typeface="Arial" panose="020B0604020202020204" pitchFamily="34" charset="0"/>
                <a:cs typeface="Arial" panose="020B0604020202020204" pitchFamily="34" charset="0"/>
              </a:rPr>
              <a:t> Treatment of other cardiovascular risk factors should be individualized in older adults with diabetes, considering the time frame of benefit. Lipid-lowering therapy and antiplatelet agents may benefit those with life expectancies at least equal to the time frame of primary prevention or secondary intervention trials.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4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5522904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E589A-A42E-4672-6367-B1B6448656C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91F742-8E7D-B2C4-7C80-189D671517A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252C9E4-5B23-C9D1-325C-8CC32FD23A36}"/>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8" name="Picture 7">
            <a:extLst>
              <a:ext uri="{FF2B5EF4-FFF2-40B4-BE49-F238E27FC236}">
                <a16:creationId xmlns:a16="http://schemas.microsoft.com/office/drawing/2014/main" id="{88775974-6043-F1C4-A798-7E89B9C7AFD1}"/>
              </a:ext>
            </a:extLst>
          </p:cNvPr>
          <p:cNvPicPr>
            <a:picLocks noChangeAspect="1"/>
          </p:cNvPicPr>
          <p:nvPr/>
        </p:nvPicPr>
        <p:blipFill>
          <a:blip r:embed="rId2"/>
          <a:stretch>
            <a:fillRect/>
          </a:stretch>
        </p:blipFill>
        <p:spPr>
          <a:xfrm>
            <a:off x="98385" y="530860"/>
            <a:ext cx="12055253" cy="3978510"/>
          </a:xfrm>
          <a:prstGeom prst="rect">
            <a:avLst/>
          </a:prstGeom>
        </p:spPr>
      </p:pic>
      <p:sp>
        <p:nvSpPr>
          <p:cNvPr id="9" name="TextBox 8">
            <a:extLst>
              <a:ext uri="{FF2B5EF4-FFF2-40B4-BE49-F238E27FC236}">
                <a16:creationId xmlns:a16="http://schemas.microsoft.com/office/drawing/2014/main" id="{7690C9B4-8EF2-EB72-7349-136602CF93B1}"/>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13.2</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298410476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D16B8-4DCE-886B-3D3D-B711F459A9D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EC166B-DF2F-1C00-AB5E-68F2C38324A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FB22475-772B-2AAD-14FD-DEBD85F730F6}"/>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9" name="Picture 8">
            <a:extLst>
              <a:ext uri="{FF2B5EF4-FFF2-40B4-BE49-F238E27FC236}">
                <a16:creationId xmlns:a16="http://schemas.microsoft.com/office/drawing/2014/main" id="{EC2CBAE2-A3F9-720B-C7A2-1BFF80C7EF42}"/>
              </a:ext>
            </a:extLst>
          </p:cNvPr>
          <p:cNvPicPr>
            <a:picLocks noChangeAspect="1"/>
          </p:cNvPicPr>
          <p:nvPr/>
        </p:nvPicPr>
        <p:blipFill>
          <a:blip r:embed="rId2"/>
          <a:stretch>
            <a:fillRect/>
          </a:stretch>
        </p:blipFill>
        <p:spPr>
          <a:xfrm>
            <a:off x="161015" y="1427644"/>
            <a:ext cx="11898802" cy="2981518"/>
          </a:xfrm>
          <a:prstGeom prst="rect">
            <a:avLst/>
          </a:prstGeom>
        </p:spPr>
      </p:pic>
      <p:sp>
        <p:nvSpPr>
          <p:cNvPr id="12" name="TextBox 11">
            <a:extLst>
              <a:ext uri="{FF2B5EF4-FFF2-40B4-BE49-F238E27FC236}">
                <a16:creationId xmlns:a16="http://schemas.microsoft.com/office/drawing/2014/main" id="{C9A710E1-424D-DADF-2704-A70F4311082B}"/>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13.2 (continued)</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211473095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76D6C-8E3A-5D26-01DF-C779BCBA3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666280-D25C-2DDD-6AA7-140FD91F9C96}"/>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Lifestyle Management</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E83D603-972B-207A-83C7-891EE05AB41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12F0E9D-2CC6-0A88-A706-70F8FF4E6864}"/>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AD1CA959-51B3-4BBE-6163-30361F9A7815}"/>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13.11a</a:t>
            </a:r>
            <a:r>
              <a:rPr lang="en-US" sz="2000" b="0" i="0" u="none" strike="noStrike" baseline="0">
                <a:solidFill>
                  <a:srgbClr val="000000"/>
                </a:solidFill>
                <a:latin typeface="Arial" panose="020B0604020202020204" pitchFamily="34" charset="0"/>
                <a:cs typeface="Arial" panose="020B0604020202020204" pitchFamily="34" charset="0"/>
              </a:rPr>
              <a:t> Recommend healthful eating with adequate protein intake (at least 0.8 g/kg body weight/day) for older adults with diabetes to maintain and potentially higher, individualized amounts to regain lean body mass and function.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a:solidFill>
                  <a:srgbClr val="000000"/>
                </a:solidFill>
                <a:latin typeface="Arial" panose="020B0604020202020204" pitchFamily="34" charset="0"/>
                <a:cs typeface="Arial" panose="020B0604020202020204" pitchFamily="34" charset="0"/>
              </a:rPr>
              <a:t>13.11b</a:t>
            </a:r>
            <a:r>
              <a:rPr lang="en-US" sz="2000">
                <a:solidFill>
                  <a:srgbClr val="000000"/>
                </a:solidFill>
                <a:latin typeface="Arial" panose="020B0604020202020204" pitchFamily="34" charset="0"/>
                <a:cs typeface="Arial" panose="020B0604020202020204" pitchFamily="34" charset="0"/>
              </a:rPr>
              <a:t> Recommend regular physical activity, including aerobic activity, weight-bearing exercise, and resistance training as tolerated in those who can safely engage in such activities, particularly to maintain lean body mass, especially in those pursuing weight loss. </a:t>
            </a:r>
            <a:r>
              <a:rPr lang="en-US" sz="2000" b="1">
                <a:solidFill>
                  <a:srgbClr val="C00000"/>
                </a:solidFill>
                <a:latin typeface="Arial" panose="020B0604020202020204" pitchFamily="34" charset="0"/>
                <a:cs typeface="Arial" panose="020B0604020202020204" pitchFamily="34" charset="0"/>
              </a:rPr>
              <a:t>B</a:t>
            </a:r>
            <a:endParaRPr lang="en-US" sz="2000" b="1" i="0" u="none" strike="noStrike" baseline="0">
              <a:solidFill>
                <a:srgbClr val="00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13.12</a:t>
            </a:r>
            <a:r>
              <a:rPr lang="en-US" sz="2000" b="0" i="0" u="none" strike="noStrike" baseline="0">
                <a:solidFill>
                  <a:srgbClr val="000000"/>
                </a:solidFill>
                <a:latin typeface="Arial" panose="020B0604020202020204" pitchFamily="34" charset="0"/>
                <a:cs typeface="Arial" panose="020B0604020202020204" pitchFamily="34" charset="0"/>
              </a:rPr>
              <a:t> For older adults with type 2 diabetes, overweight or obesity, and the capacity to exercise safely, an intensive lifestyle intervention focused on dietary changes, physical activity, and weight loss (e.g., 5–7%) should be considered for its benefits on quality of life, mobility and physical functioning, and cardiometabolic risk.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4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584916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B353D-B111-1329-15AE-A9E194680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87E18-133D-7D52-CB86-B8FFD1B4A45C}"/>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Therapy</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99A3F80-11CE-158C-15E3-52B0A865808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A620D31-7494-9506-80A8-5466E87CD0E9}"/>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187DEBB3-66FC-B54B-3BCC-D03A13504958}"/>
              </a:ext>
            </a:extLst>
          </p:cNvPr>
          <p:cNvSpPr>
            <a:spLocks noGrp="1"/>
          </p:cNvSpPr>
          <p:nvPr>
            <p:ph idx="1"/>
          </p:nvPr>
        </p:nvSpPr>
        <p:spPr>
          <a:xfrm>
            <a:off x="838200" y="1557196"/>
            <a:ext cx="10515600" cy="4725909"/>
          </a:xfrm>
        </p:spPr>
        <p:txBody>
          <a:bodyPr>
            <a:normAutofit/>
          </a:bodyPr>
          <a:lstStyle/>
          <a:p>
            <a:pPr marL="0" indent="0">
              <a:buNone/>
            </a:pPr>
            <a:r>
              <a:rPr lang="en-US" sz="2000" b="1">
                <a:solidFill>
                  <a:srgbClr val="000000"/>
                </a:solidFill>
                <a:latin typeface="Arial" panose="020B0604020202020204" pitchFamily="34" charset="0"/>
                <a:cs typeface="Arial" panose="020B0604020202020204" pitchFamily="34" charset="0"/>
              </a:rPr>
              <a:t>13.13</a:t>
            </a:r>
            <a:r>
              <a:rPr lang="en-US" sz="2000">
                <a:solidFill>
                  <a:srgbClr val="000000"/>
                </a:solidFill>
                <a:latin typeface="Arial" panose="020B0604020202020204" pitchFamily="34" charset="0"/>
                <a:cs typeface="Arial" panose="020B0604020202020204" pitchFamily="34" charset="0"/>
              </a:rPr>
              <a:t> Select medications with low risk of hypoglycemia in older adults with type 2 diabetes, specifically for those with hypoglycemia risk factors. </a:t>
            </a:r>
            <a:r>
              <a:rPr lang="en-US" sz="2000" b="1">
                <a:solidFill>
                  <a:srgbClr val="C00000"/>
                </a:solidFill>
                <a:latin typeface="Arial" panose="020B0604020202020204" pitchFamily="34" charset="0"/>
                <a:cs typeface="Arial" panose="020B0604020202020204" pitchFamily="34" charset="0"/>
              </a:rPr>
              <a:t>B</a:t>
            </a:r>
            <a:endParaRPr lang="en-US" sz="2000" b="1" i="0" u="none" strike="noStrike" baseline="0">
              <a:solidFill>
                <a:srgbClr val="00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13.14a</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0" i="0" u="none" strike="noStrike" baseline="0" err="1">
                <a:solidFill>
                  <a:srgbClr val="000000"/>
                </a:solidFill>
                <a:latin typeface="Arial" panose="020B0604020202020204" pitchFamily="34" charset="0"/>
                <a:cs typeface="Arial" panose="020B0604020202020204" pitchFamily="34" charset="0"/>
              </a:rPr>
              <a:t>Deintensify</a:t>
            </a:r>
            <a:r>
              <a:rPr lang="en-US" sz="2000" b="0" i="0" u="none" strike="noStrike" baseline="0">
                <a:solidFill>
                  <a:srgbClr val="000000"/>
                </a:solidFill>
                <a:latin typeface="Arial" panose="020B0604020202020204" pitchFamily="34" charset="0"/>
                <a:cs typeface="Arial" panose="020B0604020202020204" pitchFamily="34" charset="0"/>
              </a:rPr>
              <a:t> hypoglycemia-causing medications (e.g., insulin, sulfonylureas, or meglitinides) or switch to a medication class with low hypoglycemia risk for individuals who are at high risk for hypoglycemia, using individualized glycemic goals.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a:solidFill>
                  <a:srgbClr val="000000"/>
                </a:solidFill>
                <a:latin typeface="Arial" panose="020B0604020202020204" pitchFamily="34" charset="0"/>
                <a:cs typeface="Arial" panose="020B0604020202020204" pitchFamily="34" charset="0"/>
              </a:rPr>
              <a:t>13.14b</a:t>
            </a:r>
            <a:r>
              <a:rPr lang="en-US" sz="2000">
                <a:solidFill>
                  <a:srgbClr val="000000"/>
                </a:solidFill>
                <a:latin typeface="Arial" panose="020B0604020202020204" pitchFamily="34" charset="0"/>
                <a:cs typeface="Arial" panose="020B0604020202020204" pitchFamily="34" charset="0"/>
              </a:rPr>
              <a:t> In older adults with diabetes, </a:t>
            </a:r>
            <a:r>
              <a:rPr lang="en-US" sz="2000" err="1">
                <a:solidFill>
                  <a:srgbClr val="000000"/>
                </a:solidFill>
                <a:latin typeface="Arial" panose="020B0604020202020204" pitchFamily="34" charset="0"/>
                <a:cs typeface="Arial" panose="020B0604020202020204" pitchFamily="34" charset="0"/>
              </a:rPr>
              <a:t>deintensify</a:t>
            </a:r>
            <a:r>
              <a:rPr lang="en-US" sz="2000">
                <a:solidFill>
                  <a:srgbClr val="000000"/>
                </a:solidFill>
                <a:latin typeface="Arial" panose="020B0604020202020204" pitchFamily="34" charset="0"/>
                <a:cs typeface="Arial" panose="020B0604020202020204" pitchFamily="34" charset="0"/>
              </a:rPr>
              <a:t> diabetes medications for individuals for whom the harms and/or burdens of treatment may be greater than the benefits, within individualized glycemic goals. </a:t>
            </a:r>
            <a:r>
              <a:rPr lang="en-US" sz="2000" b="1">
                <a:solidFill>
                  <a:srgbClr val="C00000"/>
                </a:solidFill>
                <a:latin typeface="Arial" panose="020B0604020202020204" pitchFamily="34" charset="0"/>
                <a:cs typeface="Arial" panose="020B0604020202020204" pitchFamily="34" charset="0"/>
              </a:rPr>
              <a:t>E</a:t>
            </a:r>
          </a:p>
          <a:p>
            <a:pPr marL="0" indent="0">
              <a:buNone/>
            </a:pPr>
            <a:endParaRPr lang="en-US" sz="2000" b="1" i="0" u="none" strike="noStrike" baseline="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66011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FFD46-DD3D-AC5E-053D-321AC27E2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D17EDB-5E8A-5182-AF1F-E3C135950A4D}"/>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Therapy (continued)</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0515FFF-CCF7-F37B-129B-30D8A41B41B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279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EA5FE90-DFB4-4E12-E70F-B1A6B1DB4EED}"/>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C771516D-5AA0-AFC5-DC7F-95650F9B7F4C}"/>
              </a:ext>
            </a:extLst>
          </p:cNvPr>
          <p:cNvSpPr>
            <a:spLocks noGrp="1"/>
          </p:cNvSpPr>
          <p:nvPr>
            <p:ph idx="1"/>
          </p:nvPr>
        </p:nvSpPr>
        <p:spPr>
          <a:xfrm>
            <a:off x="838200" y="1557196"/>
            <a:ext cx="10515600" cy="4725909"/>
          </a:xfrm>
        </p:spPr>
        <p:txBody>
          <a:bodyPr>
            <a:normAutofit/>
          </a:bodyPr>
          <a:lstStyle/>
          <a:p>
            <a:pPr marL="0" indent="0">
              <a:buNone/>
            </a:pPr>
            <a:r>
              <a:rPr lang="en-US" sz="2000" b="1">
                <a:solidFill>
                  <a:srgbClr val="000000"/>
                </a:solidFill>
                <a:latin typeface="Arial" panose="020B0604020202020204" pitchFamily="34" charset="0"/>
                <a:cs typeface="Arial" panose="020B0604020202020204" pitchFamily="34" charset="0"/>
              </a:rPr>
              <a:t>13.14c</a:t>
            </a:r>
            <a:r>
              <a:rPr lang="en-US" sz="2000">
                <a:solidFill>
                  <a:srgbClr val="000000"/>
                </a:solidFill>
                <a:latin typeface="Arial" panose="020B0604020202020204" pitchFamily="34" charset="0"/>
                <a:cs typeface="Arial" panose="020B0604020202020204" pitchFamily="34" charset="0"/>
              </a:rPr>
              <a:t> Simplify complex treatment plans (especially insulin) to reduce the risk of hypoglycemia and polypharmacy and to decrease treatment burden. </a:t>
            </a:r>
            <a:r>
              <a:rPr lang="en-US" sz="2000" b="1">
                <a:solidFill>
                  <a:srgbClr val="C00000"/>
                </a:solidFill>
                <a:latin typeface="Arial" panose="020B0604020202020204" pitchFamily="34" charset="0"/>
                <a:cs typeface="Arial" panose="020B0604020202020204" pitchFamily="34" charset="0"/>
              </a:rPr>
              <a:t>B</a:t>
            </a:r>
          </a:p>
          <a:p>
            <a:pPr marL="0" indent="0">
              <a:buNone/>
            </a:pPr>
            <a:r>
              <a:rPr lang="en-US" sz="2000" b="1">
                <a:solidFill>
                  <a:srgbClr val="000000"/>
                </a:solidFill>
                <a:latin typeface="Arial" panose="020B0604020202020204" pitchFamily="34" charset="0"/>
                <a:cs typeface="Arial" panose="020B0604020202020204" pitchFamily="34" charset="0"/>
              </a:rPr>
              <a:t>13.14d</a:t>
            </a:r>
            <a:r>
              <a:rPr lang="en-US" sz="2000">
                <a:solidFill>
                  <a:srgbClr val="000000"/>
                </a:solidFill>
                <a:latin typeface="Arial" panose="020B0604020202020204" pitchFamily="34" charset="0"/>
                <a:cs typeface="Arial" panose="020B0604020202020204" pitchFamily="34" charset="0"/>
              </a:rPr>
              <a:t> In older adults with type 2 diabetes and established or high risk of atherosclerotic cardiovascular disease, heart failure, and/or chronic kidney disease, the treatment plan should include agents that reduce cardiovascular and kidney disease risk, irrespective of glycemia. </a:t>
            </a:r>
            <a:r>
              <a:rPr lang="en-US" sz="2000" b="1">
                <a:solidFill>
                  <a:srgbClr val="C00000"/>
                </a:solidFill>
                <a:latin typeface="Arial" panose="020B0604020202020204" pitchFamily="34" charset="0"/>
                <a:cs typeface="Arial" panose="020B0604020202020204" pitchFamily="34" charset="0"/>
              </a:rPr>
              <a:t>A</a:t>
            </a:r>
          </a:p>
          <a:p>
            <a:pPr marL="0" indent="0">
              <a:buNone/>
            </a:pPr>
            <a:r>
              <a:rPr lang="en-US" sz="2000" b="1">
                <a:solidFill>
                  <a:srgbClr val="000000"/>
                </a:solidFill>
                <a:latin typeface="Arial" panose="020B0604020202020204" pitchFamily="34" charset="0"/>
                <a:cs typeface="Arial" panose="020B0604020202020204" pitchFamily="34" charset="0"/>
              </a:rPr>
              <a:t>13.15</a:t>
            </a:r>
            <a:r>
              <a:rPr lang="en-US" sz="2000">
                <a:solidFill>
                  <a:srgbClr val="000000"/>
                </a:solidFill>
                <a:latin typeface="Arial" panose="020B0604020202020204" pitchFamily="34" charset="0"/>
                <a:cs typeface="Arial" panose="020B0604020202020204" pitchFamily="34" charset="0"/>
              </a:rPr>
              <a:t> Consider costs of care and coverage when developing treatment plans to reduce risk of cost-related barriers to taking medication and performing self-management behaviors. </a:t>
            </a:r>
            <a:r>
              <a:rPr lang="en-US" sz="2000" b="1">
                <a:solidFill>
                  <a:srgbClr val="C00000"/>
                </a:solidFill>
                <a:latin typeface="Arial" panose="020B0604020202020204" pitchFamily="34" charset="0"/>
                <a:cs typeface="Arial" panose="020B0604020202020204" pitchFamily="34" charset="0"/>
              </a:rPr>
              <a:t>B</a:t>
            </a:r>
          </a:p>
          <a:p>
            <a:pPr marL="0" indent="0">
              <a:buNone/>
            </a:pPr>
            <a:endParaRPr lang="en-US" sz="2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407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4FA0A-11C0-BA25-2320-D06E692E389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5CBAA8-2810-6E83-A40A-A9BACB7B4A2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51D4BB82-8932-83C5-C42B-6A746E490DC3}"/>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pic>
        <p:nvPicPr>
          <p:cNvPr id="8" name="Picture 7">
            <a:extLst>
              <a:ext uri="{FF2B5EF4-FFF2-40B4-BE49-F238E27FC236}">
                <a16:creationId xmlns:a16="http://schemas.microsoft.com/office/drawing/2014/main" id="{AA3F4FD2-B9C9-A7B2-5378-71DD9911E648}"/>
              </a:ext>
            </a:extLst>
          </p:cNvPr>
          <p:cNvPicPr>
            <a:picLocks noChangeAspect="1"/>
          </p:cNvPicPr>
          <p:nvPr/>
        </p:nvPicPr>
        <p:blipFill>
          <a:blip r:embed="rId3"/>
          <a:stretch>
            <a:fillRect/>
          </a:stretch>
        </p:blipFill>
        <p:spPr>
          <a:xfrm>
            <a:off x="161959" y="395760"/>
            <a:ext cx="11868082" cy="4689807"/>
          </a:xfrm>
          <a:prstGeom prst="rect">
            <a:avLst/>
          </a:prstGeom>
        </p:spPr>
      </p:pic>
      <p:sp>
        <p:nvSpPr>
          <p:cNvPr id="3" name="TextBox 2">
            <a:extLst>
              <a:ext uri="{FF2B5EF4-FFF2-40B4-BE49-F238E27FC236}">
                <a16:creationId xmlns:a16="http://schemas.microsoft.com/office/drawing/2014/main" id="{FE613A50-7597-F351-A454-A02AD4294FB8}"/>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2.1 (continued)</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316622302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2D64B-A71F-6A22-8090-00012BDD8B1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08293F-BCC6-8595-3484-70414F15CE9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EA26D8F-DA4D-08F7-64BE-71920A7A61BF}"/>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7" name="Picture 6">
            <a:extLst>
              <a:ext uri="{FF2B5EF4-FFF2-40B4-BE49-F238E27FC236}">
                <a16:creationId xmlns:a16="http://schemas.microsoft.com/office/drawing/2014/main" id="{A15934E3-796C-EA8C-D483-BEEDF2641650}"/>
              </a:ext>
            </a:extLst>
          </p:cNvPr>
          <p:cNvPicPr>
            <a:picLocks noChangeAspect="1"/>
          </p:cNvPicPr>
          <p:nvPr/>
        </p:nvPicPr>
        <p:blipFill>
          <a:blip r:embed="rId2"/>
          <a:stretch>
            <a:fillRect/>
          </a:stretch>
        </p:blipFill>
        <p:spPr>
          <a:xfrm>
            <a:off x="2232428" y="-1670"/>
            <a:ext cx="6752133" cy="6465100"/>
          </a:xfrm>
          <a:prstGeom prst="rect">
            <a:avLst/>
          </a:prstGeom>
        </p:spPr>
      </p:pic>
      <p:sp>
        <p:nvSpPr>
          <p:cNvPr id="8" name="TextBox 7">
            <a:extLst>
              <a:ext uri="{FF2B5EF4-FFF2-40B4-BE49-F238E27FC236}">
                <a16:creationId xmlns:a16="http://schemas.microsoft.com/office/drawing/2014/main" id="{7F4E4F33-A906-8E7A-7F12-2515079EE5FC}"/>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13.2</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388486278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1E09-00A3-3899-1002-C9DFFD6FFE1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DFD6E3-1E69-C4C7-5D0D-741A287A4B9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83A6014-A87E-45DC-CA0D-281404A5A9FD}"/>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8" name="Picture 7">
            <a:extLst>
              <a:ext uri="{FF2B5EF4-FFF2-40B4-BE49-F238E27FC236}">
                <a16:creationId xmlns:a16="http://schemas.microsoft.com/office/drawing/2014/main" id="{28DBDC50-FFBA-B56C-AACD-6823B2E5E9D1}"/>
              </a:ext>
            </a:extLst>
          </p:cNvPr>
          <p:cNvPicPr>
            <a:picLocks noChangeAspect="1"/>
          </p:cNvPicPr>
          <p:nvPr/>
        </p:nvPicPr>
        <p:blipFill>
          <a:blip r:embed="rId2"/>
          <a:stretch>
            <a:fillRect/>
          </a:stretch>
        </p:blipFill>
        <p:spPr>
          <a:xfrm>
            <a:off x="2479044" y="145146"/>
            <a:ext cx="6514644" cy="6256569"/>
          </a:xfrm>
          <a:prstGeom prst="rect">
            <a:avLst/>
          </a:prstGeom>
        </p:spPr>
      </p:pic>
      <p:sp>
        <p:nvSpPr>
          <p:cNvPr id="9" name="TextBox 8">
            <a:extLst>
              <a:ext uri="{FF2B5EF4-FFF2-40B4-BE49-F238E27FC236}">
                <a16:creationId xmlns:a16="http://schemas.microsoft.com/office/drawing/2014/main" id="{84B41434-D4F6-AC02-B025-BAF52B740840}"/>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13.3</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393309712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ED454-E698-FC34-EE39-B063A7C4452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B867BA-395C-FF3F-2D90-B221CC9A4F5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0BE2B38-5375-4DF0-397B-450A9BAB6814}"/>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8" name="Picture 7">
            <a:extLst>
              <a:ext uri="{FF2B5EF4-FFF2-40B4-BE49-F238E27FC236}">
                <a16:creationId xmlns:a16="http://schemas.microsoft.com/office/drawing/2014/main" id="{70B4F15C-1826-E0E9-3B76-15E33B3650C4}"/>
              </a:ext>
            </a:extLst>
          </p:cNvPr>
          <p:cNvPicPr>
            <a:picLocks noChangeAspect="1"/>
          </p:cNvPicPr>
          <p:nvPr/>
        </p:nvPicPr>
        <p:blipFill>
          <a:blip r:embed="rId2"/>
          <a:stretch>
            <a:fillRect/>
          </a:stretch>
        </p:blipFill>
        <p:spPr>
          <a:xfrm>
            <a:off x="1167019" y="559218"/>
            <a:ext cx="9404947" cy="5447620"/>
          </a:xfrm>
          <a:prstGeom prst="rect">
            <a:avLst/>
          </a:prstGeom>
        </p:spPr>
      </p:pic>
      <p:sp>
        <p:nvSpPr>
          <p:cNvPr id="10" name="TextBox 9">
            <a:extLst>
              <a:ext uri="{FF2B5EF4-FFF2-40B4-BE49-F238E27FC236}">
                <a16:creationId xmlns:a16="http://schemas.microsoft.com/office/drawing/2014/main" id="{788DE60B-F236-9C70-A037-A1D95D6AADB1}"/>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13.3</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1622512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2D987-4120-E6FE-3C76-5C7E1F215D0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0ACAC8-E9DF-70C8-7395-670B70889C2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9514AF9-7B4F-9CA7-3B45-0ADDD747F902}"/>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8" name="Picture 7">
            <a:extLst>
              <a:ext uri="{FF2B5EF4-FFF2-40B4-BE49-F238E27FC236}">
                <a16:creationId xmlns:a16="http://schemas.microsoft.com/office/drawing/2014/main" id="{E2C7FAAA-9F18-B28E-3EE1-3F7AC1EA09C7}"/>
              </a:ext>
            </a:extLst>
          </p:cNvPr>
          <p:cNvPicPr>
            <a:picLocks noChangeAspect="1"/>
          </p:cNvPicPr>
          <p:nvPr/>
        </p:nvPicPr>
        <p:blipFill>
          <a:blip r:embed="rId2"/>
          <a:stretch>
            <a:fillRect/>
          </a:stretch>
        </p:blipFill>
        <p:spPr>
          <a:xfrm>
            <a:off x="1157810" y="1219001"/>
            <a:ext cx="9990354" cy="4467668"/>
          </a:xfrm>
          <a:prstGeom prst="rect">
            <a:avLst/>
          </a:prstGeom>
        </p:spPr>
      </p:pic>
      <p:sp>
        <p:nvSpPr>
          <p:cNvPr id="12" name="TextBox 11">
            <a:extLst>
              <a:ext uri="{FF2B5EF4-FFF2-40B4-BE49-F238E27FC236}">
                <a16:creationId xmlns:a16="http://schemas.microsoft.com/office/drawing/2014/main" id="{2698498F-32D5-93FE-D510-7C357EFB2D03}"/>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13.3 (continued)</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64589849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B3E2D-7AF9-32BE-9F39-F9584AF4C12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8A684D-D01D-CB06-C10B-65F5A63CE81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886AC74-3A68-7688-34BA-BEB4573F7D95}"/>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pic>
        <p:nvPicPr>
          <p:cNvPr id="8" name="Picture 7">
            <a:extLst>
              <a:ext uri="{FF2B5EF4-FFF2-40B4-BE49-F238E27FC236}">
                <a16:creationId xmlns:a16="http://schemas.microsoft.com/office/drawing/2014/main" id="{3087B412-C849-C6D6-37BE-DE83FB1C1228}"/>
              </a:ext>
            </a:extLst>
          </p:cNvPr>
          <p:cNvPicPr>
            <a:picLocks noChangeAspect="1"/>
          </p:cNvPicPr>
          <p:nvPr/>
        </p:nvPicPr>
        <p:blipFill>
          <a:blip r:embed="rId2"/>
          <a:stretch>
            <a:fillRect/>
          </a:stretch>
        </p:blipFill>
        <p:spPr>
          <a:xfrm>
            <a:off x="884129" y="1466749"/>
            <a:ext cx="10593408" cy="3531136"/>
          </a:xfrm>
          <a:prstGeom prst="rect">
            <a:avLst/>
          </a:prstGeom>
        </p:spPr>
      </p:pic>
      <p:sp>
        <p:nvSpPr>
          <p:cNvPr id="12" name="TextBox 11">
            <a:extLst>
              <a:ext uri="{FF2B5EF4-FFF2-40B4-BE49-F238E27FC236}">
                <a16:creationId xmlns:a16="http://schemas.microsoft.com/office/drawing/2014/main" id="{3761A33A-3506-4DDC-1D90-3E90CE4560D1}"/>
              </a:ext>
            </a:extLst>
          </p:cNvPr>
          <p:cNvSpPr txBox="1">
            <a:spLocks noChangeArrowheads="1"/>
          </p:cNvSpPr>
          <p:nvPr/>
        </p:nvSpPr>
        <p:spPr bwMode="auto">
          <a:xfrm>
            <a:off x="0" y="6077944"/>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13.3 (continued)</a:t>
            </a:r>
          </a:p>
          <a:p>
            <a:pPr defTabSz="914400">
              <a:defRPr/>
            </a:pPr>
            <a:r>
              <a:rPr lang="en-US" sz="1200" dirty="0">
                <a:solidFill>
                  <a:srgbClr val="A6192E"/>
                </a:solidFill>
                <a:latin typeface="Helvetica" pitchFamily="34" charset="0"/>
                <a:ea typeface="ヒラギノ角ゴ Pro W3" charset="-128"/>
              </a:rPr>
              <a:t>Older Adults: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1):S277-S296</a:t>
            </a:r>
          </a:p>
        </p:txBody>
      </p:sp>
    </p:spTree>
    <p:extLst>
      <p:ext uri="{BB962C8B-B14F-4D97-AF65-F5344CB8AC3E}">
        <p14:creationId xmlns:p14="http://schemas.microsoft.com/office/powerpoint/2010/main" val="56133314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A4F34-74D6-8EDA-7B36-1E65C7B37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1805F-4D4B-31A0-E7EA-3F5EA23A7AA3}"/>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Treatment in Post-Acute and Long-Term Care Settings</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4359879-14F9-B5E3-4A88-DEA1E714976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8B97863-98AF-A567-7216-9889E8DD7AF2}"/>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F06502F7-F78D-BF90-28CF-B943C0E29E08}"/>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13.16</a:t>
            </a:r>
            <a:r>
              <a:rPr lang="en-US" sz="2000" b="0" i="0" u="none" strike="noStrike" baseline="0">
                <a:solidFill>
                  <a:srgbClr val="000000"/>
                </a:solidFill>
                <a:latin typeface="Arial" panose="020B0604020202020204" pitchFamily="34" charset="0"/>
                <a:cs typeface="Arial" panose="020B0604020202020204" pitchFamily="34" charset="0"/>
              </a:rPr>
              <a:t> Recommend diabetes education/training (including that for CGM devices, insulin pumps, and advanced insulin delivery systems) for the staff of post-acute and long-term care settings to improve the management of older adults with diabetes.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13.17</a:t>
            </a:r>
            <a:r>
              <a:rPr lang="en-US" sz="2000" b="0" i="0" u="none" strike="noStrike" baseline="0">
                <a:solidFill>
                  <a:srgbClr val="000000"/>
                </a:solidFill>
                <a:latin typeface="Arial" panose="020B0604020202020204" pitchFamily="34" charset="0"/>
                <a:cs typeface="Arial" panose="020B0604020202020204" pitchFamily="34" charset="0"/>
              </a:rPr>
              <a:t> People with diabetes residing in post-acute and long-term care settings need careful assessment of mobility, mentation, medications, and management preferences to establish individualized glycemic goals and to make appropriate choices of glucose-lowering agents and devices (including CGM devices, insulin pumps, and advanced insulin delivery systems) based on their clinical and functional status.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057786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57392-6C86-454B-4DA8-EEA951C8849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AAB67F-F1EB-4869-A113-11F9463CA21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764F121-F6EF-42E1-829B-260060D51972}"/>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8018C814-1ABF-F04F-54E7-C05107BDE2A2}"/>
              </a:ext>
            </a:extLst>
          </p:cNvPr>
          <p:cNvSpPr>
            <a:spLocks noGrp="1"/>
          </p:cNvSpPr>
          <p:nvPr>
            <p:ph idx="1"/>
          </p:nvPr>
        </p:nvSpPr>
        <p:spPr>
          <a:xfrm>
            <a:off x="838200" y="952500"/>
            <a:ext cx="10515600" cy="5330605"/>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For hypoglycemia, the following alert strategy could be considered:</a:t>
            </a:r>
            <a:endParaRPr lang="en-US" sz="2000" i="0" u="none" strike="noStrike" baseline="0">
              <a:solidFill>
                <a:srgbClr val="000000"/>
              </a:solidFill>
              <a:latin typeface="Arial" panose="020B0604020202020204" pitchFamily="34" charset="0"/>
              <a:cs typeface="Arial" panose="020B0604020202020204" pitchFamily="34" charset="0"/>
            </a:endParaRPr>
          </a:p>
          <a:p>
            <a:pPr marL="0" indent="0" algn="l">
              <a:buNone/>
            </a:pPr>
            <a:endParaRPr lang="en-US" sz="2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indent="0" algn="l">
              <a:buNone/>
            </a:pPr>
            <a:r>
              <a:rPr lang="en-US" sz="2000" b="0" i="0" u="none" strike="noStrike" baseline="0">
                <a:latin typeface="Arial" panose="020B0604020202020204" pitchFamily="34" charset="0"/>
                <a:cs typeface="Arial" panose="020B0604020202020204" pitchFamily="34" charset="0"/>
              </a:rPr>
              <a:t>1. Call a health care professional immediately in cases of low blood glucose levels (&lt;70 mg/dL [&lt;3.9 mmol/L]). However, treatment of hypoglycemia should not be delayed.</a:t>
            </a:r>
          </a:p>
          <a:p>
            <a:pPr marL="0" indent="0" algn="l">
              <a:buNone/>
            </a:pPr>
            <a:r>
              <a:rPr lang="en-US" sz="2000" b="0" i="0" u="none" strike="noStrike" baseline="0">
                <a:latin typeface="Arial" panose="020B0604020202020204" pitchFamily="34" charset="0"/>
                <a:cs typeface="Arial" panose="020B0604020202020204" pitchFamily="34" charset="0"/>
              </a:rPr>
              <a:t>2. Call as soon as possible when </a:t>
            </a:r>
          </a:p>
          <a:p>
            <a:pPr marL="457200" lvl="1" indent="0">
              <a:buNone/>
            </a:pPr>
            <a:r>
              <a:rPr lang="en-US" sz="2000" b="0" i="0" u="none" strike="noStrike" baseline="0">
                <a:latin typeface="Arial" panose="020B0604020202020204" pitchFamily="34" charset="0"/>
                <a:cs typeface="Arial" panose="020B0604020202020204" pitchFamily="34" charset="0"/>
              </a:rPr>
              <a:t>a) glucose values are 70–100 mg/dL (3.9–5.6 mmol/L) (treatment plan may need to be adjusted), </a:t>
            </a:r>
          </a:p>
          <a:p>
            <a:pPr marL="457200" lvl="1" indent="0">
              <a:buNone/>
            </a:pPr>
            <a:r>
              <a:rPr lang="en-US" sz="2000" b="0" i="0" u="none" strike="noStrike" baseline="0">
                <a:latin typeface="Arial" panose="020B0604020202020204" pitchFamily="34" charset="0"/>
                <a:cs typeface="Arial" panose="020B0604020202020204" pitchFamily="34" charset="0"/>
              </a:rPr>
              <a:t>b) two or more blood glucose values &gt;250 mg/dL (&gt;13.9 mmol/L) are observed within a 24-h period accompanied by a significant change in clinical status, </a:t>
            </a:r>
          </a:p>
          <a:p>
            <a:pPr marL="457200" lvl="1" indent="0">
              <a:buNone/>
            </a:pPr>
            <a:r>
              <a:rPr lang="en-US" sz="2000" b="0" i="0" u="none" strike="noStrike" baseline="0">
                <a:latin typeface="Arial" panose="020B0604020202020204" pitchFamily="34" charset="0"/>
                <a:cs typeface="Arial" panose="020B0604020202020204" pitchFamily="34" charset="0"/>
              </a:rPr>
              <a:t>c) glucose values are consistently &gt;250 mg/dL (&gt;13.9 mmol/L) within a 24-h period,</a:t>
            </a:r>
          </a:p>
          <a:p>
            <a:pPr marL="457200" lvl="1" indent="0">
              <a:buNone/>
            </a:pPr>
            <a:r>
              <a:rPr lang="en-US" sz="2000" b="0" i="0" u="none" strike="noStrike" baseline="0">
                <a:latin typeface="Arial" panose="020B0604020202020204" pitchFamily="34" charset="0"/>
                <a:cs typeface="Arial" panose="020B0604020202020204" pitchFamily="34" charset="0"/>
              </a:rPr>
              <a:t>d) glucose values are consistently &gt;300 mg/dL (&gt;16.7 mmol/L) over 2 consecutive days,</a:t>
            </a:r>
          </a:p>
          <a:p>
            <a:pPr marL="457200" lvl="1" indent="0">
              <a:buNone/>
            </a:pPr>
            <a:r>
              <a:rPr lang="en-US" sz="2000" b="0" i="0" u="none" strike="noStrike" baseline="0">
                <a:latin typeface="Arial" panose="020B0604020202020204" pitchFamily="34" charset="0"/>
                <a:cs typeface="Arial" panose="020B0604020202020204" pitchFamily="34" charset="0"/>
              </a:rPr>
              <a:t>e) any reading is too high for the glucose monitoring device, or</a:t>
            </a:r>
          </a:p>
          <a:p>
            <a:pPr marL="457200" lvl="1" indent="0">
              <a:buNone/>
            </a:pPr>
            <a:r>
              <a:rPr lang="en-US" sz="2000" b="0" i="0" u="none" strike="noStrike" baseline="0">
                <a:latin typeface="Arial" panose="020B0604020202020204" pitchFamily="34" charset="0"/>
                <a:cs typeface="Arial" panose="020B0604020202020204" pitchFamily="34" charset="0"/>
              </a:rPr>
              <a:t>f) the individual is sick, with symptomatic hyperglycemia, vomiting, fever, lethargy, or poor oral intake</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454585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CACEE-4A23-0EE0-B3B0-C241C4FEF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F62A6-E59A-7F5C-A1DA-AA14CDCA8044}"/>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End-of-Life Care</a:t>
            </a:r>
            <a:endParaRPr lang="en-US" sz="4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446D9E7-DA5D-AA94-FA9F-8F787A14863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808CFC3-726B-8425-BCFE-F5EBB2393358}"/>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3318CFD4-970B-1958-4DC9-0710E5CFB8DD}"/>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13.18</a:t>
            </a:r>
            <a:r>
              <a:rPr lang="en-US" sz="2000" b="0" i="0" u="none" strike="noStrike" baseline="0">
                <a:solidFill>
                  <a:srgbClr val="000000"/>
                </a:solidFill>
                <a:latin typeface="Arial" panose="020B0604020202020204" pitchFamily="34" charset="0"/>
                <a:cs typeface="Arial" panose="020B0604020202020204" pitchFamily="34" charset="0"/>
              </a:rPr>
              <a:t> When palliative care is needed in older adults with diabetes, health care professionals should discuss goals and intensity of care with people with diabetes and their care partners. Strict glucose, blood pressure, and lipid management are not necessary; consider deintensification or simplification of medication plans and prioritize symptom management.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13.19</a:t>
            </a:r>
            <a:r>
              <a:rPr lang="en-US" sz="2000" b="0" i="0" u="none" strike="noStrike" baseline="0">
                <a:solidFill>
                  <a:srgbClr val="000000"/>
                </a:solidFill>
                <a:latin typeface="Arial" panose="020B0604020202020204" pitchFamily="34" charset="0"/>
                <a:cs typeface="Arial" panose="020B0604020202020204" pitchFamily="34" charset="0"/>
              </a:rPr>
              <a:t> Prioritize the overall comfort, prevention of distressing symptoms, and preservation of quality of life and dignity as primary goals for diabetes management at the end of life.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668376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EE25-247C-DD4A-17AC-DAFD3723361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015E50-CAA9-120C-AE0F-6070F0D55E3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288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9AF497F-9A40-50B3-0FD7-D5152AF5106D}"/>
              </a:ext>
            </a:extLst>
          </p:cNvPr>
          <p:cNvSpPr txBox="1"/>
          <p:nvPr/>
        </p:nvSpPr>
        <p:spPr>
          <a:xfrm>
            <a:off x="5136" y="6647"/>
            <a:ext cx="136037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13. Older Adults</a:t>
            </a:r>
          </a:p>
        </p:txBody>
      </p:sp>
      <p:sp>
        <p:nvSpPr>
          <p:cNvPr id="8" name="Content Placeholder 2">
            <a:extLst>
              <a:ext uri="{FF2B5EF4-FFF2-40B4-BE49-F238E27FC236}">
                <a16:creationId xmlns:a16="http://schemas.microsoft.com/office/drawing/2014/main" id="{C819C32F-D306-54B7-525D-D471CC7B38B5}"/>
              </a:ext>
            </a:extLst>
          </p:cNvPr>
          <p:cNvSpPr>
            <a:spLocks noGrp="1"/>
          </p:cNvSpPr>
          <p:nvPr>
            <p:ph idx="1"/>
          </p:nvPr>
        </p:nvSpPr>
        <p:spPr>
          <a:xfrm>
            <a:off x="838200" y="942976"/>
            <a:ext cx="10515600" cy="5340130"/>
          </a:xfrm>
        </p:spPr>
        <p:txBody>
          <a:bodyPr>
            <a:normAutofit/>
          </a:bodyPr>
          <a:lstStyle/>
          <a:p>
            <a:pPr marL="0" indent="0" algn="l">
              <a:buNone/>
            </a:pPr>
            <a:r>
              <a:rPr lang="en-US" sz="2000" b="1" i="0" u="none" strike="noStrike" baseline="0">
                <a:latin typeface="Arial" panose="020B0604020202020204" pitchFamily="34" charset="0"/>
                <a:cs typeface="Arial" panose="020B0604020202020204" pitchFamily="34" charset="0"/>
              </a:rPr>
              <a:t>Different categories have been proposed for diabetes management in those at the end of life (77):</a:t>
            </a:r>
          </a:p>
          <a:p>
            <a:pPr marL="0" indent="0" algn="l">
              <a:buNone/>
            </a:pPr>
            <a:r>
              <a:rPr lang="en-US" sz="2000" i="0" u="none" strike="noStrike" baseline="0">
                <a:latin typeface="Arial" panose="020B0604020202020204" pitchFamily="34" charset="0"/>
                <a:cs typeface="Arial" panose="020B0604020202020204" pitchFamily="34" charset="0"/>
              </a:rPr>
              <a:t>1. A stable individual: Continue with the person’s previous medication plan, with a focus on 1) the prevention of hypoglycemia and 2) the management of hyperglycemia using blood glucose monitoring, keeping levels below the renal threshold of glucose, and hyperglycemia-mediated dehydration. There is no role for A1C monitoring.</a:t>
            </a:r>
            <a:endParaRPr lang="en-US" sz="200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marL="0" indent="0" algn="l">
              <a:buNone/>
            </a:pPr>
            <a:r>
              <a:rPr lang="en-US" sz="2000" i="0" u="none" strike="noStrike" baseline="0">
                <a:latin typeface="Arial" panose="020B0604020202020204" pitchFamily="34" charset="0"/>
                <a:cs typeface="Arial" panose="020B0604020202020204" pitchFamily="34" charset="0"/>
              </a:rPr>
              <a:t>2. An individual with organ failure: Preventing hypoglycemia is of greatest significance. Dehydration must be prevented and treated. In people with type 1 diabetes, insulin administration may be reduced as the oral intake of food decreases but should not be stopped. For those with type 2 diabetes, agents that may cause hypoglycemia should be reduced in dose. The main goal is to avoid hypoglycemia, allowing for glucose values in the upper level of the desired goal range.</a:t>
            </a:r>
            <a:endParaRPr lang="en-US" sz="200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marL="0" indent="0" algn="l">
              <a:buNone/>
            </a:pPr>
            <a:r>
              <a:rPr lang="en-US" sz="2000" i="0" u="none" strike="noStrike" baseline="0">
                <a:latin typeface="Arial" panose="020B0604020202020204" pitchFamily="34" charset="0"/>
                <a:cs typeface="Arial" panose="020B0604020202020204" pitchFamily="34" charset="0"/>
              </a:rPr>
              <a:t>3. A dying individual: For people with type 2 diabetes, the discontinuation of all medications may be a reasonable approach, as these individuals are unlikely to have any oral intake. In people with type 1 diabetes, there is no consensus, but a small amount of basal insulin may maintain glucose levels and prevent acute hyperglycemic complications and symptom burden.</a:t>
            </a: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7433075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9C72B-8399-7098-8726-49B821C53F6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0BD0F55-0096-E348-8682-0D22D948A4F1}"/>
              </a:ext>
            </a:extLst>
          </p:cNvPr>
          <p:cNvSpPr>
            <a:spLocks noGrp="1"/>
          </p:cNvSpPr>
          <p:nvPr>
            <p:ph type="title"/>
          </p:nvPr>
        </p:nvSpPr>
        <p:spPr>
          <a:xfrm>
            <a:off x="1667723" y="3228905"/>
            <a:ext cx="9893552" cy="1325563"/>
          </a:xfrm>
        </p:spPr>
        <p:txBody>
          <a:bodyPr>
            <a:normAutofit fontScale="90000"/>
          </a:bodyPr>
          <a:lstStyle/>
          <a:p>
            <a:r>
              <a:rPr lang="en-US"/>
              <a:t>Section 14.</a:t>
            </a:r>
            <a:br>
              <a:rPr lang="en-US"/>
            </a:br>
            <a:br>
              <a:rPr lang="en-US"/>
            </a:br>
            <a:r>
              <a:rPr lang="en-US"/>
              <a:t>Children and Adolescents</a:t>
            </a:r>
            <a:br>
              <a:rPr lang="en-US"/>
            </a:br>
            <a:br>
              <a:rPr lang="en-US"/>
            </a:br>
            <a:endParaRPr lang="en-US"/>
          </a:p>
        </p:txBody>
      </p:sp>
      <p:sp>
        <p:nvSpPr>
          <p:cNvPr id="2" name="TextBox 1">
            <a:extLst>
              <a:ext uri="{FF2B5EF4-FFF2-40B4-BE49-F238E27FC236}">
                <a16:creationId xmlns:a16="http://schemas.microsoft.com/office/drawing/2014/main" id="{39A064CE-39BF-DEB0-A547-F1BC3607CF72}"/>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(https://doi.org/10.2337/dc26-S014)</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596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8FBB5-150B-BF6C-A1DA-B5051700A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0824D-222D-4236-840B-03FA148394CD}"/>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Prediabetes and Type 2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0F068BD-8117-E924-BE11-A46754CB5930}"/>
              </a:ext>
            </a:extLst>
          </p:cNvPr>
          <p:cNvSpPr>
            <a:spLocks noGrp="1"/>
          </p:cNvSpPr>
          <p:nvPr>
            <p:ph idx="1"/>
          </p:nvPr>
        </p:nvSpPr>
        <p:spPr>
          <a:xfrm>
            <a:off x="838200" y="1825625"/>
            <a:ext cx="10515600" cy="4667250"/>
          </a:xfrm>
        </p:spPr>
        <p:txBody>
          <a:bodyPr>
            <a:norm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2.11 </a:t>
            </a:r>
            <a:r>
              <a:rPr lang="en-US" sz="1800" kern="100">
                <a:effectLst/>
                <a:latin typeface="Arial" panose="020B0604020202020204" pitchFamily="34" charset="0"/>
                <a:ea typeface="Aptos" panose="020B0004020202020204" pitchFamily="34" charset="0"/>
                <a:cs typeface="Times New Roman" panose="02020603050405020304" pitchFamily="18" charset="0"/>
              </a:rPr>
              <a:t>Screening for risk of prediabetes and type 2 diabetes with an assessment of risk factors or validated risk calculator should be done in asymptomatic adults.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p>
          <a:p>
            <a:pPr marL="0" marR="0" indent="0">
              <a:spcBef>
                <a:spcPts val="0"/>
              </a:spcBef>
              <a:spcAft>
                <a:spcPts val="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2.12a </a:t>
            </a:r>
            <a:r>
              <a:rPr lang="en-US" sz="1800" kern="100">
                <a:effectLst/>
                <a:latin typeface="Arial" panose="020B0604020202020204" pitchFamily="34" charset="0"/>
                <a:ea typeface="Aptos" panose="020B0004020202020204" pitchFamily="34" charset="0"/>
                <a:cs typeface="Times New Roman" panose="02020603050405020304" pitchFamily="18" charset="0"/>
              </a:rPr>
              <a:t>Testing for prediabetes or type 2 diabetes in asymptomatic people should be considered in adults of any age with overweight or obesity who have one or more risk factors (</a:t>
            </a:r>
            <a:r>
              <a:rPr lang="en-US" sz="1800" b="1" kern="100">
                <a:effectLst/>
                <a:latin typeface="Arial" panose="020B0604020202020204" pitchFamily="34" charset="0"/>
                <a:ea typeface="Aptos" panose="020B0004020202020204" pitchFamily="34" charset="0"/>
                <a:cs typeface="Times New Roman" panose="02020603050405020304" pitchFamily="18" charset="0"/>
              </a:rPr>
              <a:t>Table 2.5</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800"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2.12b</a:t>
            </a:r>
            <a:r>
              <a:rPr lang="en-US" sz="1800" kern="100">
                <a:effectLst/>
                <a:latin typeface="Arial" panose="020B0604020202020204" pitchFamily="34" charset="0"/>
                <a:ea typeface="Aptos" panose="020B0004020202020204" pitchFamily="34" charset="0"/>
                <a:cs typeface="Times New Roman" panose="02020603050405020304" pitchFamily="18" charset="0"/>
              </a:rPr>
              <a:t> For all other people, screening should begin at age 35 years.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800" b="1" kern="10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2.12c</a:t>
            </a:r>
            <a:r>
              <a:rPr lang="en-US" sz="1800" kern="100">
                <a:effectLst/>
                <a:latin typeface="Arial" panose="020B0604020202020204" pitchFamily="34" charset="0"/>
                <a:ea typeface="Aptos" panose="020B0004020202020204" pitchFamily="34" charset="0"/>
                <a:cs typeface="Times New Roman" panose="02020603050405020304" pitchFamily="18" charset="0"/>
              </a:rPr>
              <a:t> In people without prediabetes or diabetes after screening, repeat screening recommended at a minimum of 3-year intervals is reasonable, sooner with symptoms or change in risk (e.g., weight gain).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C</a:t>
            </a:r>
            <a:endParaRPr lang="en-US" sz="18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2.13</a:t>
            </a:r>
            <a:r>
              <a:rPr lang="en-US" sz="1800" kern="100">
                <a:effectLst/>
                <a:latin typeface="Arial" panose="020B0604020202020204" pitchFamily="34" charset="0"/>
                <a:ea typeface="Aptos" panose="020B0004020202020204" pitchFamily="34" charset="0"/>
                <a:cs typeface="Times New Roman" panose="02020603050405020304" pitchFamily="18" charset="0"/>
              </a:rPr>
              <a:t> To screen for prediabetes and type 2 diabetes, FPG, 2-h PG during 75-g OGTT, and A1C are each appropriate (</a:t>
            </a:r>
            <a:r>
              <a:rPr lang="en-US" sz="1800" b="1" kern="100">
                <a:effectLst/>
                <a:latin typeface="Arial" panose="020B0604020202020204" pitchFamily="34" charset="0"/>
                <a:ea typeface="Aptos" panose="020B0004020202020204" pitchFamily="34" charset="0"/>
                <a:cs typeface="Times New Roman" panose="02020603050405020304" pitchFamily="18" charset="0"/>
              </a:rPr>
              <a:t>Table 2.1 </a:t>
            </a:r>
            <a:r>
              <a:rPr lang="en-US" sz="1800" kern="100">
                <a:effectLst/>
                <a:latin typeface="Arial" panose="020B0604020202020204" pitchFamily="34" charset="0"/>
                <a:ea typeface="Aptos" panose="020B0004020202020204" pitchFamily="34" charset="0"/>
                <a:cs typeface="Times New Roman" panose="02020603050405020304" pitchFamily="18" charset="0"/>
              </a:rPr>
              <a:t>and </a:t>
            </a:r>
            <a:r>
              <a:rPr lang="en-US" sz="1800" b="1" kern="100">
                <a:effectLst/>
                <a:latin typeface="Arial" panose="020B0604020202020204" pitchFamily="34" charset="0"/>
                <a:ea typeface="Aptos" panose="020B0004020202020204" pitchFamily="34" charset="0"/>
                <a:cs typeface="Times New Roman" panose="02020603050405020304" pitchFamily="18" charset="0"/>
              </a:rPr>
              <a:t>Table 2.2</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800"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endParaRPr lang="en-US" sz="1800" kern="100">
              <a:effectLst/>
              <a:latin typeface="Arial" panose="020B0604020202020204" pitchFamily="34" charset="0"/>
              <a:ea typeface="Aptos" panose="020B0004020202020204" pitchFamily="34" charset="0"/>
              <a:cs typeface="Times New Roman" panose="02020603050405020304" pitchFamily="18" charset="0"/>
            </a:endParaRPr>
          </a:p>
          <a:p>
            <a:pPr marL="0" indent="-457200" algn="l">
              <a:buNone/>
            </a:pPr>
            <a:endParaRPr lang="en-US" sz="16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89C6D7B-E463-83A3-814B-3B999676FCE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BE4401D-DA9E-D0C6-6430-C7D4872F67E2}"/>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34879147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E2A79-4767-84CE-27F0-E066D4E93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799FD-F687-B014-EA1D-7C29A960A610}"/>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Diabetes Self-Management Education and Support (Type 1)</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D48E903-65FF-B526-BF46-FEC93197662D}"/>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latin typeface="Arial" panose="020B0604020202020204" pitchFamily="34" charset="0"/>
                <a:cs typeface="Arial" panose="020B0604020202020204" pitchFamily="34" charset="0"/>
              </a:rPr>
              <a:t>14.1 </a:t>
            </a:r>
            <a:r>
              <a:rPr lang="en-US" sz="2000" i="0" u="none" strike="noStrike" baseline="0">
                <a:latin typeface="Arial" panose="020B0604020202020204" pitchFamily="34" charset="0"/>
                <a:cs typeface="Arial" panose="020B0604020202020204" pitchFamily="34" charset="0"/>
              </a:rPr>
              <a:t>Children and adolescents with diabetes, and their parents or caregivers (for individuals aged &lt;18 years), should receive comprehensive, culturally sensitive, and developmentally appropriate individualized diabetes self management education and support according to reference standards at diagnosis and routinely thereafter.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5AEB48C-24CA-E08D-E12A-BE9FA50C4F0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4C12DB6-8D52-1109-A5F1-743C3A6CA55A}"/>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262868299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67175-6BC3-3711-7986-46CBD66FC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38B35-CB26-306D-6BBF-9A400D66EDB0}"/>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Nutrition Therapy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EB6B141-89FB-D611-4ECD-07A57F80CEA6}"/>
              </a:ext>
            </a:extLst>
          </p:cNvPr>
          <p:cNvSpPr>
            <a:spLocks noGrp="1"/>
          </p:cNvSpPr>
          <p:nvPr>
            <p:ph idx="1"/>
          </p:nvPr>
        </p:nvSpPr>
        <p:spPr>
          <a:xfrm>
            <a:off x="838200" y="1462392"/>
            <a:ext cx="10515600" cy="4908472"/>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 </a:t>
            </a:r>
            <a:r>
              <a:rPr lang="en-US" sz="2000" i="0" u="none" strike="noStrike" baseline="0">
                <a:latin typeface="Arial" panose="020B0604020202020204" pitchFamily="34" charset="0"/>
                <a:cs typeface="Arial" panose="020B0604020202020204" pitchFamily="34" charset="0"/>
              </a:rPr>
              <a:t>Provide individualized medical nutrition therapy for children and adolescents with prediabetes or diabetes, emphasizing key nutrition principles (i.e., more </a:t>
            </a:r>
            <a:r>
              <a:rPr lang="en-US" sz="2000" i="0" u="none" strike="noStrike" baseline="0" err="1">
                <a:latin typeface="Arial" panose="020B0604020202020204" pitchFamily="34" charset="0"/>
                <a:cs typeface="Arial" panose="020B0604020202020204" pitchFamily="34" charset="0"/>
              </a:rPr>
              <a:t>nonstarchy</a:t>
            </a:r>
            <a:r>
              <a:rPr lang="en-US" sz="2000" i="0" u="none" strike="noStrike" baseline="0">
                <a:latin typeface="Arial" panose="020B0604020202020204" pitchFamily="34" charset="0"/>
                <a:cs typeface="Arial" panose="020B0604020202020204" pitchFamily="34" charset="0"/>
              </a:rPr>
              <a:t> vegetables, whole fruits, legumes, whole grains, nuts and seeds, and low-fat </a:t>
            </a:r>
            <a:r>
              <a:rPr lang="en-US" sz="2000" i="0" u="none" strike="noStrike" baseline="0">
                <a:solidFill>
                  <a:srgbClr val="000000"/>
                </a:solidFill>
                <a:latin typeface="Arial" panose="020B0604020202020204" pitchFamily="34" charset="0"/>
                <a:cs typeface="Arial" panose="020B0604020202020204" pitchFamily="34" charset="0"/>
              </a:rPr>
              <a:t>dairy products and less sugar-sweetened beverages, sweets, meat, refined grains, and processed or </a:t>
            </a:r>
            <a:r>
              <a:rPr lang="en-US" sz="2000" i="0" u="none" strike="noStrike" baseline="0" err="1">
                <a:solidFill>
                  <a:srgbClr val="000000"/>
                </a:solidFill>
                <a:latin typeface="Arial" panose="020B0604020202020204" pitchFamily="34" charset="0"/>
                <a:cs typeface="Arial" panose="020B0604020202020204" pitchFamily="34" charset="0"/>
              </a:rPr>
              <a:t>ultraprocessed</a:t>
            </a:r>
            <a:r>
              <a:rPr lang="en-US" sz="2000" i="0" u="none" strike="noStrike" baseline="0">
                <a:solidFill>
                  <a:srgbClr val="000000"/>
                </a:solidFill>
                <a:latin typeface="Arial" panose="020B0604020202020204" pitchFamily="34" charset="0"/>
                <a:cs typeface="Arial" panose="020B0604020202020204" pitchFamily="34" charset="0"/>
              </a:rPr>
              <a:t> foods),</a:t>
            </a:r>
            <a:r>
              <a:rPr lang="en-US" sz="2000" i="0" u="none" strike="noStrike" baseline="0">
                <a:solidFill>
                  <a:srgbClr val="C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B </a:t>
            </a:r>
            <a:r>
              <a:rPr lang="en-US" sz="2000" i="0" u="none" strike="noStrike" baseline="0">
                <a:solidFill>
                  <a:srgbClr val="000000"/>
                </a:solidFill>
                <a:latin typeface="Arial" panose="020B0604020202020204" pitchFamily="34" charset="0"/>
                <a:cs typeface="Arial" panose="020B0604020202020204" pitchFamily="34" charset="0"/>
              </a:rPr>
              <a:t>as an </a:t>
            </a:r>
            <a:r>
              <a:rPr lang="en-US" sz="2000" i="0" u="none" strike="noStrike" baseline="0">
                <a:latin typeface="Arial" panose="020B0604020202020204" pitchFamily="34" charset="0"/>
                <a:cs typeface="Arial" panose="020B0604020202020204" pitchFamily="34" charset="0"/>
              </a:rPr>
              <a:t>essential component of the overall treatment plan.</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14.3 </a:t>
            </a:r>
            <a:r>
              <a:rPr lang="en-US" sz="2000" i="0" u="none" strike="noStrike" baseline="0">
                <a:solidFill>
                  <a:srgbClr val="000000"/>
                </a:solidFill>
                <a:latin typeface="Arial" panose="020B0604020202020204" pitchFamily="34" charset="0"/>
                <a:cs typeface="Arial" panose="020B0604020202020204" pitchFamily="34" charset="0"/>
              </a:rPr>
              <a:t>Monitor carbohydrate intake, whether by carbohydrate counting or experience-based estimation, as a key component to optimizing glycemic and weight management for children and adolescents with diabetes.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14.4 </a:t>
            </a:r>
            <a:r>
              <a:rPr lang="en-US" sz="2000" i="0" u="none" strike="noStrike" baseline="0">
                <a:solidFill>
                  <a:srgbClr val="000000"/>
                </a:solidFill>
                <a:latin typeface="Arial" panose="020B0604020202020204" pitchFamily="34" charset="0"/>
                <a:cs typeface="Arial" panose="020B0604020202020204" pitchFamily="34" charset="0"/>
              </a:rPr>
              <a:t>Educate children and adolescents and their caregivers on the potential need to adjust insulin with high-fat and high-protein meals. Meal composition affects postprandial glucose excursions.</a:t>
            </a:r>
            <a:r>
              <a:rPr lang="en-US" sz="2000" i="0" u="none" strike="noStrike" baseline="0">
                <a:solidFill>
                  <a:srgbClr val="C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14.5 </a:t>
            </a:r>
            <a:r>
              <a:rPr lang="en-US" sz="2000" i="0" u="none" strike="noStrike" baseline="0">
                <a:solidFill>
                  <a:srgbClr val="000000"/>
                </a:solidFill>
                <a:latin typeface="Arial" panose="020B0604020202020204" pitchFamily="34" charset="0"/>
                <a:cs typeface="Arial" panose="020B0604020202020204" pitchFamily="34" charset="0"/>
              </a:rPr>
              <a:t>In children and adolescents with diabetes, provide comprehensive nutrition education at diagnosis, and at least annually and ideally more frequently, by an experienced registered dietitian nutritionist to assess the eating pattern in relation to weight status, age-appropriate growth, risk for disordered eating behaviors, and cardiovascular disease risk factors.</a:t>
            </a:r>
            <a:r>
              <a:rPr lang="en-US" sz="2000" i="0" u="none" strike="noStrike" baseline="0">
                <a:solidFill>
                  <a:srgbClr val="C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454E47F-B1FD-A62D-F9BD-261A81848CE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B482B70-609B-5C34-0716-5A32C5CD0E7A}"/>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347257066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1708A-417B-5FF7-FE6A-4494F386D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D7753-6041-5373-D8B1-BBC90A97FA3D}"/>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Physical Activity and Exercise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78E607-6824-0132-BA6A-587F6B441622}"/>
              </a:ext>
            </a:extLst>
          </p:cNvPr>
          <p:cNvSpPr>
            <a:spLocks noGrp="1"/>
          </p:cNvSpPr>
          <p:nvPr>
            <p:ph idx="1"/>
          </p:nvPr>
        </p:nvSpPr>
        <p:spPr>
          <a:xfrm>
            <a:off x="838200" y="1661971"/>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14.6 </a:t>
            </a:r>
            <a:r>
              <a:rPr lang="en-US" sz="2000" i="0" u="none" strike="noStrike" baseline="0">
                <a:solidFill>
                  <a:srgbClr val="000000"/>
                </a:solidFill>
                <a:latin typeface="Arial" panose="020B0604020202020204" pitchFamily="34" charset="0"/>
                <a:cs typeface="Arial" panose="020B0604020202020204" pitchFamily="34" charset="0"/>
              </a:rPr>
              <a:t>Physical activity is recommended for all children and adolescents with diabetes with the goal of 60 min of moderate- to vigorous-intensity aerobic activity daily, with vigorous muscle strengthening and bone-strengthening activities at least 3 days per week.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14.7 </a:t>
            </a:r>
            <a:r>
              <a:rPr lang="en-US" sz="2000" i="0" u="none" strike="noStrike" baseline="0">
                <a:solidFill>
                  <a:srgbClr val="000000"/>
                </a:solidFill>
                <a:latin typeface="Arial" panose="020B0604020202020204" pitchFamily="34" charset="0"/>
                <a:cs typeface="Arial" panose="020B0604020202020204" pitchFamily="34" charset="0"/>
              </a:rPr>
              <a:t>Children and adolescents with diabetes using insulin therapy and their parents should monitor glucose levels before, during, and after physical activity and receive education about personalized glycemic goals according to the type and intensity of the planned physical activity.</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14.8 </a:t>
            </a:r>
            <a:r>
              <a:rPr lang="en-US" sz="2000" i="0" u="none" strike="noStrike" baseline="0">
                <a:solidFill>
                  <a:srgbClr val="000000"/>
                </a:solidFill>
                <a:latin typeface="Arial" panose="020B0604020202020204" pitchFamily="34" charset="0"/>
                <a:cs typeface="Arial" panose="020B0604020202020204" pitchFamily="34" charset="0"/>
              </a:rPr>
              <a:t>Children and adolescents with diabetes and their parents or caregivers should be educated on strategies to prevent hypoglycemia during, after, and overnight following physical activity or exercise. Treatment for hypoglycemia should be accessible before, during, and after engaging in activity.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F20D88-98B3-0F25-03D3-2F9CE5362A8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316676A-8063-4688-E0A6-45ED74FB6A40}"/>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141032208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A7971-5BE0-652C-D2C8-A58BA0FA1C2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FF3DF8-2D3D-CC35-0704-15584882743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BC2C52C-3FDF-E8CB-F143-8D0FD99A8EF1}"/>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
        <p:nvSpPr>
          <p:cNvPr id="2" name="TextBox 1">
            <a:extLst>
              <a:ext uri="{FF2B5EF4-FFF2-40B4-BE49-F238E27FC236}">
                <a16:creationId xmlns:a16="http://schemas.microsoft.com/office/drawing/2014/main" id="{0B293DE2-83F5-94D7-1CFD-12B19A4AD482}"/>
              </a:ext>
            </a:extLst>
          </p:cNvPr>
          <p:cNvSpPr txBox="1">
            <a:spLocks noChangeArrowheads="1"/>
          </p:cNvSpPr>
          <p:nvPr/>
        </p:nvSpPr>
        <p:spPr bwMode="auto">
          <a:xfrm>
            <a:off x="0" y="6077945"/>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14.1</a:t>
            </a:r>
          </a:p>
          <a:p>
            <a:pPr defTabSz="914400">
              <a:defRPr/>
            </a:pPr>
            <a:r>
              <a:rPr lang="en-US" sz="1200" dirty="0">
                <a:solidFill>
                  <a:srgbClr val="A6192E"/>
                </a:solidFill>
                <a:latin typeface="Helvetica" pitchFamily="34" charset="0"/>
                <a:ea typeface="ヒラギノ角ゴ Pro W3" charset="-128"/>
              </a:rPr>
              <a:t>Children and Adolescents: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1):S297-S320</a:t>
            </a:r>
          </a:p>
        </p:txBody>
      </p:sp>
      <p:pic>
        <p:nvPicPr>
          <p:cNvPr id="8" name="Picture 7">
            <a:extLst>
              <a:ext uri="{FF2B5EF4-FFF2-40B4-BE49-F238E27FC236}">
                <a16:creationId xmlns:a16="http://schemas.microsoft.com/office/drawing/2014/main" id="{DC6A80E5-CEE3-14A0-6C6D-4308310DFBCF}"/>
              </a:ext>
            </a:extLst>
          </p:cNvPr>
          <p:cNvPicPr>
            <a:picLocks noChangeAspect="1"/>
          </p:cNvPicPr>
          <p:nvPr/>
        </p:nvPicPr>
        <p:blipFill>
          <a:blip r:embed="rId2"/>
          <a:stretch>
            <a:fillRect/>
          </a:stretch>
        </p:blipFill>
        <p:spPr>
          <a:xfrm>
            <a:off x="1891787" y="245354"/>
            <a:ext cx="8066405" cy="6017929"/>
          </a:xfrm>
          <a:prstGeom prst="rect">
            <a:avLst/>
          </a:prstGeom>
        </p:spPr>
      </p:pic>
    </p:spTree>
    <p:extLst>
      <p:ext uri="{BB962C8B-B14F-4D97-AF65-F5344CB8AC3E}">
        <p14:creationId xmlns:p14="http://schemas.microsoft.com/office/powerpoint/2010/main" val="194741606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08998-68D5-F51E-A0A7-44C4F2FCAA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DB38D3-6752-79A0-3C74-CFA972984BE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A12437A-CA53-41BA-68C9-0586F3936AED}"/>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pic>
        <p:nvPicPr>
          <p:cNvPr id="6" name="Picture 5">
            <a:extLst>
              <a:ext uri="{FF2B5EF4-FFF2-40B4-BE49-F238E27FC236}">
                <a16:creationId xmlns:a16="http://schemas.microsoft.com/office/drawing/2014/main" id="{DFC6485A-911F-8718-4C6F-04AC7EF618EB}"/>
              </a:ext>
            </a:extLst>
          </p:cNvPr>
          <p:cNvPicPr>
            <a:picLocks noChangeAspect="1"/>
          </p:cNvPicPr>
          <p:nvPr/>
        </p:nvPicPr>
        <p:blipFill>
          <a:blip r:embed="rId2"/>
          <a:stretch>
            <a:fillRect/>
          </a:stretch>
        </p:blipFill>
        <p:spPr>
          <a:xfrm>
            <a:off x="307517" y="472921"/>
            <a:ext cx="11556710" cy="1117883"/>
          </a:xfrm>
          <a:prstGeom prst="rect">
            <a:avLst/>
          </a:prstGeom>
        </p:spPr>
      </p:pic>
      <p:sp>
        <p:nvSpPr>
          <p:cNvPr id="7" name="TextBox 6">
            <a:extLst>
              <a:ext uri="{FF2B5EF4-FFF2-40B4-BE49-F238E27FC236}">
                <a16:creationId xmlns:a16="http://schemas.microsoft.com/office/drawing/2014/main" id="{15833CA8-CA01-E2BF-4CD2-B1C0ED4AEEAC}"/>
              </a:ext>
            </a:extLst>
          </p:cNvPr>
          <p:cNvSpPr txBox="1">
            <a:spLocks noChangeArrowheads="1"/>
          </p:cNvSpPr>
          <p:nvPr/>
        </p:nvSpPr>
        <p:spPr bwMode="auto">
          <a:xfrm>
            <a:off x="0" y="6077945"/>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14.1 (continued)</a:t>
            </a:r>
          </a:p>
          <a:p>
            <a:pPr defTabSz="914400">
              <a:defRPr/>
            </a:pPr>
            <a:r>
              <a:rPr lang="en-US" sz="1200" dirty="0">
                <a:solidFill>
                  <a:srgbClr val="A6192E"/>
                </a:solidFill>
                <a:latin typeface="Helvetica" pitchFamily="34" charset="0"/>
                <a:ea typeface="ヒラギノ角ゴ Pro W3" charset="-128"/>
              </a:rPr>
              <a:t>Children and Adolescents: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1):S297-S320</a:t>
            </a:r>
          </a:p>
        </p:txBody>
      </p:sp>
    </p:spTree>
    <p:extLst>
      <p:ext uri="{BB962C8B-B14F-4D97-AF65-F5344CB8AC3E}">
        <p14:creationId xmlns:p14="http://schemas.microsoft.com/office/powerpoint/2010/main" val="191771389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569C-2491-0F3E-0C02-1F3EBBD5D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3D2A7-7459-1767-6828-E1AB70371F78}"/>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Psychosocial Care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08D1CDE-360F-FE6D-D12F-3B6E740B3FD2}"/>
              </a:ext>
            </a:extLst>
          </p:cNvPr>
          <p:cNvSpPr>
            <a:spLocks noGrp="1"/>
          </p:cNvSpPr>
          <p:nvPr>
            <p:ph idx="1"/>
          </p:nvPr>
        </p:nvSpPr>
        <p:spPr>
          <a:xfrm>
            <a:off x="838200" y="1661971"/>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14.9</a:t>
            </a:r>
            <a:r>
              <a:rPr lang="en-US" sz="2000" i="0" u="none" strike="noStrike" baseline="0">
                <a:solidFill>
                  <a:srgbClr val="000000"/>
                </a:solidFill>
                <a:latin typeface="Arial" panose="020B0604020202020204" pitchFamily="34" charset="0"/>
                <a:cs typeface="Arial" panose="020B0604020202020204" pitchFamily="34" charset="0"/>
              </a:rPr>
              <a:t> At diagnosis and during routine follow-up care, screen children and adolescents with type 1 diabetes,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type 2 diabetes,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and other forms of diabetes</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E</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for psychosocial concerns (e.g., diabetes distress, depressive symptoms, anxiety, disordered eating behaviors), family factors, and behavioral health concerns that could affect diabetes management with age appropriate standardized and validated tools. Refer to a qualified behavioral health professional, preferably experienced in childhood diabetes, when indicated.</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14.10 </a:t>
            </a:r>
            <a:r>
              <a:rPr lang="en-US" sz="2000" i="0" u="none" strike="noStrike" baseline="0">
                <a:solidFill>
                  <a:srgbClr val="000000"/>
                </a:solidFill>
                <a:latin typeface="Arial" panose="020B0604020202020204" pitchFamily="34" charset="0"/>
                <a:cs typeface="Arial" panose="020B0604020202020204" pitchFamily="34" charset="0"/>
              </a:rPr>
              <a:t>Behavioral health professionals should be considered integral members of the pediatric diabetes interprofessional team.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14.11 </a:t>
            </a:r>
            <a:r>
              <a:rPr lang="en-US" sz="2000" i="0" u="none" strike="noStrike" baseline="0">
                <a:solidFill>
                  <a:srgbClr val="000000"/>
                </a:solidFill>
                <a:latin typeface="Arial" panose="020B0604020202020204" pitchFamily="34" charset="0"/>
                <a:cs typeface="Arial" panose="020B0604020202020204" pitchFamily="34" charset="0"/>
              </a:rPr>
              <a:t>Encourage developmentally appropriate family involvement in diabetes management tasks for children and adolescents with type 1 diabetes, type 2 diabetes,</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and other forms of diabetes, </a:t>
            </a:r>
            <a:r>
              <a:rPr lang="en-US" sz="2000" b="1" i="0" u="none" strike="noStrike" baseline="0">
                <a:solidFill>
                  <a:srgbClr val="C00000"/>
                </a:solidFill>
                <a:latin typeface="Arial" panose="020B0604020202020204" pitchFamily="34" charset="0"/>
                <a:cs typeface="Arial" panose="020B0604020202020204" pitchFamily="34" charset="0"/>
              </a:rPr>
              <a:t>E</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recognizing that premature or unsupportive transfer of diabetes care responsibility to children and adolescents can contribute to diabetes distress, lower engagement in diabetes self-management behaviors, and deterioration in glycemia.</a:t>
            </a:r>
          </a:p>
        </p:txBody>
      </p:sp>
      <p:sp>
        <p:nvSpPr>
          <p:cNvPr id="4" name="Slide Number Placeholder 3">
            <a:extLst>
              <a:ext uri="{FF2B5EF4-FFF2-40B4-BE49-F238E27FC236}">
                <a16:creationId xmlns:a16="http://schemas.microsoft.com/office/drawing/2014/main" id="{DAC4C428-3A07-EE2D-800C-717C5B9E47A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239157F-217F-C0A7-44F1-B7DA1973CDD0}"/>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4226809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70CC6-6689-21EA-0057-193C613BC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D5EA0-E0AB-B67F-B883-779D71B14C5E}"/>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Psychosocial Care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313539-9F5B-630F-ADD1-A1E58B0E8FDF}"/>
              </a:ext>
            </a:extLst>
          </p:cNvPr>
          <p:cNvSpPr>
            <a:spLocks noGrp="1"/>
          </p:cNvSpPr>
          <p:nvPr>
            <p:ph idx="1"/>
          </p:nvPr>
        </p:nvSpPr>
        <p:spPr>
          <a:xfrm>
            <a:off x="838200" y="1661971"/>
            <a:ext cx="10515600" cy="4725909"/>
          </a:xfrm>
        </p:spPr>
        <p:txBody>
          <a:bodyPr>
            <a:noAutofit/>
          </a:bodyPr>
          <a:lstStyle/>
          <a:p>
            <a:pPr marL="0" indent="0">
              <a:buNone/>
            </a:pPr>
            <a:r>
              <a:rPr lang="en-US" sz="2000" b="1">
                <a:solidFill>
                  <a:srgbClr val="000000"/>
                </a:solidFill>
                <a:latin typeface="Arial" panose="020B0604020202020204" pitchFamily="34" charset="0"/>
                <a:cs typeface="Arial" panose="020B0604020202020204" pitchFamily="34" charset="0"/>
              </a:rPr>
              <a:t>14.12 </a:t>
            </a:r>
            <a:r>
              <a:rPr lang="en-US" sz="2000">
                <a:solidFill>
                  <a:srgbClr val="000000"/>
                </a:solidFill>
                <a:latin typeface="Arial" panose="020B0604020202020204" pitchFamily="34" charset="0"/>
                <a:cs typeface="Arial" panose="020B0604020202020204" pitchFamily="34" charset="0"/>
              </a:rPr>
              <a:t>Health care professionals should screen for food insecurity, housing stability, health literacy, financial barriers, and social or community support and apply that information to treatment decisions.</a:t>
            </a:r>
            <a:r>
              <a:rPr lang="en-US" sz="2000">
                <a:solidFill>
                  <a:srgbClr val="C00000"/>
                </a:solidFill>
                <a:latin typeface="Arial" panose="020B0604020202020204" pitchFamily="34" charset="0"/>
                <a:cs typeface="Arial" panose="020B0604020202020204" pitchFamily="34" charset="0"/>
              </a:rPr>
              <a:t> </a:t>
            </a:r>
            <a:r>
              <a:rPr lang="en-US" sz="2000" b="1">
                <a:solidFill>
                  <a:srgbClr val="C00000"/>
                </a:solidFill>
                <a:latin typeface="Arial" panose="020B0604020202020204" pitchFamily="34" charset="0"/>
                <a:cs typeface="Arial" panose="020B0604020202020204" pitchFamily="34" charset="0"/>
              </a:rPr>
              <a:t>E</a:t>
            </a:r>
          </a:p>
          <a:p>
            <a:pPr marL="0" indent="0">
              <a:buNone/>
            </a:pPr>
            <a:r>
              <a:rPr lang="en-US" sz="2000" b="1">
                <a:solidFill>
                  <a:srgbClr val="000000"/>
                </a:solidFill>
                <a:latin typeface="Arial" panose="020B0604020202020204" pitchFamily="34" charset="0"/>
                <a:cs typeface="Arial" panose="020B0604020202020204" pitchFamily="34" charset="0"/>
              </a:rPr>
              <a:t>14.13 </a:t>
            </a:r>
            <a:r>
              <a:rPr lang="en-US" sz="2000">
                <a:solidFill>
                  <a:srgbClr val="000000"/>
                </a:solidFill>
                <a:latin typeface="Arial" panose="020B0604020202020204" pitchFamily="34" charset="0"/>
                <a:cs typeface="Arial" panose="020B0604020202020204" pitchFamily="34" charset="0"/>
              </a:rPr>
              <a:t>Health care professionals should consider asking school-aged children and adolescents with type 1 diabetes, </a:t>
            </a:r>
            <a:r>
              <a:rPr lang="en-US" sz="2000" b="1">
                <a:solidFill>
                  <a:srgbClr val="C00000"/>
                </a:solidFill>
                <a:latin typeface="Arial" panose="020B0604020202020204" pitchFamily="34" charset="0"/>
                <a:cs typeface="Arial" panose="020B0604020202020204" pitchFamily="34" charset="0"/>
              </a:rPr>
              <a:t>B</a:t>
            </a:r>
            <a:r>
              <a:rPr lang="en-US" sz="2000" b="1">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type 2 diabetes, </a:t>
            </a:r>
            <a:r>
              <a:rPr lang="en-US" sz="2000" b="1">
                <a:solidFill>
                  <a:srgbClr val="C00000"/>
                </a:solidFill>
                <a:latin typeface="Arial" panose="020B0604020202020204" pitchFamily="34" charset="0"/>
                <a:cs typeface="Arial" panose="020B0604020202020204" pitchFamily="34" charset="0"/>
              </a:rPr>
              <a:t>E</a:t>
            </a:r>
            <a:r>
              <a:rPr lang="en-US" sz="2000" b="1">
                <a:solidFill>
                  <a:srgbClr val="000000"/>
                </a:solidFill>
                <a:latin typeface="Arial" panose="020B0604020202020204" pitchFamily="34" charset="0"/>
                <a:cs typeface="Arial" panose="020B0604020202020204" pitchFamily="34" charset="0"/>
              </a:rPr>
              <a:t> </a:t>
            </a:r>
            <a:r>
              <a:rPr lang="en-US" sz="2000">
                <a:solidFill>
                  <a:srgbClr val="000000"/>
                </a:solidFill>
                <a:latin typeface="Arial" panose="020B0604020202020204" pitchFamily="34" charset="0"/>
                <a:cs typeface="Arial" panose="020B0604020202020204" pitchFamily="34" charset="0"/>
              </a:rPr>
              <a:t>and other forms of diabetes,</a:t>
            </a:r>
            <a:r>
              <a:rPr lang="en-US" sz="2000" b="1">
                <a:solidFill>
                  <a:srgbClr val="000000"/>
                </a:solidFill>
                <a:latin typeface="Arial" panose="020B0604020202020204" pitchFamily="34" charset="0"/>
                <a:cs typeface="Arial" panose="020B0604020202020204" pitchFamily="34" charset="0"/>
              </a:rPr>
              <a:t> </a:t>
            </a:r>
            <a:r>
              <a:rPr lang="en-US" sz="2000" b="1">
                <a:solidFill>
                  <a:srgbClr val="C00000"/>
                </a:solidFill>
                <a:latin typeface="Arial" panose="020B0604020202020204" pitchFamily="34" charset="0"/>
                <a:cs typeface="Arial" panose="020B0604020202020204" pitchFamily="34" charset="0"/>
              </a:rPr>
              <a:t>E </a:t>
            </a:r>
            <a:r>
              <a:rPr lang="en-US" sz="2000">
                <a:solidFill>
                  <a:srgbClr val="000000"/>
                </a:solidFill>
                <a:latin typeface="Arial" panose="020B0604020202020204" pitchFamily="34" charset="0"/>
                <a:cs typeface="Arial" panose="020B0604020202020204" pitchFamily="34" charset="0"/>
              </a:rPr>
              <a:t>along with their parents or caregivers, about social adjustment (peer relationships) and school performance to determine whether further intervention is needed.</a:t>
            </a:r>
          </a:p>
          <a:p>
            <a:pPr marL="0" indent="0">
              <a:buNone/>
            </a:pPr>
            <a:r>
              <a:rPr lang="en-US" sz="2000" b="1">
                <a:solidFill>
                  <a:srgbClr val="000000"/>
                </a:solidFill>
                <a:latin typeface="Arial" panose="020B0604020202020204" pitchFamily="34" charset="0"/>
                <a:cs typeface="Arial" panose="020B0604020202020204" pitchFamily="34" charset="0"/>
              </a:rPr>
              <a:t>14.14 </a:t>
            </a:r>
            <a:r>
              <a:rPr lang="en-US" sz="2000">
                <a:solidFill>
                  <a:srgbClr val="000000"/>
                </a:solidFill>
                <a:latin typeface="Arial" panose="020B0604020202020204" pitchFamily="34" charset="0"/>
                <a:cs typeface="Arial" panose="020B0604020202020204" pitchFamily="34" charset="0"/>
              </a:rPr>
              <a:t>Offer adolescents with diabetes time by themselves with their health care professional(s) at a developmentally appropriate age.</a:t>
            </a:r>
            <a:r>
              <a:rPr lang="en-US" sz="2000" b="1">
                <a:solidFill>
                  <a:srgbClr val="C00000"/>
                </a:solidFill>
                <a:latin typeface="Arial" panose="020B0604020202020204" pitchFamily="34" charset="0"/>
                <a:cs typeface="Arial" panose="020B0604020202020204" pitchFamily="34" charset="0"/>
              </a:rPr>
              <a:t> E</a:t>
            </a:r>
          </a:p>
          <a:p>
            <a:pPr marL="0" indent="0">
              <a:buNone/>
            </a:pPr>
            <a:r>
              <a:rPr lang="en-US" sz="2000" b="1">
                <a:solidFill>
                  <a:srgbClr val="000000"/>
                </a:solidFill>
                <a:latin typeface="Arial" panose="020B0604020202020204" pitchFamily="34" charset="0"/>
                <a:cs typeface="Arial" panose="020B0604020202020204" pitchFamily="34" charset="0"/>
              </a:rPr>
              <a:t>14.15</a:t>
            </a:r>
            <a:r>
              <a:rPr lang="en-US" sz="2000">
                <a:solidFill>
                  <a:srgbClr val="000000"/>
                </a:solidFill>
                <a:latin typeface="Arial" panose="020B0604020202020204" pitchFamily="34" charset="0"/>
                <a:cs typeface="Arial" panose="020B0604020202020204" pitchFamily="34" charset="0"/>
              </a:rPr>
              <a:t> During adolescence, generally during the stage of pubertal growth and development, incorporate reproductive health and preconception counseling into routine diabetes clinic visits for all individuals of childbearing potential because of the risk of adverse pregnancy outcomes in this population. </a:t>
            </a:r>
            <a:r>
              <a:rPr lang="en-US" sz="2000" b="1">
                <a:solidFill>
                  <a:srgbClr val="C00000"/>
                </a:solidFill>
                <a:latin typeface="Arial" panose="020B0604020202020204" pitchFamily="34" charset="0"/>
                <a:cs typeface="Arial" panose="020B0604020202020204" pitchFamily="34" charset="0"/>
              </a:rPr>
              <a:t>A</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17E92-0967-542D-B5E1-784F9498C99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2BDBBFD-8734-C45A-176E-F215AE91A0E0}"/>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73296474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16A23-6CCA-2B3A-73E9-B6660BEBB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526DFB-7E86-363C-7621-F34AF3FE969F}"/>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Glycemic Monitoring, Insulin Delivery, and Goals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C0704AB-6186-502E-EE6A-F832A2288F12}"/>
              </a:ext>
            </a:extLst>
          </p:cNvPr>
          <p:cNvSpPr>
            <a:spLocks noGrp="1"/>
          </p:cNvSpPr>
          <p:nvPr>
            <p:ph idx="1"/>
          </p:nvPr>
        </p:nvSpPr>
        <p:spPr>
          <a:xfrm>
            <a:off x="838200" y="1661971"/>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14.16 </a:t>
            </a:r>
            <a:r>
              <a:rPr lang="en-US" sz="2000" i="0" u="none" strike="noStrike" baseline="0">
                <a:solidFill>
                  <a:srgbClr val="000000"/>
                </a:solidFill>
                <a:latin typeface="Arial" panose="020B0604020202020204" pitchFamily="34" charset="0"/>
                <a:cs typeface="Arial" panose="020B0604020202020204" pitchFamily="34" charset="0"/>
              </a:rPr>
              <a:t>Continuous glucose monitoring (CGM) should be offered for diabetes management at diagnosis or as soon as possible in children and adolescents with diabetes who are capable of using the device safely (either by themselves or with caregivers).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The choice of device should be made based on the individual’s and family’s circumstances, desires, and needs.</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14.17 </a:t>
            </a:r>
            <a:r>
              <a:rPr lang="en-US" sz="2000" i="0" u="none" strike="noStrike" baseline="0">
                <a:solidFill>
                  <a:srgbClr val="000000"/>
                </a:solidFill>
                <a:latin typeface="Arial" panose="020B0604020202020204" pitchFamily="34" charset="0"/>
                <a:cs typeface="Arial" panose="020B0604020202020204" pitchFamily="34" charset="0"/>
              </a:rPr>
              <a:t>Offer automated insulin delivery (AID) systems for diabetes management to children and adolescents with type 1 diabetes who are capable of using the device safely (either by themselves or with caregivers). Choice of device should be made based on the individual’s and family’s circumstances, desires, and needs.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14.18 </a:t>
            </a:r>
            <a:r>
              <a:rPr lang="en-US" sz="2000" i="0" u="none" strike="noStrike" baseline="0">
                <a:solidFill>
                  <a:srgbClr val="000000"/>
                </a:solidFill>
                <a:latin typeface="Arial" panose="020B0604020202020204" pitchFamily="34" charset="0"/>
                <a:cs typeface="Arial" panose="020B0604020202020204" pitchFamily="34" charset="0"/>
              </a:rPr>
              <a:t>Offer open-loop insulin pump therapy for type 1 diabetes management to children and adolescents on multiple daily injections who are capable of using the device safely (either by themselves or with caregivers) if unable to use AID systems. Choice of device should be made based on the individual’s and family’s circumstances, desires, and needs.</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7E066FE-3ADC-4ED1-CBC0-73AF4661A04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EB0363F-FAD1-BD1A-2B9C-823ED86AC63D}"/>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306956923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BD892-A8B9-C210-F783-CA0119EC2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09523-B282-DA96-3646-6A09BC35C20C}"/>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Glycemic Monitoring, Insulin Delivery, and Goals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E3BFFF0-6635-D010-1660-6048B4BF6497}"/>
              </a:ext>
            </a:extLst>
          </p:cNvPr>
          <p:cNvSpPr>
            <a:spLocks noGrp="1"/>
          </p:cNvSpPr>
          <p:nvPr>
            <p:ph idx="1"/>
          </p:nvPr>
        </p:nvSpPr>
        <p:spPr>
          <a:xfrm>
            <a:off x="838200" y="1661971"/>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14.19 </a:t>
            </a:r>
            <a:r>
              <a:rPr lang="en-US" sz="2000" i="0" u="none" strike="noStrike" baseline="0">
                <a:solidFill>
                  <a:srgbClr val="000000"/>
                </a:solidFill>
                <a:latin typeface="Arial" panose="020B0604020202020204" pitchFamily="34" charset="0"/>
                <a:cs typeface="Arial" panose="020B0604020202020204" pitchFamily="34" charset="0"/>
              </a:rPr>
              <a:t>Students with diabetes must be supported at school in the use of diabetes technology, including CGM, insulin pumps, connected insulin pens, and AID systems, as prescribed by their diabetes care team.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14.20 </a:t>
            </a:r>
            <a:r>
              <a:rPr lang="en-US" sz="2000" i="0" u="none" strike="noStrike" baseline="0">
                <a:solidFill>
                  <a:srgbClr val="000000"/>
                </a:solidFill>
                <a:latin typeface="Arial" panose="020B0604020202020204" pitchFamily="34" charset="0"/>
                <a:cs typeface="Arial" panose="020B0604020202020204" pitchFamily="34" charset="0"/>
              </a:rPr>
              <a:t>A1C goals must be individualized and reassessed over time. An A1C of &lt;7% (&lt;53 mmol/mol) is appropriate for most children and adolescents with diabetes.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14.21 </a:t>
            </a:r>
            <a:r>
              <a:rPr lang="en-US" sz="2000" i="0" u="none" strike="noStrike" baseline="0">
                <a:solidFill>
                  <a:srgbClr val="000000"/>
                </a:solidFill>
                <a:latin typeface="Arial" panose="020B0604020202020204" pitchFamily="34" charset="0"/>
                <a:cs typeface="Arial" panose="020B0604020202020204" pitchFamily="34" charset="0"/>
              </a:rPr>
              <a:t>Less stringent A1C goals (such as &lt;7% [&lt;53 mmol/mol] or &lt;7.5% [&lt;58 mmol/mol]) may be appropriate for children and adolescents with diabetes who cannot articulate symptoms of hypoglycemia; have hypoglycemia unawareness; cannot access advanced insulin delivery technology and/or CGM; cannot check blood glucose regularly; or have nonglycemic factors that increase A1C.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a:effectLst/>
                <a:latin typeface="Arial" panose="020B0604020202020204" pitchFamily="34" charset="0"/>
                <a:ea typeface="Calibri" panose="020F0502020204030204" pitchFamily="34" charset="0"/>
                <a:cs typeface="Arial" panose="020B0604020202020204" pitchFamily="34" charset="0"/>
              </a:rPr>
              <a:t>14.22 </a:t>
            </a:r>
            <a:r>
              <a:rPr lang="en-US" sz="2000">
                <a:effectLst/>
                <a:latin typeface="Arial" panose="020B0604020202020204" pitchFamily="34" charset="0"/>
                <a:ea typeface="Calibri" panose="020F0502020204030204" pitchFamily="34" charset="0"/>
                <a:cs typeface="Arial" panose="020B0604020202020204" pitchFamily="34" charset="0"/>
              </a:rPr>
              <a:t>Even less stringent A1C goals may be appropriate for children and adolescents with diabetes and a history of severe hypoglycemia or limited life expectancy or where the harms of treatment are greater than the benefits.</a:t>
            </a:r>
            <a:r>
              <a:rPr lang="en-US" sz="2000" b="1">
                <a:effectLst/>
                <a:latin typeface="Arial" panose="020B0604020202020204" pitchFamily="34" charset="0"/>
                <a:ea typeface="Calibri" panose="020F0502020204030204" pitchFamily="34" charset="0"/>
                <a:cs typeface="Arial" panose="020B0604020202020204" pitchFamily="34" charset="0"/>
              </a:rPr>
              <a:t> </a:t>
            </a:r>
            <a:r>
              <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C3971B60-359B-2003-2539-31C6B9F6AAC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372EA0E-1144-B042-D561-D5D34F2F8534}"/>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203716376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BA57C-A6DD-FD85-17C7-F6705560E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3A801-C9C7-8C26-23FA-9E061DE9CC5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Glycemic Monitoring, Insulin Delivery, and Goals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5932EE5-13FA-EDAF-96EF-4266DF30BE23}"/>
              </a:ext>
            </a:extLst>
          </p:cNvPr>
          <p:cNvSpPr>
            <a:spLocks noGrp="1"/>
          </p:cNvSpPr>
          <p:nvPr>
            <p:ph idx="1"/>
          </p:nvPr>
        </p:nvSpPr>
        <p:spPr>
          <a:xfrm>
            <a:off x="838200" y="1661971"/>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14.23 </a:t>
            </a:r>
            <a:r>
              <a:rPr lang="en-US" sz="2000" i="0" u="none" strike="noStrike" baseline="0">
                <a:solidFill>
                  <a:srgbClr val="000000"/>
                </a:solidFill>
                <a:latin typeface="Arial" panose="020B0604020202020204" pitchFamily="34" charset="0"/>
                <a:cs typeface="Arial" panose="020B0604020202020204" pitchFamily="34" charset="0"/>
              </a:rPr>
              <a:t>Health care professionals may reasonably suggest more stringent A1C goals (such as &lt;6.5% [&lt;48 mmol/mol]) for selected children and adolescents with diabetes if they can be achieved without significant hypoglycemia, excessive weight gain, negative impacts on well-being or mental health, or undue burden of care or in those who have nonglycemic  factors that decrease A1C (e.g., lower erythrocyte life span). Lower goals may also be appropriate during the honeymoon phase.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14.24 </a:t>
            </a:r>
            <a:r>
              <a:rPr lang="en-US" sz="2000" i="0" u="none" strike="noStrike" baseline="0">
                <a:solidFill>
                  <a:srgbClr val="000000"/>
                </a:solidFill>
                <a:latin typeface="Arial" panose="020B0604020202020204" pitchFamily="34" charset="0"/>
                <a:cs typeface="Arial" panose="020B0604020202020204" pitchFamily="34" charset="0"/>
              </a:rPr>
              <a:t>For children and adolescents with diabetes, CGM metrics derived from CGM use over the most recent 14 days (or longer) are recommended to be used in conjunction with or without A1C whenever possible.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864C04E-F228-DD9D-CF26-40A85F130F0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299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23F70909-94B6-3E1A-F98E-EF89BBEEB3F8}"/>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347658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EEDF4-DEC2-36F3-659E-14F48E10BFB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3AE74EE-BD10-050C-7C99-773881F3B4A4}"/>
              </a:ext>
            </a:extLst>
          </p:cNvPr>
          <p:cNvSpPr/>
          <p:nvPr/>
        </p:nvSpPr>
        <p:spPr>
          <a:xfrm>
            <a:off x="0" y="0"/>
            <a:ext cx="6996223" cy="6613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E6B783BB-F70E-3446-212C-4D8D0D8F2464}"/>
              </a:ext>
            </a:extLst>
          </p:cNvPr>
          <p:cNvSpPr txBox="1">
            <a:spLocks/>
          </p:cNvSpPr>
          <p:nvPr/>
        </p:nvSpPr>
        <p:spPr>
          <a:xfrm>
            <a:off x="1165479" y="2822991"/>
            <a:ext cx="5090466" cy="13829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latin typeface="Arial" panose="020B0604020202020204" pitchFamily="34" charset="0"/>
                <a:cs typeface="Arial" panose="020B0604020202020204" pitchFamily="34" charset="0"/>
              </a:rPr>
              <a:t>Intended to provide clinicians, patients, researchers, payers, and other interested individuals with the components of diabetes care, general treatment goals, and tools to evaluate the quality of care.</a:t>
            </a:r>
            <a:endParaRPr lang="en-US" sz="700">
              <a:solidFill>
                <a:schemeClr val="bg1"/>
              </a:solidFill>
              <a:latin typeface="Arial" panose="020B0604020202020204" pitchFamily="34" charset="0"/>
              <a:cs typeface="Arial" panose="020B0604020202020204" pitchFamily="34" charset="0"/>
            </a:endParaRPr>
          </a:p>
          <a:p>
            <a:endParaRPr lang="en-US" sz="2400">
              <a:solidFill>
                <a:schemeClr val="bg1"/>
              </a:solidFill>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D52D62C0-2AD1-25B7-BE2E-38EA0ACA1395}"/>
              </a:ext>
            </a:extLst>
          </p:cNvPr>
          <p:cNvSpPr txBox="1">
            <a:spLocks/>
          </p:cNvSpPr>
          <p:nvPr/>
        </p:nvSpPr>
        <p:spPr>
          <a:xfrm>
            <a:off x="570931" y="986009"/>
            <a:ext cx="5468391" cy="13355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Inter" panose="02000503000000020004" pitchFamily="2" charset="0"/>
                <a:ea typeface="Inter" panose="02000503000000020004" pitchFamily="2" charset="0"/>
                <a:cs typeface="Inter" panose="02000503000000020004" pitchFamily="2" charset="0"/>
              </a:defRPr>
            </a:lvl1pPr>
          </a:lstStyle>
          <a:p>
            <a:r>
              <a:rPr lang="en-US" i="1">
                <a:solidFill>
                  <a:schemeClr val="bg1"/>
                </a:solidFill>
                <a:latin typeface="Arial" panose="020B0604020202020204" pitchFamily="34" charset="0"/>
                <a:cs typeface="Arial" panose="020B0604020202020204" pitchFamily="34" charset="0"/>
              </a:rPr>
              <a:t>Standards of Care in Diabetes—2026</a:t>
            </a:r>
          </a:p>
        </p:txBody>
      </p:sp>
      <p:pic>
        <p:nvPicPr>
          <p:cNvPr id="4" name="Picture 3">
            <a:extLst>
              <a:ext uri="{FF2B5EF4-FFF2-40B4-BE49-F238E27FC236}">
                <a16:creationId xmlns:a16="http://schemas.microsoft.com/office/drawing/2014/main" id="{55FF9C9D-5F8C-A544-4D7A-9F7154F13A9B}"/>
              </a:ext>
            </a:extLst>
          </p:cNvPr>
          <p:cNvPicPr>
            <a:picLocks noChangeAspect="1"/>
          </p:cNvPicPr>
          <p:nvPr/>
        </p:nvPicPr>
        <p:blipFill>
          <a:blip r:embed="rId2"/>
          <a:stretch>
            <a:fillRect/>
          </a:stretch>
        </p:blipFill>
        <p:spPr>
          <a:xfrm>
            <a:off x="7421067" y="563367"/>
            <a:ext cx="4026107" cy="5054860"/>
          </a:xfrm>
          <a:prstGeom prst="rect">
            <a:avLst/>
          </a:prstGeom>
          <a:ln>
            <a:solidFill>
              <a:schemeClr val="tx1"/>
            </a:solidFill>
          </a:ln>
        </p:spPr>
      </p:pic>
    </p:spTree>
    <p:extLst>
      <p:ext uri="{BB962C8B-B14F-4D97-AF65-F5344CB8AC3E}">
        <p14:creationId xmlns:p14="http://schemas.microsoft.com/office/powerpoint/2010/main" val="1460526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6C1D8-A5CD-DA38-135E-1AC29EB51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2A6AC-084D-E0FE-FF52-D3A8C732D5B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Prediabetes and Type 2 Diabetes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CFB1FC3-BC98-413C-48A6-8980B837B01F}"/>
              </a:ext>
            </a:extLst>
          </p:cNvPr>
          <p:cNvSpPr>
            <a:spLocks noGrp="1"/>
          </p:cNvSpPr>
          <p:nvPr>
            <p:ph idx="1"/>
          </p:nvPr>
        </p:nvSpPr>
        <p:spPr>
          <a:xfrm>
            <a:off x="838200" y="1825625"/>
            <a:ext cx="10515600" cy="4667250"/>
          </a:xfrm>
        </p:spPr>
        <p:txBody>
          <a:bodyPr>
            <a:norm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2.14</a:t>
            </a:r>
            <a:r>
              <a:rPr lang="en-US" sz="1800" kern="100">
                <a:effectLst/>
                <a:latin typeface="Arial" panose="020B0604020202020204" pitchFamily="34" charset="0"/>
                <a:ea typeface="Aptos" panose="020B0004020202020204" pitchFamily="34" charset="0"/>
                <a:cs typeface="Times New Roman" panose="02020603050405020304" pitchFamily="18" charset="0"/>
              </a:rPr>
              <a:t> When using OGTT as a screening tool for prediabetes or diabetes, adequate carbohydrate intake (at least 150 g/day) should be assured for 3 days prior to testing.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C</a:t>
            </a:r>
          </a:p>
          <a:p>
            <a:pPr marL="0" marR="0" indent="0">
              <a:spcBef>
                <a:spcPts val="0"/>
              </a:spcBef>
              <a:spcAft>
                <a:spcPts val="0"/>
              </a:spcAft>
              <a:buNone/>
            </a:pPr>
            <a:endPar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2.15</a:t>
            </a:r>
            <a:r>
              <a:rPr lang="en-US" sz="1800" kern="100">
                <a:effectLst/>
                <a:latin typeface="Arial" panose="020B0604020202020204" pitchFamily="34" charset="0"/>
                <a:ea typeface="Aptos" panose="020B0004020202020204" pitchFamily="34" charset="0"/>
                <a:cs typeface="Times New Roman" panose="02020603050405020304" pitchFamily="18" charset="0"/>
              </a:rPr>
              <a:t> Risk-based screening for prediabetes or type 2 diabetes should be considered after the onset of puberty or after 10 years of age, whichever occurs earlier, in children and adolescents with overweight (BMI ≥ 85th percentile) or obesity (BMI ≥ 95th percentile) and who have one or more risk factors for diabetes. (See </a:t>
            </a:r>
            <a:r>
              <a:rPr lang="en-US" sz="1800" b="1" kern="100">
                <a:effectLst/>
                <a:latin typeface="Arial" panose="020B0604020202020204" pitchFamily="34" charset="0"/>
                <a:ea typeface="Aptos" panose="020B0004020202020204" pitchFamily="34" charset="0"/>
                <a:cs typeface="Times New Roman" panose="02020603050405020304" pitchFamily="18" charset="0"/>
              </a:rPr>
              <a:t>Table 2.6 </a:t>
            </a:r>
            <a:r>
              <a:rPr lang="en-US" sz="1800" kern="100">
                <a:effectLst/>
                <a:latin typeface="Arial" panose="020B0604020202020204" pitchFamily="34" charset="0"/>
                <a:ea typeface="Aptos" panose="020B0004020202020204" pitchFamily="34" charset="0"/>
                <a:cs typeface="Times New Roman" panose="02020603050405020304" pitchFamily="18" charset="0"/>
              </a:rPr>
              <a:t>for evidence grading of risk factors.)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endParaRPr lang="en-US" sz="18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2.16a</a:t>
            </a:r>
            <a:r>
              <a:rPr lang="en-US" sz="1800" kern="100">
                <a:effectLst/>
                <a:latin typeface="Arial" panose="020B0604020202020204" pitchFamily="34" charset="0"/>
                <a:ea typeface="Aptos" panose="020B0004020202020204" pitchFamily="34" charset="0"/>
                <a:cs typeface="Times New Roman" panose="02020603050405020304" pitchFamily="18" charset="0"/>
              </a:rPr>
              <a:t> Consider screening people for prediabetes or diabetes if they are on certain medications, such as statins, thiazide diuretics, and some HIV medications, as these agents are known to increase the risk of these conditions.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C</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endParaRPr lang="en-US" sz="18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2.16b</a:t>
            </a:r>
            <a:r>
              <a:rPr lang="en-US" sz="1800" kern="100">
                <a:effectLst/>
                <a:latin typeface="Arial" panose="020B0604020202020204" pitchFamily="34" charset="0"/>
                <a:ea typeface="Aptos" panose="020B0004020202020204" pitchFamily="34" charset="0"/>
                <a:cs typeface="Times New Roman" panose="02020603050405020304" pitchFamily="18" charset="0"/>
              </a:rPr>
              <a:t> In people who are prescribed second-generation antipsychotic medications, screen for prediabetes and diabetes at baseline and repeat 12–16 weeks after medication initiation or sooner, if clinically indicated, and annually thereafter.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p>
          <a:p>
            <a:pPr marL="0" marR="0" indent="0">
              <a:spcBef>
                <a:spcPts val="0"/>
              </a:spcBef>
              <a:spcAft>
                <a:spcPts val="0"/>
              </a:spcAft>
              <a:buNone/>
            </a:pPr>
            <a:endParaRPr lang="en-US" sz="1800" kern="100">
              <a:solidFill>
                <a:srgbClr val="C00000"/>
              </a:solidFill>
              <a:effectLst/>
              <a:latin typeface="Arial" panose="020B0604020202020204" pitchFamily="34" charset="0"/>
              <a:ea typeface="Aptos" panose="020B0004020202020204" pitchFamily="34" charset="0"/>
              <a:cs typeface="Times New Roman" panose="02020603050405020304" pitchFamily="18" charset="0"/>
            </a:endParaRPr>
          </a:p>
          <a:p>
            <a:pPr marL="0" indent="-457200" algn="l">
              <a:buNone/>
            </a:pPr>
            <a:endParaRPr lang="en-US" sz="16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F3BB172-E198-E589-6D23-487DC75ACD1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FEB0B89-53DF-2DC6-0E9B-7277B6FED507}"/>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31130106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F987A-E392-D22F-875E-04EDCD373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5ED65-332B-3C4F-6F52-C39E02B7DDA3}"/>
              </a:ext>
            </a:extLst>
          </p:cNvPr>
          <p:cNvSpPr>
            <a:spLocks noGrp="1"/>
          </p:cNvSpPr>
          <p:nvPr>
            <p:ph type="title"/>
          </p:nvPr>
        </p:nvSpPr>
        <p:spPr>
          <a:xfrm>
            <a:off x="838200" y="85892"/>
            <a:ext cx="10515600" cy="1325563"/>
          </a:xfrm>
        </p:spPr>
        <p:txBody>
          <a:bodyPr>
            <a:normAutofit/>
          </a:bodyPr>
          <a:lstStyle/>
          <a:p>
            <a:pPr algn="l"/>
            <a:r>
              <a:rPr lang="en-US" sz="4000">
                <a:latin typeface="Arial" panose="020B0604020202020204" pitchFamily="34" charset="0"/>
                <a:cs typeface="Arial" panose="020B0604020202020204" pitchFamily="34" charset="0"/>
              </a:rPr>
              <a:t>Screening and Diagnosis (Type 2)</a:t>
            </a:r>
          </a:p>
        </p:txBody>
      </p:sp>
      <p:sp>
        <p:nvSpPr>
          <p:cNvPr id="3" name="Content Placeholder 2">
            <a:extLst>
              <a:ext uri="{FF2B5EF4-FFF2-40B4-BE49-F238E27FC236}">
                <a16:creationId xmlns:a16="http://schemas.microsoft.com/office/drawing/2014/main" id="{BC92BD8D-63F0-6937-3EC9-C0AC880F6FCB}"/>
              </a:ext>
            </a:extLst>
          </p:cNvPr>
          <p:cNvSpPr>
            <a:spLocks noGrp="1"/>
          </p:cNvSpPr>
          <p:nvPr>
            <p:ph idx="1"/>
          </p:nvPr>
        </p:nvSpPr>
        <p:spPr>
          <a:xfrm>
            <a:off x="738187" y="1288974"/>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14.25 </a:t>
            </a:r>
            <a:r>
              <a:rPr lang="en-US" sz="2000" i="0" u="none" strike="noStrike" baseline="0">
                <a:solidFill>
                  <a:srgbClr val="000000"/>
                </a:solidFill>
                <a:latin typeface="Arial" panose="020B0604020202020204" pitchFamily="34" charset="0"/>
                <a:cs typeface="Arial" panose="020B0604020202020204" pitchFamily="34" charset="0"/>
              </a:rPr>
              <a:t>Consider risk-based screening for prediabetes and/or type 2 diabetes after the onset of puberty or after 10 years of age, whichever occurs earlier, in children with overweight (BMI ≥85th to &lt;95th percentile) or obesity (</a:t>
            </a:r>
            <a:r>
              <a:rPr lang="en-US" sz="2000">
                <a:solidFill>
                  <a:srgbClr val="000000"/>
                </a:solidFill>
                <a:latin typeface="Arial" panose="020B0604020202020204" pitchFamily="34" charset="0"/>
                <a:cs typeface="Arial" panose="020B0604020202020204" pitchFamily="34" charset="0"/>
              </a:rPr>
              <a:t>BMI ≥ 95th </a:t>
            </a:r>
            <a:r>
              <a:rPr lang="en-US" sz="2000" i="0" u="none" strike="noStrike" baseline="0">
                <a:solidFill>
                  <a:srgbClr val="000000"/>
                </a:solidFill>
                <a:latin typeface="Arial" panose="020B0604020202020204" pitchFamily="34" charset="0"/>
                <a:cs typeface="Arial" panose="020B0604020202020204" pitchFamily="34" charset="0"/>
              </a:rPr>
              <a:t>percentile) and who have one or more additional risk factor for diabetes (</a:t>
            </a:r>
            <a:r>
              <a:rPr lang="en-US" sz="2000" b="1" i="0" u="none" strike="noStrike" baseline="0">
                <a:solidFill>
                  <a:srgbClr val="C00000"/>
                </a:solidFill>
                <a:latin typeface="Arial" panose="020B0604020202020204" pitchFamily="34" charset="0"/>
                <a:cs typeface="Arial" panose="020B0604020202020204" pitchFamily="34" charset="0"/>
              </a:rPr>
              <a:t>see Table 2.5 for evidence grading</a:t>
            </a:r>
            <a:r>
              <a:rPr lang="en-US" sz="2000" i="0" u="none" strike="noStrike" baseline="0">
                <a:solidFill>
                  <a:srgbClr val="000000"/>
                </a:solidFill>
                <a:latin typeface="Arial" panose="020B0604020202020204" pitchFamily="34" charset="0"/>
                <a:cs typeface="Arial" panose="020B0604020202020204" pitchFamily="34" charset="0"/>
              </a:rPr>
              <a:t> of other risk factors).</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14.26 </a:t>
            </a:r>
            <a:r>
              <a:rPr lang="en-US" sz="2000" i="0" u="none" strike="noStrike" baseline="0">
                <a:solidFill>
                  <a:srgbClr val="000000"/>
                </a:solidFill>
                <a:latin typeface="Arial" panose="020B0604020202020204" pitchFamily="34" charset="0"/>
                <a:cs typeface="Arial" panose="020B0604020202020204" pitchFamily="34" charset="0"/>
              </a:rPr>
              <a:t>If screening is normal, repeat screening at a minimum of 2-year intervals </a:t>
            </a:r>
            <a:r>
              <a:rPr lang="en-US" sz="2000" b="1" i="0" u="none" strike="noStrike" baseline="0">
                <a:solidFill>
                  <a:srgbClr val="C00000"/>
                </a:solidFill>
                <a:latin typeface="Arial" panose="020B0604020202020204" pitchFamily="34" charset="0"/>
                <a:cs typeface="Arial" panose="020B0604020202020204" pitchFamily="34" charset="0"/>
              </a:rPr>
              <a:t>E</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i="0" u="none" strike="noStrike" baseline="0">
                <a:solidFill>
                  <a:srgbClr val="000000"/>
                </a:solidFill>
                <a:latin typeface="Arial" panose="020B0604020202020204" pitchFamily="34" charset="0"/>
                <a:cs typeface="Arial" panose="020B0604020202020204" pitchFamily="34" charset="0"/>
              </a:rPr>
              <a:t>or more frequently if BMI is increasing.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14.27 </a:t>
            </a:r>
            <a:r>
              <a:rPr lang="en-US" sz="2000" i="0" u="none" strike="noStrike" baseline="0">
                <a:solidFill>
                  <a:srgbClr val="000000"/>
                </a:solidFill>
                <a:latin typeface="Arial" panose="020B0604020202020204" pitchFamily="34" charset="0"/>
                <a:cs typeface="Arial" panose="020B0604020202020204" pitchFamily="34" charset="0"/>
              </a:rPr>
              <a:t>Fasting plasma glucose, 2-h plasma glucose during a 75-g oral glucose tolerance test, elevated random glucose with symptoms of hyperglycemia, and/or A1C can be used to test for prediabetes or type 2 diabetes in children and adolescents.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14.28 </a:t>
            </a:r>
            <a:r>
              <a:rPr lang="en-US" sz="2000" u="none" strike="noStrike" baseline="0">
                <a:solidFill>
                  <a:srgbClr val="000000"/>
                </a:solidFill>
                <a:latin typeface="Arial" panose="020B0604020202020204" pitchFamily="34" charset="0"/>
                <a:cs typeface="Arial" panose="020B0604020202020204" pitchFamily="34" charset="0"/>
              </a:rPr>
              <a:t>Children and adolescents with overweight or obesity with hyperglycemia in whom the diagnosis of type 2 diabetes is being considered should have a panel of pancreatic autoantibodies tested to exclude the possibility of autoimmune type 1 diabetes.</a:t>
            </a:r>
            <a:r>
              <a:rPr lang="en-US" sz="2000" b="1" u="none" strike="noStrike" baseline="0">
                <a:solidFill>
                  <a:srgbClr val="000000"/>
                </a:solidFill>
                <a:latin typeface="Arial" panose="020B0604020202020204" pitchFamily="34" charset="0"/>
                <a:cs typeface="Arial" panose="020B0604020202020204" pitchFamily="34" charset="0"/>
              </a:rPr>
              <a:t> </a:t>
            </a:r>
            <a:r>
              <a:rPr lang="en-US" sz="2000" b="1" u="none" strike="noStrike" baseline="0">
                <a:solidFill>
                  <a:srgbClr val="C00000"/>
                </a:solidFill>
                <a:latin typeface="Arial" panose="020B0604020202020204" pitchFamily="34" charset="0"/>
                <a:cs typeface="Arial" panose="020B0604020202020204" pitchFamily="34" charset="0"/>
              </a:rPr>
              <a:t>B</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524572F-B5EA-7CFB-8211-5F26839B3A2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BCC2ED5-CBCA-23B2-A59C-406F03F7AFE7}"/>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110816597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7A5B2-5FD2-26D9-5BC6-FC4A3EA9A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4C5EB-D501-63A2-E135-AF838F45E64C}"/>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Management – Lifestyle (Type 2)</a:t>
            </a:r>
          </a:p>
        </p:txBody>
      </p:sp>
      <p:sp>
        <p:nvSpPr>
          <p:cNvPr id="3" name="Content Placeholder 2">
            <a:extLst>
              <a:ext uri="{FF2B5EF4-FFF2-40B4-BE49-F238E27FC236}">
                <a16:creationId xmlns:a16="http://schemas.microsoft.com/office/drawing/2014/main" id="{6EA304B0-5A00-BD98-597F-FC740BE654A7}"/>
              </a:ext>
            </a:extLst>
          </p:cNvPr>
          <p:cNvSpPr>
            <a:spLocks noGrp="1"/>
          </p:cNvSpPr>
          <p:nvPr>
            <p:ph idx="1"/>
          </p:nvPr>
        </p:nvSpPr>
        <p:spPr>
          <a:xfrm>
            <a:off x="838200" y="1661971"/>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14.29 </a:t>
            </a:r>
            <a:r>
              <a:rPr lang="en-US" sz="2000" i="0" u="none" strike="noStrike" baseline="0">
                <a:solidFill>
                  <a:srgbClr val="000000"/>
                </a:solidFill>
                <a:latin typeface="Arial" panose="020B0604020202020204" pitchFamily="34" charset="0"/>
                <a:cs typeface="Arial" panose="020B0604020202020204" pitchFamily="34" charset="0"/>
              </a:rPr>
              <a:t>Provide children and adolescents with overweight or obesity and type 2 diabetes and their families with developmentally and culturally appropriate comprehensive lifestyle programs integrated with diabetes management to achieve at least a 7–10% decrease in excess weight.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14.30 </a:t>
            </a:r>
            <a:r>
              <a:rPr lang="en-US" sz="2000" i="0" u="none" strike="noStrike" baseline="0">
                <a:solidFill>
                  <a:srgbClr val="000000"/>
                </a:solidFill>
                <a:latin typeface="Arial" panose="020B0604020202020204" pitchFamily="34" charset="0"/>
                <a:cs typeface="Arial" panose="020B0604020202020204" pitchFamily="34" charset="0"/>
              </a:rPr>
              <a:t>Given the necessity of long term weight management for children and adolescents with diabetes, lifestyle intervention should be based on a chronic care model and offered in the context of diabetes care.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D4383C8-00C0-041B-35ED-45E0D39AC86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7097AF0-73A8-45B2-68D4-9C882F21644E}"/>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257846694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030BE-B447-40B1-CAA3-C6DEDDACC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F150A-EE56-F962-61E8-40B1C7719AA2}"/>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Management – Glycemic Goals (Type 2)</a:t>
            </a:r>
          </a:p>
        </p:txBody>
      </p:sp>
      <p:sp>
        <p:nvSpPr>
          <p:cNvPr id="3" name="Content Placeholder 2">
            <a:extLst>
              <a:ext uri="{FF2B5EF4-FFF2-40B4-BE49-F238E27FC236}">
                <a16:creationId xmlns:a16="http://schemas.microsoft.com/office/drawing/2014/main" id="{767BB785-A8F9-2F5A-0E12-2A9C5CA8B901}"/>
              </a:ext>
            </a:extLst>
          </p:cNvPr>
          <p:cNvSpPr>
            <a:spLocks noGrp="1"/>
          </p:cNvSpPr>
          <p:nvPr>
            <p:ph idx="1"/>
          </p:nvPr>
        </p:nvSpPr>
        <p:spPr>
          <a:xfrm>
            <a:off x="838200" y="1661971"/>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14.31 </a:t>
            </a:r>
            <a:r>
              <a:rPr lang="en-US" sz="2000" i="0" u="none" strike="noStrike" baseline="0">
                <a:solidFill>
                  <a:srgbClr val="000000"/>
                </a:solidFill>
                <a:latin typeface="Arial" panose="020B0604020202020204" pitchFamily="34" charset="0"/>
                <a:cs typeface="Arial" panose="020B0604020202020204" pitchFamily="34" charset="0"/>
              </a:rPr>
              <a:t>For children and adolescents with type 2 diabetes, glycemic status should be assessed at least every 3 months or as frequently as clinically indicated.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14.32 </a:t>
            </a:r>
            <a:r>
              <a:rPr lang="en-US" sz="2000" i="0" u="none" strike="noStrike" baseline="0">
                <a:solidFill>
                  <a:srgbClr val="000000"/>
                </a:solidFill>
                <a:latin typeface="Arial" panose="020B0604020202020204" pitchFamily="34" charset="0"/>
                <a:cs typeface="Arial" panose="020B0604020202020204" pitchFamily="34" charset="0"/>
              </a:rPr>
              <a:t>Consider setting an A1C goal of &lt;6.5% (&lt;48 mmol/mol) for most children and adolescents with type 2 diabetes who have a low risk of hypoglycemia. For those at higher risk of hypoglycemia, A1C goals should be individualized as clinically appropriate.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9B624D1-7943-59DA-2BD8-5DFFF6E4A93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396E76A-0574-A2EE-A2C5-E9FFFBB1A007}"/>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174818688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0ED00-D03B-90A7-FF9F-AD24E3876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148E3-BF4E-C9CE-D5EB-C2CE618C7233}"/>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Pharmacologic Management (Type 2)</a:t>
            </a:r>
          </a:p>
        </p:txBody>
      </p:sp>
      <p:sp>
        <p:nvSpPr>
          <p:cNvPr id="3" name="Content Placeholder 2">
            <a:extLst>
              <a:ext uri="{FF2B5EF4-FFF2-40B4-BE49-F238E27FC236}">
                <a16:creationId xmlns:a16="http://schemas.microsoft.com/office/drawing/2014/main" id="{1452EC26-4662-9E8D-A2A7-3B86AB2931BC}"/>
              </a:ext>
            </a:extLst>
          </p:cNvPr>
          <p:cNvSpPr>
            <a:spLocks noGrp="1"/>
          </p:cNvSpPr>
          <p:nvPr>
            <p:ph idx="1"/>
          </p:nvPr>
        </p:nvSpPr>
        <p:spPr>
          <a:xfrm>
            <a:off x="838200" y="1481442"/>
            <a:ext cx="10515600" cy="4725909"/>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14.33 </a:t>
            </a:r>
            <a:r>
              <a:rPr lang="en-US" sz="2000" i="0" u="none" strike="noStrike" baseline="0">
                <a:solidFill>
                  <a:srgbClr val="000000"/>
                </a:solidFill>
                <a:latin typeface="Arial" panose="020B0604020202020204" pitchFamily="34" charset="0"/>
                <a:cs typeface="Arial" panose="020B0604020202020204" pitchFamily="34" charset="0"/>
              </a:rPr>
              <a:t>Initiate pharmacologic therapy with consideration of multiple add-on therapies early on, in addition to behavioral counseling for healthful nutrition and physical activity changes, at diagnosis of type 2 diabetes.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1" i="0" u="none" strike="noStrike" baseline="0">
                <a:solidFill>
                  <a:srgbClr val="000000"/>
                </a:solidFill>
                <a:latin typeface="Arial" panose="020B0604020202020204" pitchFamily="34" charset="0"/>
                <a:cs typeface="Arial" panose="020B0604020202020204" pitchFamily="34" charset="0"/>
              </a:rPr>
              <a:t> </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14.34 </a:t>
            </a:r>
            <a:r>
              <a:rPr lang="en-US" sz="2000" i="0" u="none" strike="noStrike" baseline="0">
                <a:solidFill>
                  <a:srgbClr val="000000"/>
                </a:solidFill>
                <a:latin typeface="Arial" panose="020B0604020202020204" pitchFamily="34" charset="0"/>
                <a:cs typeface="Arial" panose="020B0604020202020204" pitchFamily="34" charset="0"/>
              </a:rPr>
              <a:t>In individuals with incidentally diagnosed type 2 diabetes (A1C &lt;8.5% [&lt;69 mmol/mol] and asymptomatic), metformin is the initial pharmacologic treatment of choice unless contraindicated by kidney function.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14.35 </a:t>
            </a:r>
            <a:r>
              <a:rPr lang="en-US" sz="2000" i="0" u="none" strike="noStrike" baseline="0">
                <a:solidFill>
                  <a:srgbClr val="000000"/>
                </a:solidFill>
                <a:latin typeface="Arial" panose="020B0604020202020204" pitchFamily="34" charset="0"/>
                <a:cs typeface="Arial" panose="020B0604020202020204" pitchFamily="34" charset="0"/>
              </a:rPr>
              <a:t>Children and adolescents with marked hyperglycemia (A1C ≥8.5% </a:t>
            </a:r>
            <a:r>
              <a:rPr lang="en-US" sz="2000">
                <a:solidFill>
                  <a:srgbClr val="000000"/>
                </a:solidFill>
                <a:latin typeface="Arial" panose="020B0604020202020204" pitchFamily="34" charset="0"/>
                <a:cs typeface="Arial" panose="020B0604020202020204" pitchFamily="34" charset="0"/>
              </a:rPr>
              <a:t>[≥ 69 </a:t>
            </a:r>
            <a:r>
              <a:rPr lang="en-US" sz="2000" i="0" u="none" strike="noStrike" baseline="0">
                <a:solidFill>
                  <a:srgbClr val="000000"/>
                </a:solidFill>
                <a:latin typeface="Arial" panose="020B0604020202020204" pitchFamily="34" charset="0"/>
                <a:cs typeface="Arial" panose="020B0604020202020204" pitchFamily="34" charset="0"/>
              </a:rPr>
              <a:t>mmol/mol]) without acidosis at diagnosis should be treated initially with long-acting insulin while metformin is initiated and titrated.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14.36 </a:t>
            </a:r>
            <a:r>
              <a:rPr lang="en-US" sz="2000" i="0" u="none" strike="noStrike" baseline="0">
                <a:solidFill>
                  <a:srgbClr val="000000"/>
                </a:solidFill>
                <a:latin typeface="Arial" panose="020B0604020202020204" pitchFamily="34" charset="0"/>
                <a:cs typeface="Arial" panose="020B0604020202020204" pitchFamily="34" charset="0"/>
              </a:rPr>
              <a:t>Initiate subcutaneous or intravenous insulin treatment in individuals with ketoacidosis to rapidly correct the hyperglycemia and the metabolic derangement. Once acidosis is resolved, metformin should be initiated while subcutaneous insulin therapy is continued. </a:t>
            </a:r>
            <a:r>
              <a:rPr lang="en-US" sz="2000" b="1" i="0" u="none" strike="noStrike" baseline="0">
                <a:solidFill>
                  <a:schemeClr val="accent1"/>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14.37 </a:t>
            </a:r>
            <a:r>
              <a:rPr lang="en-US" sz="2000" i="0" u="none" strike="noStrike" baseline="0">
                <a:solidFill>
                  <a:srgbClr val="000000"/>
                </a:solidFill>
                <a:latin typeface="Arial" panose="020B0604020202020204" pitchFamily="34" charset="0"/>
                <a:cs typeface="Arial" panose="020B0604020202020204" pitchFamily="34" charset="0"/>
              </a:rPr>
              <a:t>In individuals presenting with severe hyperglycemia (</a:t>
            </a:r>
            <a:r>
              <a:rPr lang="en-US" sz="2000">
                <a:solidFill>
                  <a:srgbClr val="000000"/>
                </a:solidFill>
                <a:latin typeface="Arial" panose="020B0604020202020204" pitchFamily="34" charset="0"/>
                <a:cs typeface="Arial" panose="020B0604020202020204" pitchFamily="34" charset="0"/>
              </a:rPr>
              <a:t>blood glucose ≥ 600 </a:t>
            </a:r>
            <a:r>
              <a:rPr lang="en-US" sz="2000" i="0" u="none" strike="noStrike" baseline="0">
                <a:solidFill>
                  <a:srgbClr val="000000"/>
                </a:solidFill>
                <a:latin typeface="Arial" panose="020B0604020202020204" pitchFamily="34" charset="0"/>
                <a:cs typeface="Arial" panose="020B0604020202020204" pitchFamily="34" charset="0"/>
              </a:rPr>
              <a:t>mg/</a:t>
            </a:r>
            <a:r>
              <a:rPr lang="en-US" sz="2000">
                <a:solidFill>
                  <a:srgbClr val="000000"/>
                </a:solidFill>
                <a:latin typeface="Arial" panose="020B0604020202020204" pitchFamily="34" charset="0"/>
                <a:cs typeface="Arial" panose="020B0604020202020204" pitchFamily="34" charset="0"/>
              </a:rPr>
              <a:t>dL [≥ 33.3 </a:t>
            </a:r>
            <a:r>
              <a:rPr lang="en-US" sz="2000" i="0" u="none" strike="noStrike" baseline="0">
                <a:solidFill>
                  <a:srgbClr val="000000"/>
                </a:solidFill>
                <a:latin typeface="Arial" panose="020B0604020202020204" pitchFamily="34" charset="0"/>
                <a:cs typeface="Arial" panose="020B0604020202020204" pitchFamily="34" charset="0"/>
              </a:rPr>
              <a:t>mmol/L]), consider assessment and treatment as needed for hyperglycemic hyperosmolar state. </a:t>
            </a:r>
            <a:r>
              <a:rPr lang="en-US" sz="2000" b="1" i="0" u="none" strike="noStrike" baseline="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5CB14D62-C88C-1007-49C2-EAA72A03A97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8B6788F-9818-C5F1-C2CA-E8E2B3821D72}"/>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188702871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3CE69-7350-B5D7-EB4D-AF4B31C64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EA895-2D6E-F43B-B2F2-8BE0B7369353}"/>
              </a:ext>
            </a:extLst>
          </p:cNvPr>
          <p:cNvSpPr>
            <a:spLocks noGrp="1"/>
          </p:cNvSpPr>
          <p:nvPr>
            <p:ph type="title"/>
          </p:nvPr>
        </p:nvSpPr>
        <p:spPr>
          <a:xfrm>
            <a:off x="709613" y="283879"/>
            <a:ext cx="10515600" cy="1325563"/>
          </a:xfrm>
        </p:spPr>
        <p:txBody>
          <a:bodyPr>
            <a:normAutofit/>
          </a:bodyPr>
          <a:lstStyle/>
          <a:p>
            <a:pPr algn="l"/>
            <a:r>
              <a:rPr lang="en-US" sz="4000">
                <a:latin typeface="Arial" panose="020B0604020202020204" pitchFamily="34" charset="0"/>
                <a:cs typeface="Arial" panose="020B0604020202020204" pitchFamily="34" charset="0"/>
              </a:rPr>
              <a:t>Pharmacologic Management (Type 2, continued)</a:t>
            </a:r>
          </a:p>
        </p:txBody>
      </p:sp>
      <p:sp>
        <p:nvSpPr>
          <p:cNvPr id="3" name="Content Placeholder 2">
            <a:extLst>
              <a:ext uri="{FF2B5EF4-FFF2-40B4-BE49-F238E27FC236}">
                <a16:creationId xmlns:a16="http://schemas.microsoft.com/office/drawing/2014/main" id="{A436935B-02D1-70D2-A401-CD9585B2E4AF}"/>
              </a:ext>
            </a:extLst>
          </p:cNvPr>
          <p:cNvSpPr>
            <a:spLocks noGrp="1"/>
          </p:cNvSpPr>
          <p:nvPr>
            <p:ph idx="1"/>
          </p:nvPr>
        </p:nvSpPr>
        <p:spPr>
          <a:xfrm>
            <a:off x="838200" y="1661971"/>
            <a:ext cx="10515600" cy="4725909"/>
          </a:xfrm>
        </p:spPr>
        <p:txBody>
          <a:bodyPr>
            <a:noAutofit/>
          </a:bodyPr>
          <a:lstStyle/>
          <a:p>
            <a:pPr marL="0" indent="0">
              <a:buNone/>
            </a:pPr>
            <a:r>
              <a:rPr lang="en-US" sz="2000" b="1">
                <a:solidFill>
                  <a:srgbClr val="000000"/>
                </a:solidFill>
                <a:latin typeface="Arial" panose="020B0604020202020204" pitchFamily="34" charset="0"/>
                <a:cs typeface="Arial" panose="020B0604020202020204" pitchFamily="34" charset="0"/>
              </a:rPr>
              <a:t>14.38 </a:t>
            </a:r>
            <a:r>
              <a:rPr lang="en-US" sz="2000">
                <a:latin typeface="Arial" panose="020B0604020202020204" pitchFamily="34" charset="0"/>
                <a:cs typeface="Arial" panose="020B0604020202020204" pitchFamily="34" charset="0"/>
              </a:rPr>
              <a:t>If individualized glycemic goals are not achieved or maintained with metformin (with or without long-acting insulin), glucagon-like peptide 1 receptor agonist (GLP-1 RA) and/or sodium–glucose cotransporter 2 inhibitor</a:t>
            </a:r>
            <a:r>
              <a:rPr lang="en-US" sz="2000">
                <a:latin typeface="Arial" panose="020B0604020202020204" pitchFamily="34" charset="0"/>
                <a:ea typeface="Calibri" panose="020F0502020204030204" pitchFamily="34" charset="0"/>
                <a:cs typeface="Arial" panose="020B0604020202020204" pitchFamily="34" charset="0"/>
              </a:rPr>
              <a:t>(SGLT2i) should be considered in children and adolescents with type 2 diabetes of approved ages. </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A</a:t>
            </a:r>
          </a:p>
          <a:p>
            <a:pPr marL="0" indent="0">
              <a:buNone/>
            </a:pPr>
            <a:r>
              <a:rPr lang="en-US" sz="2000" b="1">
                <a:latin typeface="Arial" panose="020B0604020202020204" pitchFamily="34" charset="0"/>
                <a:ea typeface="Calibri" panose="020F0502020204030204" pitchFamily="34" charset="0"/>
                <a:cs typeface="Arial" panose="020B0604020202020204" pitchFamily="34" charset="0"/>
              </a:rPr>
              <a:t>14.39 </a:t>
            </a:r>
            <a:r>
              <a:rPr lang="en-US" sz="2000">
                <a:latin typeface="Arial" panose="020B0604020202020204" pitchFamily="34" charset="0"/>
                <a:ea typeface="Calibri" panose="020F0502020204030204" pitchFamily="34" charset="0"/>
                <a:cs typeface="Arial" panose="020B0604020202020204" pitchFamily="34" charset="0"/>
              </a:rPr>
              <a:t>For children and adolescents with type 2 diabetes not meeting individualized glycemic goals, consider maximizing noninsulin therapies (metformin, GLP-1 RA, and SGLT2i) before initiating and/or intensifying the insulin therapy plan. </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E</a:t>
            </a:r>
          </a:p>
          <a:p>
            <a:pPr marL="0" indent="0">
              <a:buNone/>
            </a:pPr>
            <a:r>
              <a:rPr lang="en-US" sz="2000" b="1">
                <a:latin typeface="Arial" panose="020B0604020202020204" pitchFamily="34" charset="0"/>
                <a:ea typeface="Calibri" panose="020F0502020204030204" pitchFamily="34" charset="0"/>
                <a:cs typeface="Arial" panose="020B0604020202020204" pitchFamily="34" charset="0"/>
              </a:rPr>
              <a:t>14.40 </a:t>
            </a:r>
            <a:r>
              <a:rPr lang="en-US" sz="2000">
                <a:latin typeface="Arial" panose="020B0604020202020204" pitchFamily="34" charset="0"/>
                <a:ea typeface="Calibri" panose="020F0502020204030204" pitchFamily="34" charset="0"/>
                <a:cs typeface="Arial" panose="020B0604020202020204" pitchFamily="34" charset="0"/>
              </a:rPr>
              <a:t>In individuals with type 2 diabetes initially treated with insulin and metformin and/or other glucose lowering medications who are meeting glucose goals based on blood glucose monitoring or CGM, reducing or discontinuing insulin should be considered. </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B</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1338C2F-43CC-CC81-2F44-024A3A7826B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64DD00F-D4A6-51F7-B037-87D30F6DB885}"/>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30775203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0D894-6D69-0354-103D-79BC0A8895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391668-D2C6-B01F-3895-E0D3CE56C2EC}"/>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Metabolic Surgery (Type 2)</a:t>
            </a:r>
          </a:p>
        </p:txBody>
      </p:sp>
      <p:sp>
        <p:nvSpPr>
          <p:cNvPr id="3" name="Content Placeholder 2">
            <a:extLst>
              <a:ext uri="{FF2B5EF4-FFF2-40B4-BE49-F238E27FC236}">
                <a16:creationId xmlns:a16="http://schemas.microsoft.com/office/drawing/2014/main" id="{030CE012-1C8E-9CC9-F10F-B23A1C53FC46}"/>
              </a:ext>
            </a:extLst>
          </p:cNvPr>
          <p:cNvSpPr>
            <a:spLocks noGrp="1"/>
          </p:cNvSpPr>
          <p:nvPr>
            <p:ph idx="1"/>
          </p:nvPr>
        </p:nvSpPr>
        <p:spPr>
          <a:xfrm>
            <a:off x="838200" y="1661971"/>
            <a:ext cx="10515600" cy="4725909"/>
          </a:xfrm>
        </p:spPr>
        <p:txBody>
          <a:bodyPr>
            <a:noAutofit/>
          </a:bodyPr>
          <a:lstStyle/>
          <a:p>
            <a:pPr marL="0" indent="0" algn="l">
              <a:buNone/>
            </a:pPr>
            <a:r>
              <a:rPr lang="en-US" sz="2000" b="1" i="0" u="none" strike="noStrike" baseline="0">
                <a:latin typeface="Arial" panose="020B0604020202020204" pitchFamily="34" charset="0"/>
                <a:cs typeface="Arial" panose="020B0604020202020204" pitchFamily="34" charset="0"/>
              </a:rPr>
              <a:t>14.41 </a:t>
            </a:r>
            <a:r>
              <a:rPr lang="en-US" sz="2000" i="0" u="none" strike="noStrike" baseline="0">
                <a:latin typeface="Arial" panose="020B0604020202020204" pitchFamily="34" charset="0"/>
                <a:cs typeface="Arial" panose="020B0604020202020204" pitchFamily="34" charset="0"/>
              </a:rPr>
              <a:t>Consider metabolic surgery for the treatment of adolescents with type 2 diabetes who have class 2 obesity or higher (BMI 35 to &lt;40 kg/m</a:t>
            </a:r>
            <a:r>
              <a:rPr lang="en-US" sz="2000" i="0" u="none" strike="noStrike" baseline="30000">
                <a:latin typeface="Arial" panose="020B0604020202020204" pitchFamily="34" charset="0"/>
                <a:cs typeface="Arial" panose="020B0604020202020204" pitchFamily="34" charset="0"/>
              </a:rPr>
              <a:t>2</a:t>
            </a:r>
            <a:r>
              <a:rPr lang="en-US" sz="2000" i="0" u="none" strike="noStrike" baseline="0">
                <a:latin typeface="Arial" panose="020B0604020202020204" pitchFamily="34" charset="0"/>
                <a:cs typeface="Arial" panose="020B0604020202020204" pitchFamily="34" charset="0"/>
              </a:rPr>
              <a:t> or 120 to &lt;140% of the 95th percentile for age and sex, whichever is lower) and who have elevated A1C and/or serious comorbidities despite lifestyle and pharmacologic intervention.</a:t>
            </a:r>
            <a:r>
              <a:rPr lang="en-US" sz="2000" i="0" u="none" strike="noStrike" baseline="0">
                <a:solidFill>
                  <a:srgbClr val="C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latin typeface="Arial" panose="020B0604020202020204" pitchFamily="34" charset="0"/>
                <a:cs typeface="Arial" panose="020B0604020202020204" pitchFamily="34" charset="0"/>
              </a:rPr>
              <a:t>14.42 </a:t>
            </a:r>
            <a:r>
              <a:rPr lang="en-US" sz="2000" i="0" u="none" strike="noStrike" baseline="0">
                <a:latin typeface="Arial" panose="020B0604020202020204" pitchFamily="34" charset="0"/>
                <a:cs typeface="Arial" panose="020B0604020202020204" pitchFamily="34" charset="0"/>
              </a:rPr>
              <a:t>Metabolic surgery for adolescents with type 2 diabetes should be performed only by an experienced surgeon working as part of a well organized and engaged interprofessional team, including a surgeon, endocrinologist, registered dietitian nutritionist, behavioral health specialist, and nurse.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41605E4-4155-166E-4CD6-5B9FBEF4C64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83D4840-5DF6-E552-AEE5-28A7D3E5EE6D}"/>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115394681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9A8E5-FA25-428E-F79C-F6B9B232D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2C4D6A-FF91-CD6E-4642-68DE0157E531}"/>
              </a:ext>
            </a:extLst>
          </p:cNvPr>
          <p:cNvSpPr>
            <a:spLocks noGrp="1"/>
          </p:cNvSpPr>
          <p:nvPr>
            <p:ph type="title"/>
          </p:nvPr>
        </p:nvSpPr>
        <p:spPr>
          <a:xfrm>
            <a:off x="357188" y="500062"/>
            <a:ext cx="11720512" cy="1325563"/>
          </a:xfrm>
        </p:spPr>
        <p:txBody>
          <a:bodyPr>
            <a:normAutofit fontScale="90000"/>
          </a:bodyPr>
          <a:lstStyle/>
          <a:p>
            <a:pPr algn="l"/>
            <a:r>
              <a:rPr lang="en-US" sz="4000">
                <a:latin typeface="Arial" panose="020B0604020202020204" pitchFamily="34" charset="0"/>
                <a:cs typeface="Arial" panose="020B0604020202020204" pitchFamily="34" charset="0"/>
              </a:rPr>
              <a:t>Prevention and Management of Diabetes Complications Among All Children and Adolescents With Diabetes</a:t>
            </a:r>
          </a:p>
        </p:txBody>
      </p:sp>
      <p:sp>
        <p:nvSpPr>
          <p:cNvPr id="4" name="Slide Number Placeholder 3">
            <a:extLst>
              <a:ext uri="{FF2B5EF4-FFF2-40B4-BE49-F238E27FC236}">
                <a16:creationId xmlns:a16="http://schemas.microsoft.com/office/drawing/2014/main" id="{EEAAC89D-3EE9-9D42-5970-DB3DDFCA0C2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E12F180-03C3-E3FF-7697-60CD65AA8A22}"/>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
        <p:nvSpPr>
          <p:cNvPr id="7" name="Content Placeholder 6">
            <a:extLst>
              <a:ext uri="{FF2B5EF4-FFF2-40B4-BE49-F238E27FC236}">
                <a16:creationId xmlns:a16="http://schemas.microsoft.com/office/drawing/2014/main" id="{51B8F03C-EBFC-72B7-7A80-1096C8FEA446}"/>
              </a:ext>
            </a:extLst>
          </p:cNvPr>
          <p:cNvSpPr>
            <a:spLocks noGrp="1"/>
          </p:cNvSpPr>
          <p:nvPr>
            <p:ph idx="1"/>
          </p:nvPr>
        </p:nvSpPr>
        <p:spPr>
          <a:xfrm>
            <a:off x="838200" y="2457449"/>
            <a:ext cx="10515600" cy="3719513"/>
          </a:xfrm>
        </p:spPr>
        <p:txBody>
          <a:bodyPr>
            <a:normAutofit/>
          </a:bodyPr>
          <a:lstStyle/>
          <a:p>
            <a:pPr marL="0" indent="0">
              <a:buNone/>
            </a:pPr>
            <a:r>
              <a:rPr lang="en-US" sz="2900">
                <a:latin typeface="Arial" panose="020B0604020202020204" pitchFamily="34" charset="0"/>
                <a:cs typeface="Arial" panose="020B0604020202020204" pitchFamily="34" charset="0"/>
              </a:rPr>
              <a:t>Recommendations </a:t>
            </a:r>
            <a:r>
              <a:rPr lang="en-US" sz="2900" b="1">
                <a:latin typeface="Arial" panose="020B0604020202020204" pitchFamily="34" charset="0"/>
                <a:cs typeface="Arial" panose="020B0604020202020204" pitchFamily="34" charset="0"/>
              </a:rPr>
              <a:t>14.43–14.79</a:t>
            </a:r>
            <a:r>
              <a:rPr lang="en-US" sz="2900">
                <a:latin typeface="Arial" panose="020B0604020202020204" pitchFamily="34" charset="0"/>
                <a:cs typeface="Arial" panose="020B0604020202020204" pitchFamily="34" charset="0"/>
              </a:rPr>
              <a:t>, regarding type 1 and type 2 diabetes complications, are presented in Table 14.1 to facilitate direct comparison.</a:t>
            </a:r>
          </a:p>
        </p:txBody>
      </p:sp>
    </p:spTree>
    <p:extLst>
      <p:ext uri="{BB962C8B-B14F-4D97-AF65-F5344CB8AC3E}">
        <p14:creationId xmlns:p14="http://schemas.microsoft.com/office/powerpoint/2010/main" val="195644902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D62AE-DD1B-BF6D-B378-F9897FD573B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73AA28-0B76-20CF-FE73-0EAFC3A239C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0A2183B-B521-1408-609B-031E462E89E2}"/>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
        <p:nvSpPr>
          <p:cNvPr id="3" name="Title 1">
            <a:extLst>
              <a:ext uri="{FF2B5EF4-FFF2-40B4-BE49-F238E27FC236}">
                <a16:creationId xmlns:a16="http://schemas.microsoft.com/office/drawing/2014/main" id="{070A5DE5-8398-803C-528F-55A9541C0514}"/>
              </a:ext>
            </a:extLst>
          </p:cNvPr>
          <p:cNvSpPr>
            <a:spLocks noGrp="1"/>
          </p:cNvSpPr>
          <p:nvPr>
            <p:ph type="title"/>
          </p:nvPr>
        </p:nvSpPr>
        <p:spPr>
          <a:xfrm>
            <a:off x="0" y="6647"/>
            <a:ext cx="10515600" cy="922041"/>
          </a:xfrm>
        </p:spPr>
        <p:txBody>
          <a:bodyPr>
            <a:normAutofit/>
          </a:bodyPr>
          <a:lstStyle/>
          <a:p>
            <a:pPr algn="l"/>
            <a:r>
              <a:rPr lang="en-US" sz="2800" i="0" u="none" strike="noStrike" baseline="0">
                <a:latin typeface="Arial" panose="020B0604020202020204" pitchFamily="34" charset="0"/>
                <a:cs typeface="Arial" panose="020B0604020202020204" pitchFamily="34" charset="0"/>
              </a:rPr>
              <a:t>Table 14.1</a:t>
            </a: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C75E6DE-7E9C-DDAD-6CC2-151420B4E53F}"/>
              </a:ext>
            </a:extLst>
          </p:cNvPr>
          <p:cNvPicPr>
            <a:picLocks noChangeAspect="1"/>
          </p:cNvPicPr>
          <p:nvPr/>
        </p:nvPicPr>
        <p:blipFill>
          <a:blip r:embed="rId2"/>
          <a:stretch>
            <a:fillRect/>
          </a:stretch>
        </p:blipFill>
        <p:spPr>
          <a:xfrm>
            <a:off x="164617" y="774820"/>
            <a:ext cx="11862766" cy="4529952"/>
          </a:xfrm>
          <a:prstGeom prst="rect">
            <a:avLst/>
          </a:prstGeom>
        </p:spPr>
      </p:pic>
      <p:sp>
        <p:nvSpPr>
          <p:cNvPr id="9" name="TextBox 8">
            <a:extLst>
              <a:ext uri="{FF2B5EF4-FFF2-40B4-BE49-F238E27FC236}">
                <a16:creationId xmlns:a16="http://schemas.microsoft.com/office/drawing/2014/main" id="{8E4C95DC-A1E2-A0F9-9EE0-6B1850729207}"/>
              </a:ext>
            </a:extLst>
          </p:cNvPr>
          <p:cNvSpPr txBox="1">
            <a:spLocks noChangeArrowheads="1"/>
          </p:cNvSpPr>
          <p:nvPr/>
        </p:nvSpPr>
        <p:spPr bwMode="auto">
          <a:xfrm>
            <a:off x="0" y="6077945"/>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14.1</a:t>
            </a:r>
          </a:p>
          <a:p>
            <a:pPr defTabSz="914400">
              <a:defRPr/>
            </a:pPr>
            <a:r>
              <a:rPr lang="en-US" sz="1200" dirty="0">
                <a:solidFill>
                  <a:srgbClr val="A6192E"/>
                </a:solidFill>
                <a:latin typeface="Helvetica" pitchFamily="34" charset="0"/>
                <a:ea typeface="ヒラギノ角ゴ Pro W3" charset="-128"/>
              </a:rPr>
              <a:t>Children and Adolescents: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1):S297-S320</a:t>
            </a:r>
          </a:p>
        </p:txBody>
      </p:sp>
    </p:spTree>
    <p:extLst>
      <p:ext uri="{BB962C8B-B14F-4D97-AF65-F5344CB8AC3E}">
        <p14:creationId xmlns:p14="http://schemas.microsoft.com/office/powerpoint/2010/main" val="389846812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9D71-AFFE-64CA-0E5B-5F60ABB7D7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E42999-BECB-54C3-7280-3B0D88D445D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E53A1CB-7893-3625-A70E-58C85642537C}"/>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pic>
        <p:nvPicPr>
          <p:cNvPr id="9" name="Picture 8">
            <a:extLst>
              <a:ext uri="{FF2B5EF4-FFF2-40B4-BE49-F238E27FC236}">
                <a16:creationId xmlns:a16="http://schemas.microsoft.com/office/drawing/2014/main" id="{6384D351-3427-482B-CB6D-8171A2540C1E}"/>
              </a:ext>
            </a:extLst>
          </p:cNvPr>
          <p:cNvPicPr>
            <a:picLocks noChangeAspect="1"/>
          </p:cNvPicPr>
          <p:nvPr/>
        </p:nvPicPr>
        <p:blipFill>
          <a:blip r:embed="rId2"/>
          <a:stretch>
            <a:fillRect/>
          </a:stretch>
        </p:blipFill>
        <p:spPr>
          <a:xfrm>
            <a:off x="185281" y="894726"/>
            <a:ext cx="11546209" cy="237414"/>
          </a:xfrm>
          <a:prstGeom prst="rect">
            <a:avLst/>
          </a:prstGeom>
        </p:spPr>
      </p:pic>
      <p:pic>
        <p:nvPicPr>
          <p:cNvPr id="8" name="Picture 7">
            <a:extLst>
              <a:ext uri="{FF2B5EF4-FFF2-40B4-BE49-F238E27FC236}">
                <a16:creationId xmlns:a16="http://schemas.microsoft.com/office/drawing/2014/main" id="{203D5F3E-E96A-027D-0EE0-C4F4A415C8FE}"/>
              </a:ext>
            </a:extLst>
          </p:cNvPr>
          <p:cNvPicPr>
            <a:picLocks noChangeAspect="1"/>
          </p:cNvPicPr>
          <p:nvPr/>
        </p:nvPicPr>
        <p:blipFill>
          <a:blip r:embed="rId3"/>
          <a:stretch>
            <a:fillRect/>
          </a:stretch>
        </p:blipFill>
        <p:spPr>
          <a:xfrm>
            <a:off x="185281" y="1171724"/>
            <a:ext cx="11580796" cy="3600691"/>
          </a:xfrm>
          <a:prstGeom prst="rect">
            <a:avLst/>
          </a:prstGeom>
        </p:spPr>
      </p:pic>
      <p:sp>
        <p:nvSpPr>
          <p:cNvPr id="13" name="TextBox 12">
            <a:extLst>
              <a:ext uri="{FF2B5EF4-FFF2-40B4-BE49-F238E27FC236}">
                <a16:creationId xmlns:a16="http://schemas.microsoft.com/office/drawing/2014/main" id="{FEE5D3C4-75D9-E063-03F5-00CEE574DAFE}"/>
              </a:ext>
            </a:extLst>
          </p:cNvPr>
          <p:cNvSpPr txBox="1">
            <a:spLocks noChangeArrowheads="1"/>
          </p:cNvSpPr>
          <p:nvPr/>
        </p:nvSpPr>
        <p:spPr bwMode="auto">
          <a:xfrm>
            <a:off x="0" y="6077945"/>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14.1, continued</a:t>
            </a:r>
          </a:p>
          <a:p>
            <a:pPr defTabSz="914400">
              <a:defRPr/>
            </a:pPr>
            <a:r>
              <a:rPr lang="en-US" sz="1200" dirty="0">
                <a:solidFill>
                  <a:srgbClr val="A6192E"/>
                </a:solidFill>
                <a:latin typeface="Helvetica" pitchFamily="34" charset="0"/>
                <a:ea typeface="ヒラギノ角ゴ Pro W3" charset="-128"/>
              </a:rPr>
              <a:t>Children and Adolescents: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1):S297-S320</a:t>
            </a:r>
          </a:p>
        </p:txBody>
      </p:sp>
      <p:sp>
        <p:nvSpPr>
          <p:cNvPr id="14" name="Title 1">
            <a:extLst>
              <a:ext uri="{FF2B5EF4-FFF2-40B4-BE49-F238E27FC236}">
                <a16:creationId xmlns:a16="http://schemas.microsoft.com/office/drawing/2014/main" id="{3943F826-78A9-F6B5-1248-665A228996E2}"/>
              </a:ext>
            </a:extLst>
          </p:cNvPr>
          <p:cNvSpPr>
            <a:spLocks noGrp="1"/>
          </p:cNvSpPr>
          <p:nvPr>
            <p:ph type="title"/>
          </p:nvPr>
        </p:nvSpPr>
        <p:spPr>
          <a:xfrm>
            <a:off x="0" y="6647"/>
            <a:ext cx="10515600" cy="922041"/>
          </a:xfrm>
        </p:spPr>
        <p:txBody>
          <a:bodyPr>
            <a:normAutofit/>
          </a:bodyPr>
          <a:lstStyle/>
          <a:p>
            <a:pPr algn="l"/>
            <a:r>
              <a:rPr lang="en-US" sz="2800" i="0" u="none" strike="noStrike" baseline="0" dirty="0">
                <a:latin typeface="Arial" panose="020B0604020202020204" pitchFamily="34" charset="0"/>
                <a:cs typeface="Arial" panose="020B0604020202020204" pitchFamily="34" charset="0"/>
              </a:rPr>
              <a:t>Table 14.1, continued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70638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5F4E-A658-DC07-AF84-A4154E14DC1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37C2BC-B025-3775-208F-62EEB225166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309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B23B705-7D7D-5634-6CCA-45016306FBF5}"/>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
        <p:nvSpPr>
          <p:cNvPr id="3" name="Title 1">
            <a:extLst>
              <a:ext uri="{FF2B5EF4-FFF2-40B4-BE49-F238E27FC236}">
                <a16:creationId xmlns:a16="http://schemas.microsoft.com/office/drawing/2014/main" id="{4EB1915F-73B9-9B7D-95AD-0ABC78A087AB}"/>
              </a:ext>
            </a:extLst>
          </p:cNvPr>
          <p:cNvSpPr>
            <a:spLocks noGrp="1"/>
          </p:cNvSpPr>
          <p:nvPr>
            <p:ph type="title"/>
          </p:nvPr>
        </p:nvSpPr>
        <p:spPr>
          <a:xfrm>
            <a:off x="0" y="6647"/>
            <a:ext cx="10515600" cy="922041"/>
          </a:xfrm>
        </p:spPr>
        <p:txBody>
          <a:bodyPr>
            <a:normAutofit/>
          </a:bodyPr>
          <a:lstStyle/>
          <a:p>
            <a:pPr algn="l"/>
            <a:r>
              <a:rPr lang="en-US" sz="2800" i="0" u="none" strike="noStrike" baseline="0" dirty="0">
                <a:latin typeface="Arial" panose="020B0604020202020204" pitchFamily="34" charset="0"/>
                <a:cs typeface="Arial" panose="020B0604020202020204" pitchFamily="34" charset="0"/>
              </a:rPr>
              <a:t>Table 14.1, continued</a:t>
            </a:r>
            <a:endParaRPr lang="en-US" sz="2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94A9FAC-EDFA-9976-9AED-85BDCA9F570E}"/>
              </a:ext>
            </a:extLst>
          </p:cNvPr>
          <p:cNvPicPr>
            <a:picLocks noChangeAspect="1"/>
          </p:cNvPicPr>
          <p:nvPr/>
        </p:nvPicPr>
        <p:blipFill>
          <a:blip r:embed="rId2"/>
          <a:stretch>
            <a:fillRect/>
          </a:stretch>
        </p:blipFill>
        <p:spPr>
          <a:xfrm>
            <a:off x="120385" y="928688"/>
            <a:ext cx="11938223" cy="3681813"/>
          </a:xfrm>
          <a:prstGeom prst="rect">
            <a:avLst/>
          </a:prstGeom>
        </p:spPr>
      </p:pic>
      <p:sp>
        <p:nvSpPr>
          <p:cNvPr id="9" name="TextBox 8">
            <a:extLst>
              <a:ext uri="{FF2B5EF4-FFF2-40B4-BE49-F238E27FC236}">
                <a16:creationId xmlns:a16="http://schemas.microsoft.com/office/drawing/2014/main" id="{B4153B67-C372-42C2-8E56-A6826059036C}"/>
              </a:ext>
            </a:extLst>
          </p:cNvPr>
          <p:cNvSpPr txBox="1">
            <a:spLocks noChangeArrowheads="1"/>
          </p:cNvSpPr>
          <p:nvPr/>
        </p:nvSpPr>
        <p:spPr bwMode="auto">
          <a:xfrm>
            <a:off x="0" y="6077945"/>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14.1, continued</a:t>
            </a:r>
          </a:p>
          <a:p>
            <a:pPr defTabSz="914400">
              <a:defRPr/>
            </a:pPr>
            <a:r>
              <a:rPr lang="en-US" sz="1200" dirty="0">
                <a:solidFill>
                  <a:srgbClr val="A6192E"/>
                </a:solidFill>
                <a:latin typeface="Helvetica" pitchFamily="34" charset="0"/>
                <a:ea typeface="ヒラギノ角ゴ Pro W3" charset="-128"/>
              </a:rPr>
              <a:t>Children and Adolescents: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1):S297-S320</a:t>
            </a:r>
          </a:p>
        </p:txBody>
      </p:sp>
    </p:spTree>
    <p:extLst>
      <p:ext uri="{BB962C8B-B14F-4D97-AF65-F5344CB8AC3E}">
        <p14:creationId xmlns:p14="http://schemas.microsoft.com/office/powerpoint/2010/main" val="1748938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37FCA-26C3-F038-D39F-ABF57705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E66EF-1DC3-D2E3-034E-23786467A6A3}"/>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Prediabetes and Type 2 Diabetes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0EF8F46-FC9E-5941-E563-2C41A357B1DA}"/>
              </a:ext>
            </a:extLst>
          </p:cNvPr>
          <p:cNvSpPr>
            <a:spLocks noGrp="1"/>
          </p:cNvSpPr>
          <p:nvPr>
            <p:ph idx="1"/>
          </p:nvPr>
        </p:nvSpPr>
        <p:spPr>
          <a:xfrm>
            <a:off x="838200" y="1825625"/>
            <a:ext cx="10409903" cy="4667250"/>
          </a:xfrm>
        </p:spPr>
        <p:txBody>
          <a:bodyPr>
            <a:norm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2.17</a:t>
            </a:r>
            <a:r>
              <a:rPr lang="en-US" sz="1800" kern="100">
                <a:effectLst/>
                <a:latin typeface="Arial" panose="020B0604020202020204" pitchFamily="34" charset="0"/>
                <a:ea typeface="Aptos" panose="020B0004020202020204" pitchFamily="34" charset="0"/>
                <a:cs typeface="Times New Roman" panose="02020603050405020304" pitchFamily="18" charset="0"/>
              </a:rPr>
              <a:t> People with HIV should be screened for diabetes and prediabetes with an FPG test before starting antiretroviral therapy, at the time of switching antiretroviral therapy, and 3–6 months after starting or switching antiretroviral therapy. If initial screening results are normal, FPG should be checked annually.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p>
          <a:p>
            <a:pPr marL="0" marR="0" indent="0">
              <a:spcBef>
                <a:spcPts val="0"/>
              </a:spcBef>
              <a:spcAft>
                <a:spcPts val="0"/>
              </a:spcAft>
              <a:buNone/>
            </a:pPr>
            <a:endPar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2.18</a:t>
            </a:r>
            <a:r>
              <a:rPr lang="en-US" sz="1800" kern="100">
                <a:effectLst/>
                <a:latin typeface="Arial" panose="020B0604020202020204" pitchFamily="34" charset="0"/>
                <a:ea typeface="Aptos" panose="020B0004020202020204" pitchFamily="34" charset="0"/>
                <a:cs typeface="Times New Roman" panose="02020603050405020304" pitchFamily="18" charset="0"/>
              </a:rPr>
              <a:t> Monitor postprandial or random glucose levels with recurrent or long-term use of glucocorticoids.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endParaRPr lang="en-US" sz="1800"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1800" kern="100">
              <a:solidFill>
                <a:srgbClr val="C00000"/>
              </a:solidFill>
              <a:effectLst/>
              <a:latin typeface="Arial" panose="020B0604020202020204" pitchFamily="34" charset="0"/>
              <a:ea typeface="Aptos" panose="020B0004020202020204" pitchFamily="34" charset="0"/>
              <a:cs typeface="Times New Roman" panose="02020603050405020304" pitchFamily="18" charset="0"/>
            </a:endParaRPr>
          </a:p>
          <a:p>
            <a:pPr marL="0" indent="-457200" algn="l">
              <a:buNone/>
            </a:pPr>
            <a:endParaRPr lang="en-US" sz="16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CC529D6-BDB3-4703-9314-841913BD0EE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F2957C2-6506-2BAD-BEA5-90961364BE76}"/>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287249419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3205B-132B-E12B-D075-D9076861490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FA544B-41F1-C17E-87DD-AE6FA289B51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FDB778D-04FB-921E-C3C4-FF9D16BDFC76}"/>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
        <p:nvSpPr>
          <p:cNvPr id="3" name="Title 1">
            <a:extLst>
              <a:ext uri="{FF2B5EF4-FFF2-40B4-BE49-F238E27FC236}">
                <a16:creationId xmlns:a16="http://schemas.microsoft.com/office/drawing/2014/main" id="{7A3EAD76-4B0E-5CA2-44AE-163816C614F0}"/>
              </a:ext>
            </a:extLst>
          </p:cNvPr>
          <p:cNvSpPr>
            <a:spLocks noGrp="1"/>
          </p:cNvSpPr>
          <p:nvPr>
            <p:ph type="title"/>
          </p:nvPr>
        </p:nvSpPr>
        <p:spPr>
          <a:xfrm>
            <a:off x="0" y="6647"/>
            <a:ext cx="10515600" cy="922041"/>
          </a:xfrm>
        </p:spPr>
        <p:txBody>
          <a:bodyPr>
            <a:normAutofit/>
          </a:bodyPr>
          <a:lstStyle/>
          <a:p>
            <a:pPr algn="l"/>
            <a:r>
              <a:rPr lang="en-US" sz="2800" i="0" u="none" strike="noStrike" baseline="0">
                <a:latin typeface="Arial" panose="020B0604020202020204" pitchFamily="34" charset="0"/>
                <a:cs typeface="Arial" panose="020B0604020202020204" pitchFamily="34" charset="0"/>
              </a:rPr>
              <a:t>Table 14.1, continued</a:t>
            </a: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0626707-0671-CDFF-69B0-E0030FBD897F}"/>
              </a:ext>
            </a:extLst>
          </p:cNvPr>
          <p:cNvPicPr>
            <a:picLocks noChangeAspect="1"/>
          </p:cNvPicPr>
          <p:nvPr/>
        </p:nvPicPr>
        <p:blipFill>
          <a:blip r:embed="rId2"/>
          <a:stretch>
            <a:fillRect/>
          </a:stretch>
        </p:blipFill>
        <p:spPr>
          <a:xfrm>
            <a:off x="185281" y="894726"/>
            <a:ext cx="11546209" cy="237414"/>
          </a:xfrm>
          <a:prstGeom prst="rect">
            <a:avLst/>
          </a:prstGeom>
        </p:spPr>
      </p:pic>
      <p:pic>
        <p:nvPicPr>
          <p:cNvPr id="9" name="Picture 8">
            <a:extLst>
              <a:ext uri="{FF2B5EF4-FFF2-40B4-BE49-F238E27FC236}">
                <a16:creationId xmlns:a16="http://schemas.microsoft.com/office/drawing/2014/main" id="{A2C48E7A-9E66-2C3D-F5C1-7831DB4922B1}"/>
              </a:ext>
            </a:extLst>
          </p:cNvPr>
          <p:cNvPicPr>
            <a:picLocks noChangeAspect="1"/>
          </p:cNvPicPr>
          <p:nvPr/>
        </p:nvPicPr>
        <p:blipFill>
          <a:blip r:embed="rId3"/>
          <a:stretch>
            <a:fillRect/>
          </a:stretch>
        </p:blipFill>
        <p:spPr>
          <a:xfrm>
            <a:off x="185281" y="1171725"/>
            <a:ext cx="11546209" cy="4475938"/>
          </a:xfrm>
          <a:prstGeom prst="rect">
            <a:avLst/>
          </a:prstGeom>
        </p:spPr>
      </p:pic>
      <p:sp>
        <p:nvSpPr>
          <p:cNvPr id="10" name="TextBox 9">
            <a:extLst>
              <a:ext uri="{FF2B5EF4-FFF2-40B4-BE49-F238E27FC236}">
                <a16:creationId xmlns:a16="http://schemas.microsoft.com/office/drawing/2014/main" id="{16EB1161-857B-599A-1B7F-D11FBFB9DB2B}"/>
              </a:ext>
            </a:extLst>
          </p:cNvPr>
          <p:cNvSpPr txBox="1">
            <a:spLocks noChangeArrowheads="1"/>
          </p:cNvSpPr>
          <p:nvPr/>
        </p:nvSpPr>
        <p:spPr bwMode="auto">
          <a:xfrm>
            <a:off x="0" y="6077945"/>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14.1, continued</a:t>
            </a:r>
          </a:p>
          <a:p>
            <a:pPr defTabSz="914400">
              <a:defRPr/>
            </a:pPr>
            <a:r>
              <a:rPr lang="en-US" sz="1200" dirty="0">
                <a:solidFill>
                  <a:srgbClr val="A6192E"/>
                </a:solidFill>
                <a:latin typeface="Helvetica" pitchFamily="34" charset="0"/>
                <a:ea typeface="ヒラギノ角ゴ Pro W3" charset="-128"/>
              </a:rPr>
              <a:t>Children and Adolescents: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1):S297-S320</a:t>
            </a:r>
          </a:p>
        </p:txBody>
      </p:sp>
    </p:spTree>
    <p:extLst>
      <p:ext uri="{BB962C8B-B14F-4D97-AF65-F5344CB8AC3E}">
        <p14:creationId xmlns:p14="http://schemas.microsoft.com/office/powerpoint/2010/main" val="67146115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80701-62C2-D2EE-CBA1-BCD94540F90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0593DD-8A97-6117-58E3-20BCF595839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5E9CE49-845B-00AF-66D9-1B753FD624D6}"/>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
        <p:nvSpPr>
          <p:cNvPr id="3" name="Title 1">
            <a:extLst>
              <a:ext uri="{FF2B5EF4-FFF2-40B4-BE49-F238E27FC236}">
                <a16:creationId xmlns:a16="http://schemas.microsoft.com/office/drawing/2014/main" id="{93BB9527-9AA5-B704-CEC9-59BE10409A3A}"/>
              </a:ext>
            </a:extLst>
          </p:cNvPr>
          <p:cNvSpPr>
            <a:spLocks noGrp="1"/>
          </p:cNvSpPr>
          <p:nvPr>
            <p:ph type="title"/>
          </p:nvPr>
        </p:nvSpPr>
        <p:spPr>
          <a:xfrm>
            <a:off x="0" y="6647"/>
            <a:ext cx="10515600" cy="922041"/>
          </a:xfrm>
        </p:spPr>
        <p:txBody>
          <a:bodyPr>
            <a:normAutofit/>
          </a:bodyPr>
          <a:lstStyle/>
          <a:p>
            <a:pPr algn="l"/>
            <a:r>
              <a:rPr lang="en-US" sz="2800" i="0" u="none" strike="noStrike" baseline="0">
                <a:latin typeface="Arial" panose="020B0604020202020204" pitchFamily="34" charset="0"/>
                <a:cs typeface="Arial" panose="020B0604020202020204" pitchFamily="34" charset="0"/>
              </a:rPr>
              <a:t>Table 14.1, continued</a:t>
            </a: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6C9D20D-6934-AE5A-6BB9-DF499CB3844D}"/>
              </a:ext>
            </a:extLst>
          </p:cNvPr>
          <p:cNvPicPr>
            <a:picLocks noChangeAspect="1"/>
          </p:cNvPicPr>
          <p:nvPr/>
        </p:nvPicPr>
        <p:blipFill>
          <a:blip r:embed="rId2"/>
          <a:stretch>
            <a:fillRect/>
          </a:stretch>
        </p:blipFill>
        <p:spPr>
          <a:xfrm>
            <a:off x="213253" y="764123"/>
            <a:ext cx="11765494" cy="5173633"/>
          </a:xfrm>
          <a:prstGeom prst="rect">
            <a:avLst/>
          </a:prstGeom>
        </p:spPr>
      </p:pic>
      <p:sp>
        <p:nvSpPr>
          <p:cNvPr id="9" name="TextBox 8">
            <a:extLst>
              <a:ext uri="{FF2B5EF4-FFF2-40B4-BE49-F238E27FC236}">
                <a16:creationId xmlns:a16="http://schemas.microsoft.com/office/drawing/2014/main" id="{DCABFD69-C7E9-DC9E-8D2E-47AEA3293584}"/>
              </a:ext>
            </a:extLst>
          </p:cNvPr>
          <p:cNvSpPr txBox="1">
            <a:spLocks noChangeArrowheads="1"/>
          </p:cNvSpPr>
          <p:nvPr/>
        </p:nvSpPr>
        <p:spPr bwMode="auto">
          <a:xfrm>
            <a:off x="0" y="6077945"/>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14.1, continued</a:t>
            </a:r>
          </a:p>
          <a:p>
            <a:pPr defTabSz="914400">
              <a:defRPr/>
            </a:pPr>
            <a:r>
              <a:rPr lang="en-US" sz="1200" dirty="0">
                <a:solidFill>
                  <a:srgbClr val="A6192E"/>
                </a:solidFill>
                <a:latin typeface="Helvetica" pitchFamily="34" charset="0"/>
                <a:ea typeface="ヒラギノ角ゴ Pro W3" charset="-128"/>
              </a:rPr>
              <a:t>Children and Adolescents: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1):S297-S320</a:t>
            </a:r>
          </a:p>
        </p:txBody>
      </p:sp>
    </p:spTree>
    <p:extLst>
      <p:ext uri="{BB962C8B-B14F-4D97-AF65-F5344CB8AC3E}">
        <p14:creationId xmlns:p14="http://schemas.microsoft.com/office/powerpoint/2010/main" val="241313521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7FCCB-C9A5-5EFF-EE21-1B84B80C0BA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DD7690-3B01-F3D5-0F3A-871FF974CE4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84777AC-7F42-C050-B2E4-18FA3C3ED60E}"/>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
        <p:nvSpPr>
          <p:cNvPr id="3" name="Title 1">
            <a:extLst>
              <a:ext uri="{FF2B5EF4-FFF2-40B4-BE49-F238E27FC236}">
                <a16:creationId xmlns:a16="http://schemas.microsoft.com/office/drawing/2014/main" id="{6CF2C41C-82B2-7672-72C2-0C00E228CEE8}"/>
              </a:ext>
            </a:extLst>
          </p:cNvPr>
          <p:cNvSpPr>
            <a:spLocks noGrp="1"/>
          </p:cNvSpPr>
          <p:nvPr>
            <p:ph type="title"/>
          </p:nvPr>
        </p:nvSpPr>
        <p:spPr>
          <a:xfrm>
            <a:off x="0" y="6647"/>
            <a:ext cx="10515600" cy="922041"/>
          </a:xfrm>
        </p:spPr>
        <p:txBody>
          <a:bodyPr>
            <a:normAutofit/>
          </a:bodyPr>
          <a:lstStyle/>
          <a:p>
            <a:pPr algn="l"/>
            <a:r>
              <a:rPr lang="en-US" sz="2800" i="0" u="none" strike="noStrike" baseline="0">
                <a:latin typeface="Arial" panose="020B0604020202020204" pitchFamily="34" charset="0"/>
                <a:cs typeface="Arial" panose="020B0604020202020204" pitchFamily="34" charset="0"/>
              </a:rPr>
              <a:t>Table 14.1, continued</a:t>
            </a:r>
            <a:endParaRPr lang="en-US" sz="28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51034A0-143A-A862-43E1-0EC9E12AB860}"/>
              </a:ext>
            </a:extLst>
          </p:cNvPr>
          <p:cNvPicPr>
            <a:picLocks noChangeAspect="1"/>
          </p:cNvPicPr>
          <p:nvPr/>
        </p:nvPicPr>
        <p:blipFill>
          <a:blip r:embed="rId2"/>
          <a:stretch>
            <a:fillRect/>
          </a:stretch>
        </p:blipFill>
        <p:spPr>
          <a:xfrm>
            <a:off x="185281" y="894726"/>
            <a:ext cx="11675197" cy="240066"/>
          </a:xfrm>
          <a:prstGeom prst="rect">
            <a:avLst/>
          </a:prstGeom>
        </p:spPr>
      </p:pic>
      <p:pic>
        <p:nvPicPr>
          <p:cNvPr id="7" name="Picture 6">
            <a:extLst>
              <a:ext uri="{FF2B5EF4-FFF2-40B4-BE49-F238E27FC236}">
                <a16:creationId xmlns:a16="http://schemas.microsoft.com/office/drawing/2014/main" id="{F20CD896-F225-1BF7-6A41-A5D08E5848E6}"/>
              </a:ext>
            </a:extLst>
          </p:cNvPr>
          <p:cNvPicPr>
            <a:picLocks noChangeAspect="1"/>
          </p:cNvPicPr>
          <p:nvPr/>
        </p:nvPicPr>
        <p:blipFill>
          <a:blip r:embed="rId3"/>
          <a:stretch>
            <a:fillRect/>
          </a:stretch>
        </p:blipFill>
        <p:spPr>
          <a:xfrm>
            <a:off x="185281" y="1171725"/>
            <a:ext cx="11685954" cy="3015264"/>
          </a:xfrm>
          <a:prstGeom prst="rect">
            <a:avLst/>
          </a:prstGeom>
        </p:spPr>
      </p:pic>
      <p:sp>
        <p:nvSpPr>
          <p:cNvPr id="10" name="TextBox 9">
            <a:extLst>
              <a:ext uri="{FF2B5EF4-FFF2-40B4-BE49-F238E27FC236}">
                <a16:creationId xmlns:a16="http://schemas.microsoft.com/office/drawing/2014/main" id="{D2B1EFC8-6CE3-E7D4-20FB-50811F4D5574}"/>
              </a:ext>
            </a:extLst>
          </p:cNvPr>
          <p:cNvSpPr txBox="1">
            <a:spLocks noChangeArrowheads="1"/>
          </p:cNvSpPr>
          <p:nvPr/>
        </p:nvSpPr>
        <p:spPr bwMode="auto">
          <a:xfrm>
            <a:off x="0" y="6077945"/>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14.1, continued</a:t>
            </a:r>
          </a:p>
          <a:p>
            <a:pPr defTabSz="914400">
              <a:defRPr/>
            </a:pPr>
            <a:r>
              <a:rPr lang="en-US" sz="1200" dirty="0">
                <a:solidFill>
                  <a:srgbClr val="A6192E"/>
                </a:solidFill>
                <a:latin typeface="Helvetica" pitchFamily="34" charset="0"/>
                <a:ea typeface="ヒラギノ角ゴ Pro W3" charset="-128"/>
              </a:rPr>
              <a:t>Children and Adolescents: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1):S297-S320</a:t>
            </a:r>
          </a:p>
        </p:txBody>
      </p:sp>
    </p:spTree>
    <p:extLst>
      <p:ext uri="{BB962C8B-B14F-4D97-AF65-F5344CB8AC3E}">
        <p14:creationId xmlns:p14="http://schemas.microsoft.com/office/powerpoint/2010/main" val="210195180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3270F-C76A-67E4-1C7F-BA46FB71DD5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A9BC5E-369E-AA0E-49AB-3D98F81B71A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217A2FB-4640-0A28-D96C-F1D13370D7CD}"/>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
        <p:nvSpPr>
          <p:cNvPr id="3" name="Title 1">
            <a:extLst>
              <a:ext uri="{FF2B5EF4-FFF2-40B4-BE49-F238E27FC236}">
                <a16:creationId xmlns:a16="http://schemas.microsoft.com/office/drawing/2014/main" id="{0D802DDB-8BDE-9B74-FCE0-8638FB0E9AD1}"/>
              </a:ext>
            </a:extLst>
          </p:cNvPr>
          <p:cNvSpPr>
            <a:spLocks noGrp="1"/>
          </p:cNvSpPr>
          <p:nvPr>
            <p:ph type="title"/>
          </p:nvPr>
        </p:nvSpPr>
        <p:spPr>
          <a:xfrm>
            <a:off x="0" y="6647"/>
            <a:ext cx="10515600" cy="922041"/>
          </a:xfrm>
        </p:spPr>
        <p:txBody>
          <a:bodyPr>
            <a:normAutofit/>
          </a:bodyPr>
          <a:lstStyle/>
          <a:p>
            <a:pPr algn="l"/>
            <a:r>
              <a:rPr lang="en-US" sz="2800" i="0" u="none" strike="noStrike" baseline="0">
                <a:latin typeface="Arial" panose="020B0604020202020204" pitchFamily="34" charset="0"/>
                <a:cs typeface="Arial" panose="020B0604020202020204" pitchFamily="34" charset="0"/>
              </a:rPr>
              <a:t>Table 14.1, continued</a:t>
            </a: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F86E0BC-3371-7ADE-38FB-7BC98457386E}"/>
              </a:ext>
            </a:extLst>
          </p:cNvPr>
          <p:cNvPicPr>
            <a:picLocks noChangeAspect="1"/>
          </p:cNvPicPr>
          <p:nvPr/>
        </p:nvPicPr>
        <p:blipFill>
          <a:blip r:embed="rId2"/>
          <a:stretch>
            <a:fillRect/>
          </a:stretch>
        </p:blipFill>
        <p:spPr>
          <a:xfrm>
            <a:off x="1712728" y="613085"/>
            <a:ext cx="8414499" cy="5435573"/>
          </a:xfrm>
          <a:prstGeom prst="rect">
            <a:avLst/>
          </a:prstGeom>
        </p:spPr>
      </p:pic>
      <p:sp>
        <p:nvSpPr>
          <p:cNvPr id="9" name="TextBox 8">
            <a:extLst>
              <a:ext uri="{FF2B5EF4-FFF2-40B4-BE49-F238E27FC236}">
                <a16:creationId xmlns:a16="http://schemas.microsoft.com/office/drawing/2014/main" id="{C8AAFB27-6EAA-F9D7-2C6F-9A824AA4C0C2}"/>
              </a:ext>
            </a:extLst>
          </p:cNvPr>
          <p:cNvSpPr txBox="1">
            <a:spLocks noChangeArrowheads="1"/>
          </p:cNvSpPr>
          <p:nvPr/>
        </p:nvSpPr>
        <p:spPr bwMode="auto">
          <a:xfrm>
            <a:off x="0" y="6077945"/>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14.1, continued</a:t>
            </a:r>
          </a:p>
          <a:p>
            <a:pPr defTabSz="914400">
              <a:defRPr/>
            </a:pPr>
            <a:r>
              <a:rPr lang="en-US" sz="1200" dirty="0">
                <a:solidFill>
                  <a:srgbClr val="A6192E"/>
                </a:solidFill>
                <a:latin typeface="Helvetica" pitchFamily="34" charset="0"/>
                <a:ea typeface="ヒラギノ角ゴ Pro W3" charset="-128"/>
              </a:rPr>
              <a:t>Children and Adolescents: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1):S297-S320</a:t>
            </a:r>
          </a:p>
        </p:txBody>
      </p:sp>
    </p:spTree>
    <p:extLst>
      <p:ext uri="{BB962C8B-B14F-4D97-AF65-F5344CB8AC3E}">
        <p14:creationId xmlns:p14="http://schemas.microsoft.com/office/powerpoint/2010/main" val="319665201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5312A-4701-7C20-3F27-89EA44D8A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904BD-2814-FB1F-13A2-51A3D79CE63E}"/>
              </a:ext>
            </a:extLst>
          </p:cNvPr>
          <p:cNvSpPr>
            <a:spLocks noGrp="1"/>
          </p:cNvSpPr>
          <p:nvPr>
            <p:ph type="title"/>
          </p:nvPr>
        </p:nvSpPr>
        <p:spPr>
          <a:xfrm>
            <a:off x="838200" y="365125"/>
            <a:ext cx="11163300" cy="1325563"/>
          </a:xfrm>
        </p:spPr>
        <p:txBody>
          <a:bodyPr>
            <a:normAutofit fontScale="90000"/>
          </a:bodyPr>
          <a:lstStyle/>
          <a:p>
            <a:pPr algn="l"/>
            <a:r>
              <a:rPr lang="en-US" sz="4000">
                <a:latin typeface="Arial" panose="020B0604020202020204" pitchFamily="34" charset="0"/>
                <a:cs typeface="Arial" panose="020B0604020202020204" pitchFamily="34" charset="0"/>
              </a:rPr>
              <a:t>Substance Use Among All Children and Adolescents With Diabetes – Tobacco, Electronic Cigarettes, Alcohol, and Cannabis</a:t>
            </a:r>
          </a:p>
        </p:txBody>
      </p:sp>
      <p:sp>
        <p:nvSpPr>
          <p:cNvPr id="3" name="Content Placeholder 2">
            <a:extLst>
              <a:ext uri="{FF2B5EF4-FFF2-40B4-BE49-F238E27FC236}">
                <a16:creationId xmlns:a16="http://schemas.microsoft.com/office/drawing/2014/main" id="{BC95E074-B48C-E652-3713-FEB16BCA2E08}"/>
              </a:ext>
            </a:extLst>
          </p:cNvPr>
          <p:cNvSpPr>
            <a:spLocks noGrp="1"/>
          </p:cNvSpPr>
          <p:nvPr>
            <p:ph idx="1"/>
          </p:nvPr>
        </p:nvSpPr>
        <p:spPr>
          <a:xfrm>
            <a:off x="838200" y="2257425"/>
            <a:ext cx="10515600" cy="4329570"/>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14.80 </a:t>
            </a:r>
            <a:r>
              <a:rPr lang="en-US" sz="2000" i="0" u="none" strike="noStrike" baseline="0">
                <a:solidFill>
                  <a:srgbClr val="000000"/>
                </a:solidFill>
                <a:latin typeface="Arial" panose="020B0604020202020204" pitchFamily="34" charset="0"/>
                <a:cs typeface="Arial" panose="020B0604020202020204" pitchFamily="34" charset="0"/>
              </a:rPr>
              <a:t>Screen children and adolescents with diabetes for tobacco/nicotine vaping, substance use, and alcohol use at diagnosis and regularly thereafter, </a:t>
            </a:r>
            <a:r>
              <a:rPr lang="en-US" sz="2000" b="1" i="0" u="none" strike="noStrike" baseline="0">
                <a:solidFill>
                  <a:srgbClr val="C00000"/>
                </a:solidFill>
                <a:latin typeface="Arial" panose="020B0604020202020204" pitchFamily="34" charset="0"/>
                <a:cs typeface="Arial" panose="020B0604020202020204" pitchFamily="34" charset="0"/>
              </a:rPr>
              <a:t>C </a:t>
            </a:r>
            <a:r>
              <a:rPr lang="en-US" sz="2000" i="0" u="none" strike="noStrike" baseline="0">
                <a:solidFill>
                  <a:srgbClr val="000000"/>
                </a:solidFill>
                <a:latin typeface="Arial" panose="020B0604020202020204" pitchFamily="34" charset="0"/>
                <a:cs typeface="Arial" panose="020B0604020202020204" pitchFamily="34" charset="0"/>
              </a:rPr>
              <a:t>discourage use and provide appropriate referrals to cessation programs as needed.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14.81 </a:t>
            </a:r>
            <a:r>
              <a:rPr lang="en-US" sz="2000" i="0" u="none" strike="noStrike" baseline="0">
                <a:solidFill>
                  <a:srgbClr val="000000"/>
                </a:solidFill>
                <a:latin typeface="Arial" panose="020B0604020202020204" pitchFamily="34" charset="0"/>
                <a:cs typeface="Arial" panose="020B0604020202020204" pitchFamily="34" charset="0"/>
              </a:rPr>
              <a:t>Advise all children, adolescents, and young adults with diabetes not to use cannabis recreationally in any form.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400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E898DE7-5420-2DDF-76B5-ED32DB8A778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E2364A4-03FA-3318-BD79-3D3545C59CAD}"/>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217407226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31C0F-A913-D191-F214-AB9915964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36A82-9E61-0DA0-614C-6FCE250618EC}"/>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Transition from Pediatric to Adult Care</a:t>
            </a:r>
          </a:p>
        </p:txBody>
      </p:sp>
      <p:sp>
        <p:nvSpPr>
          <p:cNvPr id="3" name="Content Placeholder 2">
            <a:extLst>
              <a:ext uri="{FF2B5EF4-FFF2-40B4-BE49-F238E27FC236}">
                <a16:creationId xmlns:a16="http://schemas.microsoft.com/office/drawing/2014/main" id="{66B4A3F7-B618-5988-EC73-DA03A0C869EA}"/>
              </a:ext>
            </a:extLst>
          </p:cNvPr>
          <p:cNvSpPr>
            <a:spLocks noGrp="1"/>
          </p:cNvSpPr>
          <p:nvPr>
            <p:ph idx="1"/>
          </p:nvPr>
        </p:nvSpPr>
        <p:spPr>
          <a:xfrm>
            <a:off x="681037" y="1505349"/>
            <a:ext cx="10515600" cy="4682952"/>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14.82 </a:t>
            </a:r>
            <a:r>
              <a:rPr lang="en-US" sz="2000" i="0" u="none" strike="noStrike" baseline="0">
                <a:solidFill>
                  <a:srgbClr val="000000"/>
                </a:solidFill>
                <a:latin typeface="Arial" panose="020B0604020202020204" pitchFamily="34" charset="0"/>
                <a:cs typeface="Arial" panose="020B0604020202020204" pitchFamily="34" charset="0"/>
              </a:rPr>
              <a:t>Diabetes care teams should implement transition preparation programs beginning in early adolescence and, at the latest, at least 1 year before the anticipated transfer from pediatric to adult health care.</a:t>
            </a:r>
            <a:r>
              <a:rPr lang="en-US" sz="2000" b="1"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14.83 </a:t>
            </a:r>
            <a:r>
              <a:rPr lang="en-US" sz="2000" i="0" u="none" strike="noStrike" baseline="0">
                <a:solidFill>
                  <a:srgbClr val="000000"/>
                </a:solidFill>
                <a:latin typeface="Arial" panose="020B0604020202020204" pitchFamily="34" charset="0"/>
                <a:cs typeface="Arial" panose="020B0604020202020204" pitchFamily="34" charset="0"/>
              </a:rPr>
              <a:t>Interprofessional adult and pediatric health care teams should provide support and resources for adolescents, young adults, and their families prior to and during the transfer process from pediatric to adult health care.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14.84 </a:t>
            </a:r>
            <a:r>
              <a:rPr lang="en-US" sz="2000" i="0" u="none" strike="noStrike" baseline="0">
                <a:solidFill>
                  <a:srgbClr val="000000"/>
                </a:solidFill>
                <a:latin typeface="Arial" panose="020B0604020202020204" pitchFamily="34" charset="0"/>
                <a:cs typeface="Arial" panose="020B0604020202020204" pitchFamily="34" charset="0"/>
              </a:rPr>
              <a:t>Pediatric diabetes specialists should partner with adolescents with diabetes and their caregivers to engage in shared decision-making for the timing of transfer to an adult diabetes specialist. There is no age specific cutoff for young people with diabetes to transfer to an adult diabetes specialist.</a:t>
            </a:r>
            <a:r>
              <a:rPr lang="en-US" sz="2000" b="1" i="0" u="none" strike="noStrike" baseline="0">
                <a:solidFill>
                  <a:srgbClr val="C00000"/>
                </a:solidFill>
                <a:latin typeface="Arial" panose="020B0604020202020204" pitchFamily="34" charset="0"/>
                <a:cs typeface="Arial" panose="020B0604020202020204" pitchFamily="34" charset="0"/>
              </a:rPr>
              <a:t> E</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49DD1A8-A25F-6391-93E2-717B01FF82C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39CDD1B-677D-060C-1E13-26CDC375F84B}"/>
              </a:ext>
            </a:extLst>
          </p:cNvPr>
          <p:cNvSpPr txBox="1"/>
          <p:nvPr/>
        </p:nvSpPr>
        <p:spPr>
          <a:xfrm>
            <a:off x="5136" y="6647"/>
            <a:ext cx="233499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14. Children and Adolescents</a:t>
            </a:r>
          </a:p>
        </p:txBody>
      </p:sp>
    </p:spTree>
    <p:extLst>
      <p:ext uri="{BB962C8B-B14F-4D97-AF65-F5344CB8AC3E}">
        <p14:creationId xmlns:p14="http://schemas.microsoft.com/office/powerpoint/2010/main" val="12080404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8A501-DFBE-EE91-9A4D-0D3FAE52C4E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025297E-4227-1FDA-70C7-38B7641A7212}"/>
              </a:ext>
            </a:extLst>
          </p:cNvPr>
          <p:cNvSpPr>
            <a:spLocks noGrp="1"/>
          </p:cNvSpPr>
          <p:nvPr>
            <p:ph type="title"/>
          </p:nvPr>
        </p:nvSpPr>
        <p:spPr>
          <a:xfrm>
            <a:off x="1667723" y="3265119"/>
            <a:ext cx="9893552" cy="1325563"/>
          </a:xfrm>
        </p:spPr>
        <p:txBody>
          <a:bodyPr>
            <a:normAutofit fontScale="90000"/>
          </a:bodyPr>
          <a:lstStyle/>
          <a:p>
            <a:r>
              <a:rPr lang="en-US"/>
              <a:t>Section 15</a:t>
            </a:r>
            <a:br>
              <a:rPr lang="en-US"/>
            </a:br>
            <a:br>
              <a:rPr lang="en-US"/>
            </a:br>
            <a:r>
              <a:rPr lang="en-US"/>
              <a:t>Management of Diabetes in Pregnancy</a:t>
            </a:r>
            <a:br>
              <a:rPr lang="en-US"/>
            </a:br>
            <a:br>
              <a:rPr lang="en-US"/>
            </a:br>
            <a:endParaRPr lang="en-US"/>
          </a:p>
        </p:txBody>
      </p:sp>
      <p:sp>
        <p:nvSpPr>
          <p:cNvPr id="2" name="TextBox 1">
            <a:extLst>
              <a:ext uri="{FF2B5EF4-FFF2-40B4-BE49-F238E27FC236}">
                <a16:creationId xmlns:a16="http://schemas.microsoft.com/office/drawing/2014/main" id="{634FB502-4431-00FF-543B-E1BB73F838F4}"/>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(https://doi.org/10.2337/dc26-S015)</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26521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6C32A-3F96-2D57-85B3-81C1428B2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0FECDE-8A99-9627-4DA5-BAC13248C24B}"/>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Preconception Counseling</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F742502-F59C-903D-655E-74F1DCFEBE3F}"/>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a:t>
            </a:r>
            <a:r>
              <a:rPr lang="en-US" sz="2000" b="0" i="0" u="none" strike="noStrike" baseline="0">
                <a:solidFill>
                  <a:srgbClr val="000000"/>
                </a:solidFill>
                <a:latin typeface="Arial" panose="020B0604020202020204" pitchFamily="34" charset="0"/>
                <a:cs typeface="Arial" panose="020B0604020202020204" pitchFamily="34" charset="0"/>
              </a:rPr>
              <a:t> Starting at puberty and continuing in all people with diabetes and childbearing potential, preconception counseling should be incorporated into routine diabetes care.</a:t>
            </a:r>
            <a:r>
              <a:rPr lang="en-US" sz="2000" b="1" i="0" u="none" strike="noStrike" baseline="0">
                <a:solidFill>
                  <a:srgbClr val="C00000"/>
                </a:solidFill>
                <a:latin typeface="Arial" panose="020B0604020202020204" pitchFamily="34" charset="0"/>
                <a:cs typeface="Arial" panose="020B0604020202020204" pitchFamily="34" charset="0"/>
              </a:rPr>
              <a:t> 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15.2</a:t>
            </a:r>
            <a:r>
              <a:rPr lang="en-US" sz="2000" b="0" i="0" u="none" strike="noStrike" baseline="0">
                <a:solidFill>
                  <a:srgbClr val="000000"/>
                </a:solidFill>
                <a:latin typeface="Arial" panose="020B0604020202020204" pitchFamily="34" charset="0"/>
                <a:cs typeface="Arial" panose="020B0604020202020204" pitchFamily="34" charset="0"/>
              </a:rPr>
              <a:t> Family planning should be discussed, and effective contraception (with consideration of long-acting, reversible contraception) should be prescribed and used until an individual’s treatment plan and A1C are optimized for pregnancy.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15.3</a:t>
            </a:r>
            <a:r>
              <a:rPr lang="en-US" sz="2000" b="0" i="0" u="none" strike="noStrike" baseline="0">
                <a:solidFill>
                  <a:srgbClr val="000000"/>
                </a:solidFill>
                <a:latin typeface="Arial" panose="020B0604020202020204" pitchFamily="34" charset="0"/>
                <a:cs typeface="Arial" panose="020B0604020202020204" pitchFamily="34" charset="0"/>
              </a:rPr>
              <a:t> Preconception counseling should address the importance of achieving glucose levels as close to normal as is safely possible without excessive hypoglycemia, ideally A1C &lt;6.5% (&lt;48mmol/mol), to reduce the risk of congenital anomalies, preeclampsia, macrosomia, preterm birth, and other complications.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15.4</a:t>
            </a:r>
            <a:r>
              <a:rPr lang="en-US" sz="2000" b="0" i="0" u="none" strike="noStrike" baseline="0">
                <a:solidFill>
                  <a:srgbClr val="000000"/>
                </a:solidFill>
                <a:latin typeface="Arial" panose="020B0604020202020204" pitchFamily="34" charset="0"/>
                <a:cs typeface="Arial" panose="020B0604020202020204" pitchFamily="34" charset="0"/>
              </a:rPr>
              <a:t> Individuals with a history of gestational diabetes mellitus (GDM) should seek preconception screening for diabetes and preconception care to identify and treat hyperglycemia and prevent congenital malformations and other adverse maternal and fetal outcomes.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8386D4B-8533-6A8F-1F6B-22008E1FB0A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BF63331-A7C2-AC77-3780-AB96FAC6B480}"/>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Tree>
    <p:extLst>
      <p:ext uri="{BB962C8B-B14F-4D97-AF65-F5344CB8AC3E}">
        <p14:creationId xmlns:p14="http://schemas.microsoft.com/office/powerpoint/2010/main" val="2321227393"/>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424E4-C1BD-6D43-B5BA-C641599E5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3265D-E851-B3F0-18D7-CCCEB24533F1}"/>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Preconception Care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5CE8155-BA31-1CDF-2D9F-B834BD2FAB6C}"/>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15.5</a:t>
            </a:r>
            <a:r>
              <a:rPr lang="en-US" sz="2000" b="0" i="0" u="none" strike="noStrike" baseline="0">
                <a:solidFill>
                  <a:srgbClr val="000000"/>
                </a:solidFill>
                <a:latin typeface="Arial" panose="020B0604020202020204" pitchFamily="34" charset="0"/>
                <a:cs typeface="Arial" panose="020B0604020202020204" pitchFamily="34" charset="0"/>
              </a:rPr>
              <a:t> Individuals with preexisting diabetes who are planning a pregnancy should ideally begin receiving interprofessional care prior to conception, which includes an endocrinology health care professional, maternal-fetal medicine specialist, registered dietitian nutritionist, and diabetes care and education specialist, when available.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640000"/>
                </a:solidFill>
                <a:latin typeface="Arial" panose="020B0604020202020204" pitchFamily="34" charset="0"/>
                <a:cs typeface="Arial" panose="020B0604020202020204" pitchFamily="34" charset="0"/>
              </a:rPr>
              <a:t> </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15.6</a:t>
            </a:r>
            <a:r>
              <a:rPr lang="en-US" sz="2000" b="0" i="0" u="none" strike="noStrike" baseline="0">
                <a:solidFill>
                  <a:srgbClr val="000000"/>
                </a:solidFill>
                <a:latin typeface="Arial" panose="020B0604020202020204" pitchFamily="34" charset="0"/>
                <a:cs typeface="Arial" panose="020B0604020202020204" pitchFamily="34" charset="0"/>
              </a:rPr>
              <a:t> In addition to focused attention on achieving glycemic goals,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standard preconception care should be augmented with extra focus on nutrition, physical activity, diabetes self-care education, and screening for diabetes comorbidities and complications.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15.7 </a:t>
            </a:r>
            <a:r>
              <a:rPr lang="en-US" sz="2000" b="0" i="0" u="none" strike="noStrike" baseline="0">
                <a:solidFill>
                  <a:srgbClr val="000000"/>
                </a:solidFill>
                <a:latin typeface="Arial" panose="020B0604020202020204" pitchFamily="34" charset="0"/>
                <a:cs typeface="Arial" panose="020B0604020202020204" pitchFamily="34" charset="0"/>
              </a:rPr>
              <a:t>Individuals with preexisting diabetes who are planning a pregnancy or who have become pregnant should be counseled on the risk of development and/or progression of diabetic retinopathy. Dilated eye examinations should occur ideally before pregnancy as well as in the first trimester, and then pregnant individuals should be monitored every trimester and for 1 year postpartum as indicated by the degree of retinopathy and as recommended by the eye care health care professional.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4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98B60FB-BACD-876E-05A6-C41B3F5595A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B8A76BB-0103-3086-D6C5-33B75B46384F}"/>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Tree>
    <p:extLst>
      <p:ext uri="{BB962C8B-B14F-4D97-AF65-F5344CB8AC3E}">
        <p14:creationId xmlns:p14="http://schemas.microsoft.com/office/powerpoint/2010/main" val="190097679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BB077-0607-D4D3-BE5E-C800C60486B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62B388-EDE1-1BC6-0AA3-9B2E08C30CA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319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4E6B26F-FBA9-C1A8-5C33-A5A2F4248A03}"/>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
        <p:nvSpPr>
          <p:cNvPr id="2" name="TextBox 1">
            <a:extLst>
              <a:ext uri="{FF2B5EF4-FFF2-40B4-BE49-F238E27FC236}">
                <a16:creationId xmlns:a16="http://schemas.microsoft.com/office/drawing/2014/main" id="{5E4C6FA2-146D-DAF1-4375-2B36C5AE8687}"/>
              </a:ext>
            </a:extLst>
          </p:cNvPr>
          <p:cNvSpPr txBox="1">
            <a:spLocks noChangeArrowheads="1"/>
          </p:cNvSpPr>
          <p:nvPr/>
        </p:nvSpPr>
        <p:spPr bwMode="auto">
          <a:xfrm>
            <a:off x="0" y="6084739"/>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15.1</a:t>
            </a:r>
          </a:p>
          <a:p>
            <a:pPr defTabSz="914400">
              <a:defRPr/>
            </a:pPr>
            <a:r>
              <a:rPr lang="en-US" sz="1200" dirty="0">
                <a:solidFill>
                  <a:srgbClr val="A6192E"/>
                </a:solidFill>
                <a:latin typeface="Helvetica" pitchFamily="34" charset="0"/>
                <a:ea typeface="ヒラギノ角ゴ Pro W3" charset="-128"/>
              </a:rPr>
              <a:t>Management of Diabetes in Pregnancy: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1):S321-S338</a:t>
            </a:r>
          </a:p>
        </p:txBody>
      </p:sp>
      <p:pic>
        <p:nvPicPr>
          <p:cNvPr id="8" name="Picture 7">
            <a:extLst>
              <a:ext uri="{FF2B5EF4-FFF2-40B4-BE49-F238E27FC236}">
                <a16:creationId xmlns:a16="http://schemas.microsoft.com/office/drawing/2014/main" id="{5C87932D-792A-B967-A5AB-E903419926EF}"/>
              </a:ext>
            </a:extLst>
          </p:cNvPr>
          <p:cNvPicPr>
            <a:picLocks noChangeAspect="1"/>
          </p:cNvPicPr>
          <p:nvPr/>
        </p:nvPicPr>
        <p:blipFill>
          <a:blip r:embed="rId2"/>
          <a:stretch>
            <a:fillRect/>
          </a:stretch>
        </p:blipFill>
        <p:spPr>
          <a:xfrm>
            <a:off x="178482" y="229242"/>
            <a:ext cx="4898268" cy="5876591"/>
          </a:xfrm>
          <a:prstGeom prst="rect">
            <a:avLst/>
          </a:prstGeom>
        </p:spPr>
      </p:pic>
      <p:pic>
        <p:nvPicPr>
          <p:cNvPr id="12" name="Picture 11">
            <a:extLst>
              <a:ext uri="{FF2B5EF4-FFF2-40B4-BE49-F238E27FC236}">
                <a16:creationId xmlns:a16="http://schemas.microsoft.com/office/drawing/2014/main" id="{BAE03F8E-11F9-4C2E-8BD3-11C2AA37D17D}"/>
              </a:ext>
            </a:extLst>
          </p:cNvPr>
          <p:cNvPicPr>
            <a:picLocks noChangeAspect="1"/>
          </p:cNvPicPr>
          <p:nvPr/>
        </p:nvPicPr>
        <p:blipFill>
          <a:blip r:embed="rId3"/>
          <a:stretch>
            <a:fillRect/>
          </a:stretch>
        </p:blipFill>
        <p:spPr>
          <a:xfrm>
            <a:off x="5311822" y="214821"/>
            <a:ext cx="6012729" cy="5404885"/>
          </a:xfrm>
          <a:prstGeom prst="rect">
            <a:avLst/>
          </a:prstGeom>
        </p:spPr>
      </p:pic>
    </p:spTree>
    <p:extLst>
      <p:ext uri="{BB962C8B-B14F-4D97-AF65-F5344CB8AC3E}">
        <p14:creationId xmlns:p14="http://schemas.microsoft.com/office/powerpoint/2010/main" val="1499681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AF335-4093-E7F8-6823-A1417A9DDF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A5D092-ECDD-7322-D2F2-2B674EF2070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705BA47F-DE74-0A00-7D76-4ECEC896A417}"/>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pic>
        <p:nvPicPr>
          <p:cNvPr id="6" name="Picture 5">
            <a:extLst>
              <a:ext uri="{FF2B5EF4-FFF2-40B4-BE49-F238E27FC236}">
                <a16:creationId xmlns:a16="http://schemas.microsoft.com/office/drawing/2014/main" id="{B0C05DCA-25E4-EDD9-C8D9-411BB9DD760F}"/>
              </a:ext>
            </a:extLst>
          </p:cNvPr>
          <p:cNvPicPr>
            <a:picLocks noChangeAspect="1"/>
          </p:cNvPicPr>
          <p:nvPr/>
        </p:nvPicPr>
        <p:blipFill>
          <a:blip r:embed="rId2"/>
          <a:stretch>
            <a:fillRect/>
          </a:stretch>
        </p:blipFill>
        <p:spPr>
          <a:xfrm>
            <a:off x="599308" y="843883"/>
            <a:ext cx="10993384" cy="4858428"/>
          </a:xfrm>
          <a:prstGeom prst="rect">
            <a:avLst/>
          </a:prstGeom>
        </p:spPr>
      </p:pic>
      <p:sp>
        <p:nvSpPr>
          <p:cNvPr id="3" name="TextBox 2">
            <a:extLst>
              <a:ext uri="{FF2B5EF4-FFF2-40B4-BE49-F238E27FC236}">
                <a16:creationId xmlns:a16="http://schemas.microsoft.com/office/drawing/2014/main" id="{08049C22-CBD9-7C03-D2FE-3257CF7AD6E4}"/>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2.4</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37228895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9E2DF-69F2-30DD-833D-09E46D200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847C0-7C48-3728-08ED-E49F25EEBD09}"/>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Glycemic Goals in Pregnancy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017B152-1C36-C080-9F97-66485B19ED3D}"/>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15.8</a:t>
            </a:r>
            <a:r>
              <a:rPr lang="en-US" sz="2000" b="0" i="0" u="none" strike="noStrike" baseline="0">
                <a:solidFill>
                  <a:srgbClr val="000000"/>
                </a:solidFill>
                <a:latin typeface="Arial" panose="020B0604020202020204" pitchFamily="34" charset="0"/>
                <a:cs typeface="Arial" panose="020B0604020202020204" pitchFamily="34" charset="0"/>
              </a:rPr>
              <a:t> Fasting, </a:t>
            </a:r>
            <a:r>
              <a:rPr lang="en-US" sz="2000" b="0" i="0" u="none" strike="noStrike" baseline="0" err="1">
                <a:solidFill>
                  <a:srgbClr val="000000"/>
                </a:solidFill>
                <a:latin typeface="Arial" panose="020B0604020202020204" pitchFamily="34" charset="0"/>
                <a:cs typeface="Arial" panose="020B0604020202020204" pitchFamily="34" charset="0"/>
              </a:rPr>
              <a:t>preprandial</a:t>
            </a:r>
            <a:r>
              <a:rPr lang="en-US" sz="2000" b="0" i="0" u="none" strike="noStrike" baseline="0">
                <a:solidFill>
                  <a:srgbClr val="000000"/>
                </a:solidFill>
                <a:latin typeface="Arial" panose="020B0604020202020204" pitchFamily="34" charset="0"/>
                <a:cs typeface="Arial" panose="020B0604020202020204" pitchFamily="34" charset="0"/>
              </a:rPr>
              <a:t>, and postprandial blood glucose monitoring are recommended in individuals with diabetes in pregnancy to achieve optimal glucose levels. Glucose goals are fasting plasma glucose &lt;95 mg/dL (&lt;5.3 mmol/L) and either 1-h postprandial glucose &lt;140 mg/dL (&lt;7.8 mmol/L) or 2-h postprandial glucose &lt;120 mg/dL (&lt;6.7 mmol/L).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15.9</a:t>
            </a:r>
            <a:r>
              <a:rPr lang="en-US" sz="2000" b="0" i="0" u="none" strike="noStrike" baseline="0">
                <a:solidFill>
                  <a:srgbClr val="000000"/>
                </a:solidFill>
                <a:latin typeface="Arial" panose="020B0604020202020204" pitchFamily="34" charset="0"/>
                <a:cs typeface="Arial" panose="020B0604020202020204" pitchFamily="34" charset="0"/>
              </a:rPr>
              <a:t> Due to increased red blood cell turnover, A1C is slightly lower during pregnancy in people with and without diabetes. Ideally, the A1C goal in pregnancy is &lt;6% (&lt;42 mmol/mol) if this can be achieved without significant hypoglycemia, but the goal may be relaxed to &lt;7% (&lt;53 mmol/mol) if necessary to prevent hypoglycemia.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15.10</a:t>
            </a:r>
            <a:r>
              <a:rPr lang="en-US" sz="2000" b="0" i="0" u="none" strike="noStrike" baseline="0">
                <a:solidFill>
                  <a:srgbClr val="000000"/>
                </a:solidFill>
                <a:latin typeface="Arial" panose="020B0604020202020204" pitchFamily="34" charset="0"/>
                <a:cs typeface="Arial" panose="020B0604020202020204" pitchFamily="34" charset="0"/>
              </a:rPr>
              <a:t> Continuous glucose monitoring (CGM) can help to achieve glycemic goals (e.g., time in range, time above range)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and A1C goal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in type 1 diabetes and pregnancy and may be beneficial for other types of diabetes in pregnancy.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4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F62621-CD73-784C-AAEE-8746EE9B0B0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8FC14F4-38A6-BE26-624A-3606011C8A42}"/>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Tree>
    <p:extLst>
      <p:ext uri="{BB962C8B-B14F-4D97-AF65-F5344CB8AC3E}">
        <p14:creationId xmlns:p14="http://schemas.microsoft.com/office/powerpoint/2010/main" val="184276595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C69DB-6A93-A357-4DB7-15A28E052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E5895-FB49-2D02-0CC5-4F095EC7A31B}"/>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Glycemic Goals in Pregnancy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8247BB8-E3AB-8AA3-7C85-9B3EE9E08E65}"/>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15.11</a:t>
            </a:r>
            <a:r>
              <a:rPr lang="en-US" sz="2000" b="0" i="0" u="none" strike="noStrike" baseline="0">
                <a:solidFill>
                  <a:srgbClr val="000000"/>
                </a:solidFill>
                <a:latin typeface="Arial" panose="020B0604020202020204" pitchFamily="34" charset="0"/>
                <a:cs typeface="Arial" panose="020B0604020202020204" pitchFamily="34" charset="0"/>
              </a:rPr>
              <a:t> Recommend CGM to pregnant individuals with type 1 diabetes.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In conjunction with aims to achieve traditional pre- and postprandial glycemic goals, CGM can reduce the risk for large-for-gestational-age infants and neonatal hypoglycemia in pregnancy complicated by type 1 diabetes.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15.12</a:t>
            </a:r>
            <a:r>
              <a:rPr lang="en-US" sz="2000" b="0" i="0" u="none" strike="noStrike" baseline="0">
                <a:solidFill>
                  <a:srgbClr val="000000"/>
                </a:solidFill>
                <a:latin typeface="Arial" panose="020B0604020202020204" pitchFamily="34" charset="0"/>
                <a:cs typeface="Arial" panose="020B0604020202020204" pitchFamily="34" charset="0"/>
              </a:rPr>
              <a:t> CGM metrics may be used in combination with blood glucose monitoring to achieve optimal pre- and postprandial glycemic goals.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15.13</a:t>
            </a:r>
            <a:r>
              <a:rPr lang="en-US" sz="2000" b="0" i="0" u="none" strike="noStrike" baseline="0">
                <a:solidFill>
                  <a:srgbClr val="000000"/>
                </a:solidFill>
                <a:latin typeface="Arial" panose="020B0604020202020204" pitchFamily="34" charset="0"/>
                <a:cs typeface="Arial" panose="020B0604020202020204" pitchFamily="34" charset="0"/>
              </a:rPr>
              <a:t> Commonly used estimated A1C and glucose management indicator calculations should not be used in pregnancy as estimates of A1C.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4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5A34E77-7190-270B-9F28-47534F9D737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D8CC5CF-116B-2D1C-7ECF-4495BB78D7E7}"/>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Tree>
    <p:extLst>
      <p:ext uri="{BB962C8B-B14F-4D97-AF65-F5344CB8AC3E}">
        <p14:creationId xmlns:p14="http://schemas.microsoft.com/office/powerpoint/2010/main" val="335173467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19F29-4C77-F702-8EC2-EEA63EF388C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67AEE5-5F22-FA54-B619-96C491506B4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226EADF-8AFB-EEC0-3611-B3C6055B9E90}"/>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pic>
        <p:nvPicPr>
          <p:cNvPr id="6" name="Picture 5">
            <a:extLst>
              <a:ext uri="{FF2B5EF4-FFF2-40B4-BE49-F238E27FC236}">
                <a16:creationId xmlns:a16="http://schemas.microsoft.com/office/drawing/2014/main" id="{435B616F-6AE3-94CB-5CFC-F3936D2AD53D}"/>
              </a:ext>
            </a:extLst>
          </p:cNvPr>
          <p:cNvPicPr>
            <a:picLocks noChangeAspect="1"/>
          </p:cNvPicPr>
          <p:nvPr/>
        </p:nvPicPr>
        <p:blipFill>
          <a:blip r:embed="rId2"/>
          <a:stretch>
            <a:fillRect/>
          </a:stretch>
        </p:blipFill>
        <p:spPr>
          <a:xfrm>
            <a:off x="114228" y="847504"/>
            <a:ext cx="11963544" cy="3531991"/>
          </a:xfrm>
          <a:prstGeom prst="rect">
            <a:avLst/>
          </a:prstGeom>
        </p:spPr>
      </p:pic>
      <p:sp>
        <p:nvSpPr>
          <p:cNvPr id="8" name="TextBox 7">
            <a:extLst>
              <a:ext uri="{FF2B5EF4-FFF2-40B4-BE49-F238E27FC236}">
                <a16:creationId xmlns:a16="http://schemas.microsoft.com/office/drawing/2014/main" id="{4709A0F7-C1EE-7451-28BD-4F31EA1E52BD}"/>
              </a:ext>
            </a:extLst>
          </p:cNvPr>
          <p:cNvSpPr txBox="1">
            <a:spLocks noChangeArrowheads="1"/>
          </p:cNvSpPr>
          <p:nvPr/>
        </p:nvSpPr>
        <p:spPr bwMode="auto">
          <a:xfrm>
            <a:off x="0" y="6084739"/>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15.2</a:t>
            </a:r>
          </a:p>
          <a:p>
            <a:pPr defTabSz="914400">
              <a:defRPr/>
            </a:pPr>
            <a:r>
              <a:rPr lang="en-US" sz="1200" dirty="0">
                <a:solidFill>
                  <a:srgbClr val="A6192E"/>
                </a:solidFill>
                <a:latin typeface="Helvetica" pitchFamily="34" charset="0"/>
                <a:ea typeface="ヒラギノ角ゴ Pro W3" charset="-128"/>
              </a:rPr>
              <a:t>Management of Diabetes in Pregnancy: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1):S321-S338</a:t>
            </a:r>
          </a:p>
        </p:txBody>
      </p:sp>
    </p:spTree>
    <p:extLst>
      <p:ext uri="{BB962C8B-B14F-4D97-AF65-F5344CB8AC3E}">
        <p14:creationId xmlns:p14="http://schemas.microsoft.com/office/powerpoint/2010/main" val="297351039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60977-E4D7-4694-1990-CE3963F5A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30ECF4-9C42-6DF2-6DD9-D1F1DD0119C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Management of Diabetes in Pregnancy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501F16B-275F-6B3B-B183-4FCFBE82FF44}"/>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15.14</a:t>
            </a:r>
            <a:r>
              <a:rPr lang="en-US" sz="2000" b="0" i="0" u="none" strike="noStrike" baseline="0">
                <a:solidFill>
                  <a:srgbClr val="000000"/>
                </a:solidFill>
                <a:latin typeface="Arial" panose="020B0604020202020204" pitchFamily="34" charset="0"/>
                <a:cs typeface="Arial" panose="020B0604020202020204" pitchFamily="34" charset="0"/>
              </a:rPr>
              <a:t> Nutrition counseling before and during pregnancy should promote an eating pattern including fruits, vegetables, legumes, whole grains, nuts, seeds, fish, and other lean protein, which will provide a balance of macronutrients and healthy n-3 fatty acids.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15.15</a:t>
            </a:r>
            <a:r>
              <a:rPr lang="en-US" sz="2000" b="0" i="0" u="none" strike="noStrike" baseline="0">
                <a:solidFill>
                  <a:srgbClr val="000000"/>
                </a:solidFill>
                <a:latin typeface="Arial" panose="020B0604020202020204" pitchFamily="34" charset="0"/>
                <a:cs typeface="Arial" panose="020B0604020202020204" pitchFamily="34" charset="0"/>
              </a:rPr>
              <a:t> Lifestyle behavior change is an essential component of management of GDM and may suffice as treatment for many individuals. Insulin should be added if needed to achieve glycemic goals.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15.16</a:t>
            </a:r>
            <a:r>
              <a:rPr lang="en-US" sz="2000" b="0" i="0" u="none" strike="noStrike" baseline="0">
                <a:solidFill>
                  <a:srgbClr val="000000"/>
                </a:solidFill>
                <a:latin typeface="Arial" panose="020B0604020202020204" pitchFamily="34" charset="0"/>
                <a:cs typeface="Arial" panose="020B0604020202020204" pitchFamily="34" charset="0"/>
              </a:rPr>
              <a:t> Telehealth visits used in combination with in-person visits for pregnant people with GDM can improve outcomes compared with standard in person care alone.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15.17</a:t>
            </a:r>
            <a:r>
              <a:rPr lang="en-US" sz="2000" b="0" i="0" u="none" strike="noStrike" baseline="0">
                <a:solidFill>
                  <a:srgbClr val="000000"/>
                </a:solidFill>
                <a:latin typeface="Arial" panose="020B0604020202020204" pitchFamily="34" charset="0"/>
                <a:cs typeface="Arial" panose="020B0604020202020204" pitchFamily="34" charset="0"/>
              </a:rPr>
              <a:t> Insulin should be used to manage type 1 diabetes in pregnancy </a:t>
            </a:r>
            <a:r>
              <a:rPr lang="en-US" sz="2000" b="1" i="0" u="none" strike="noStrike" baseline="0">
                <a:solidFill>
                  <a:srgbClr val="C00000"/>
                </a:solidFill>
                <a:latin typeface="Arial" panose="020B0604020202020204" pitchFamily="34" charset="0"/>
                <a:cs typeface="Arial" panose="020B0604020202020204" pitchFamily="34" charset="0"/>
              </a:rPr>
              <a:t>A </a:t>
            </a:r>
            <a:r>
              <a:rPr lang="en-US" sz="2000" b="0" i="0" u="none" strike="noStrike" baseline="0">
                <a:solidFill>
                  <a:srgbClr val="000000"/>
                </a:solidFill>
                <a:latin typeface="Arial" panose="020B0604020202020204" pitchFamily="34" charset="0"/>
                <a:cs typeface="Arial" panose="020B0604020202020204" pitchFamily="34" charset="0"/>
              </a:rPr>
              <a:t>and is the preferred agent for the management of GDM</a:t>
            </a:r>
            <a:r>
              <a:rPr lang="en-US" sz="2000" b="1" i="0" u="none" strike="noStrike" baseline="0">
                <a:solidFill>
                  <a:srgbClr val="C00000"/>
                </a:solidFill>
                <a:latin typeface="Arial" panose="020B0604020202020204" pitchFamily="34" charset="0"/>
                <a:cs typeface="Arial" panose="020B0604020202020204" pitchFamily="34" charset="0"/>
              </a:rPr>
              <a:t> A </a:t>
            </a:r>
            <a:r>
              <a:rPr lang="en-US" sz="2000" b="0" i="0" u="none" strike="noStrike" baseline="0">
                <a:solidFill>
                  <a:srgbClr val="000000"/>
                </a:solidFill>
                <a:latin typeface="Arial" panose="020B0604020202020204" pitchFamily="34" charset="0"/>
                <a:cs typeface="Arial" panose="020B0604020202020204" pitchFamily="34" charset="0"/>
              </a:rPr>
              <a:t>and type 2 diabetes in pregnancy.</a:t>
            </a:r>
            <a:r>
              <a:rPr lang="en-US" sz="2000" b="1">
                <a:solidFill>
                  <a:srgbClr val="C00000"/>
                </a:solidFill>
                <a:latin typeface="Arial" panose="020B0604020202020204" pitchFamily="34" charset="0"/>
                <a:cs typeface="Arial" panose="020B0604020202020204" pitchFamily="34" charset="0"/>
              </a:rPr>
              <a:t> B</a:t>
            </a:r>
            <a:endParaRPr lang="en-US" sz="2000" b="0" i="0" u="none" strike="noStrike" baseline="0">
              <a:solidFill>
                <a:srgbClr val="00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15.18</a:t>
            </a:r>
            <a:r>
              <a:rPr lang="en-US" sz="2000" b="0" i="0" u="none" strike="noStrike" baseline="0">
                <a:solidFill>
                  <a:srgbClr val="000000"/>
                </a:solidFill>
                <a:latin typeface="Arial" panose="020B0604020202020204" pitchFamily="34" charset="0"/>
                <a:cs typeface="Arial" panose="020B0604020202020204" pitchFamily="34" charset="0"/>
              </a:rPr>
              <a:t> Either multiple daily injections or insulin pump technology can be used in pregnancy complicated by type 1 diabetes.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17C0823-A65F-3F7C-2788-C134CF50F43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D81635F-949D-66B0-01F4-8BD9D7814FB9}"/>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Tree>
    <p:extLst>
      <p:ext uri="{BB962C8B-B14F-4D97-AF65-F5344CB8AC3E}">
        <p14:creationId xmlns:p14="http://schemas.microsoft.com/office/powerpoint/2010/main" val="284105946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6FC77-0CD2-790D-972C-69DCF184A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15913-F39A-8082-35E0-7C4D8ADB7959}"/>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Management of Diabetes in Pregnancy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2421C8A-B8C4-8187-8FBB-FAB50165E2DC}"/>
              </a:ext>
            </a:extLst>
          </p:cNvPr>
          <p:cNvSpPr>
            <a:spLocks noGrp="1"/>
          </p:cNvSpPr>
          <p:nvPr>
            <p:ph idx="1"/>
          </p:nvPr>
        </p:nvSpPr>
        <p:spPr>
          <a:xfrm>
            <a:off x="838200" y="1661971"/>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15.19</a:t>
            </a:r>
            <a:r>
              <a:rPr lang="en-US" sz="2000" b="0" i="0" u="none" strike="noStrike" baseline="0">
                <a:solidFill>
                  <a:srgbClr val="000000"/>
                </a:solidFill>
                <a:latin typeface="Arial" panose="020B0604020202020204" pitchFamily="34" charset="0"/>
                <a:cs typeface="Arial" panose="020B0604020202020204" pitchFamily="34" charset="0"/>
              </a:rPr>
              <a:t> Automated insulin delivery (AID) systems with pregnancy-specific glucose targets are recommended for pregnant individuals with type 1 diabetes.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15.20</a:t>
            </a:r>
            <a:r>
              <a:rPr lang="en-US" sz="2000" b="0" i="0" u="none" strike="noStrike" baseline="0">
                <a:solidFill>
                  <a:srgbClr val="000000"/>
                </a:solidFill>
                <a:latin typeface="Arial" panose="020B0604020202020204" pitchFamily="34" charset="0"/>
                <a:cs typeface="Arial" panose="020B0604020202020204" pitchFamily="34" charset="0"/>
              </a:rPr>
              <a:t> AID systems without pregnancy-specific glucose targets or a pregnancy-specific algorithm may be considered for select pregnant individuals with type 1 diabetes when used with assistive techniques and working with experienced health care teams.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15.21</a:t>
            </a:r>
            <a:r>
              <a:rPr lang="en-US" sz="2000" b="0" i="0" u="none" strike="noStrike" baseline="0">
                <a:solidFill>
                  <a:srgbClr val="000000"/>
                </a:solidFill>
                <a:latin typeface="Arial" panose="020B0604020202020204" pitchFamily="34" charset="0"/>
                <a:cs typeface="Arial" panose="020B0604020202020204" pitchFamily="34" charset="0"/>
              </a:rPr>
              <a:t> Metformin and glyburide, individually or in combination, should not be used as first-line agents for management of diabetes in pregnancy, as both cross the placenta to the fetus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and may not be sufficient to achieve glycemic goals.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Other oral and noninsulin injectable glucose-lowering medications lack long-term safety data and are not recommended.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15.22</a:t>
            </a:r>
            <a:r>
              <a:rPr lang="en-US" sz="2000" b="0" i="0" u="none" strike="noStrike" baseline="0">
                <a:solidFill>
                  <a:srgbClr val="000000"/>
                </a:solidFill>
                <a:latin typeface="Arial" panose="020B0604020202020204" pitchFamily="34" charset="0"/>
                <a:cs typeface="Arial" panose="020B0604020202020204" pitchFamily="34" charset="0"/>
              </a:rPr>
              <a:t> Metformin, when used to treat polycystic ovary syndrome and induce ovulation, should be discontinued by the end of the first trimester.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AE3B09-9218-A5B8-DFC1-90AC3E5C2FB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D0F0D28-DDA5-EC83-E2A7-A56832ACAA25}"/>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Tree>
    <p:extLst>
      <p:ext uri="{BB962C8B-B14F-4D97-AF65-F5344CB8AC3E}">
        <p14:creationId xmlns:p14="http://schemas.microsoft.com/office/powerpoint/2010/main" val="214032839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CB85B-4482-C50C-F741-783EE4BE7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77ECEB-EDAC-4ECF-C802-A640F628285E}"/>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Preeclampsia and Aspirin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2DE7DF-2261-55FE-FCF5-2220789FDB27}"/>
              </a:ext>
            </a:extLst>
          </p:cNvPr>
          <p:cNvSpPr>
            <a:spLocks noGrp="1"/>
          </p:cNvSpPr>
          <p:nvPr>
            <p:ph idx="1"/>
          </p:nvPr>
        </p:nvSpPr>
        <p:spPr>
          <a:xfrm>
            <a:off x="838200" y="1661971"/>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15.23</a:t>
            </a:r>
            <a:r>
              <a:rPr lang="en-US" sz="2000" b="0" i="0" u="none" strike="noStrike" baseline="0">
                <a:solidFill>
                  <a:srgbClr val="000000"/>
                </a:solidFill>
                <a:latin typeface="Arial" panose="020B0604020202020204" pitchFamily="34" charset="0"/>
                <a:cs typeface="Arial" panose="020B0604020202020204" pitchFamily="34" charset="0"/>
              </a:rPr>
              <a:t> Pregnant individuals with type 1 or type 2 diabetes should be prescribed low-dose aspirin 100–150 mg/day starting at 12–16weeks of gestation to lower the risk of preeclampsia. </a:t>
            </a:r>
            <a:r>
              <a:rPr lang="en-US" sz="2000" b="1">
                <a:solidFill>
                  <a:srgbClr val="C00000"/>
                </a:solidFill>
                <a:latin typeface="Arial" panose="020B0604020202020204" pitchFamily="34" charset="0"/>
                <a:cs typeface="Arial" panose="020B0604020202020204" pitchFamily="34" charset="0"/>
              </a:rPr>
              <a:t>E</a:t>
            </a:r>
            <a:r>
              <a:rPr lang="en-US" sz="2000" b="0" i="0" u="none" strike="noStrike" baseline="0">
                <a:solidFill>
                  <a:srgbClr val="000000"/>
                </a:solidFill>
                <a:latin typeface="Arial" panose="020B0604020202020204" pitchFamily="34" charset="0"/>
                <a:cs typeface="Arial" panose="020B0604020202020204" pitchFamily="34" charset="0"/>
              </a:rPr>
              <a:t> A dosage of 162 mg/day may be acceptable; </a:t>
            </a:r>
            <a:r>
              <a:rPr lang="en-US" sz="2000" b="1">
                <a:solidFill>
                  <a:srgbClr val="C00000"/>
                </a:solidFill>
                <a:latin typeface="Arial" panose="020B0604020202020204" pitchFamily="34" charset="0"/>
                <a:cs typeface="Arial" panose="020B0604020202020204" pitchFamily="34" charset="0"/>
              </a:rPr>
              <a:t>E</a:t>
            </a:r>
            <a:r>
              <a:rPr lang="en-US" sz="2000" b="0" i="0" u="none" strike="noStrike" baseline="0">
                <a:solidFill>
                  <a:srgbClr val="000000"/>
                </a:solidFill>
                <a:latin typeface="Arial" panose="020B0604020202020204" pitchFamily="34" charset="0"/>
                <a:cs typeface="Arial" panose="020B0604020202020204" pitchFamily="34" charset="0"/>
              </a:rPr>
              <a:t> currently, in the U.S., low-dose aspirin is available in 81-mg tablets.</a:t>
            </a: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C252F3B-D64D-232A-4F0C-2B81F8CB30C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B0BD908-5757-8B29-5EA9-5A7CD84ED5E0}"/>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Tree>
    <p:extLst>
      <p:ext uri="{BB962C8B-B14F-4D97-AF65-F5344CB8AC3E}">
        <p14:creationId xmlns:p14="http://schemas.microsoft.com/office/powerpoint/2010/main" val="294683968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1AF1A-35F8-CA5D-7F72-69CA6BD89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37E79-6637-FCEB-23BA-B4852F5C8965}"/>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Pregnancy and Non-Glucose Lowering Drug Considerations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E271C24-64F2-F2D1-4E1F-E7EF84106C14}"/>
              </a:ext>
            </a:extLst>
          </p:cNvPr>
          <p:cNvSpPr>
            <a:spLocks noGrp="1"/>
          </p:cNvSpPr>
          <p:nvPr>
            <p:ph idx="1"/>
          </p:nvPr>
        </p:nvSpPr>
        <p:spPr>
          <a:xfrm>
            <a:off x="838200" y="1661971"/>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15.24</a:t>
            </a:r>
            <a:r>
              <a:rPr lang="en-US" sz="2000" b="0" i="0" u="none" strike="noStrike" baseline="0">
                <a:solidFill>
                  <a:srgbClr val="000000"/>
                </a:solidFill>
                <a:latin typeface="Arial" panose="020B0604020202020204" pitchFamily="34" charset="0"/>
                <a:cs typeface="Arial" panose="020B0604020202020204" pitchFamily="34" charset="0"/>
              </a:rPr>
              <a:t> In pregnant individuals with diabetes and chronic hypertension, a blood pressure threshold &lt;140/90mmHg is recommended for initiation and titration of therapy for better pregnancy. </a:t>
            </a:r>
            <a:r>
              <a:rPr lang="en-US" sz="2000" b="1">
                <a:solidFill>
                  <a:srgbClr val="C00000"/>
                </a:solidFill>
                <a:latin typeface="Arial" panose="020B0604020202020204" pitchFamily="34" charset="0"/>
                <a:cs typeface="Arial" panose="020B0604020202020204" pitchFamily="34" charset="0"/>
              </a:rPr>
              <a:t>A</a:t>
            </a:r>
            <a:r>
              <a:rPr lang="en-US" sz="2000" b="0" i="0" u="none" strike="noStrike" baseline="0">
                <a:solidFill>
                  <a:srgbClr val="000000"/>
                </a:solidFill>
                <a:latin typeface="Arial" panose="020B0604020202020204" pitchFamily="34" charset="0"/>
                <a:cs typeface="Arial" panose="020B0604020202020204" pitchFamily="34" charset="0"/>
              </a:rPr>
              <a:t> Therapy should be </a:t>
            </a:r>
            <a:r>
              <a:rPr lang="en-US" sz="2000" b="0" i="0" u="none" strike="noStrike" baseline="0" err="1">
                <a:solidFill>
                  <a:srgbClr val="000000"/>
                </a:solidFill>
                <a:latin typeface="Arial" panose="020B0604020202020204" pitchFamily="34" charset="0"/>
                <a:cs typeface="Arial" panose="020B0604020202020204" pitchFamily="34" charset="0"/>
              </a:rPr>
              <a:t>deintensified</a:t>
            </a:r>
            <a:r>
              <a:rPr lang="en-US" sz="2000" b="0" i="0" u="none" strike="noStrike" baseline="0">
                <a:solidFill>
                  <a:srgbClr val="000000"/>
                </a:solidFill>
                <a:latin typeface="Arial" panose="020B0604020202020204" pitchFamily="34" charset="0"/>
                <a:cs typeface="Arial" panose="020B0604020202020204" pitchFamily="34" charset="0"/>
              </a:rPr>
              <a:t> if blood pressure is &lt;90/60 mmHg. </a:t>
            </a:r>
            <a:r>
              <a:rPr lang="en-US" sz="2000" b="1" i="0" u="none" strike="noStrike" baseline="0">
                <a:solidFill>
                  <a:srgbClr val="C00000"/>
                </a:solidFill>
                <a:latin typeface="Arial" panose="020B0604020202020204" pitchFamily="34" charset="0"/>
                <a:cs typeface="Arial" panose="020B0604020202020204" pitchFamily="34" charset="0"/>
              </a:rPr>
              <a:t>E </a:t>
            </a:r>
          </a:p>
          <a:p>
            <a:pPr marL="0" indent="0">
              <a:buNone/>
            </a:pPr>
            <a:r>
              <a:rPr lang="en-US" sz="2000" b="1">
                <a:solidFill>
                  <a:srgbClr val="000000"/>
                </a:solidFill>
                <a:latin typeface="Arial" panose="020B0604020202020204" pitchFamily="34" charset="0"/>
                <a:cs typeface="Arial" panose="020B0604020202020204" pitchFamily="34" charset="0"/>
              </a:rPr>
              <a:t>1</a:t>
            </a:r>
            <a:r>
              <a:rPr lang="en-US" sz="2000" b="1" i="0" u="none" strike="noStrike" baseline="0">
                <a:solidFill>
                  <a:srgbClr val="000000"/>
                </a:solidFill>
                <a:latin typeface="Arial" panose="020B0604020202020204" pitchFamily="34" charset="0"/>
                <a:cs typeface="Arial" panose="020B0604020202020204" pitchFamily="34" charset="0"/>
              </a:rPr>
              <a:t>5.25a</a:t>
            </a:r>
            <a:r>
              <a:rPr lang="en-US" sz="2000" b="0" i="0" u="none" strike="noStrike" baseline="0">
                <a:solidFill>
                  <a:srgbClr val="000000"/>
                </a:solidFill>
                <a:latin typeface="Arial" panose="020B0604020202020204" pitchFamily="34" charset="0"/>
                <a:cs typeface="Arial" panose="020B0604020202020204" pitchFamily="34" charset="0"/>
              </a:rPr>
              <a:t> Potentially harmful medications in pregnancy (e.g., ACE inhibitors, angiotensin receptor blockers, mineralocorticoid receptor antagonists) should be stopped prior to conception and avoided in sexually active individuals of childbearing potential who are not using reliable contraception.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640000"/>
                </a:solidFill>
                <a:latin typeface="Arial" panose="020B0604020202020204" pitchFamily="34" charset="0"/>
                <a:cs typeface="Arial" panose="020B0604020202020204" pitchFamily="34" charset="0"/>
              </a:rPr>
              <a:t> </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15.25b</a:t>
            </a:r>
            <a:r>
              <a:rPr lang="en-US" sz="2000" b="0" i="0" u="none" strike="noStrike" baseline="0">
                <a:solidFill>
                  <a:srgbClr val="000000"/>
                </a:solidFill>
                <a:latin typeface="Arial" panose="020B0604020202020204" pitchFamily="34" charset="0"/>
                <a:cs typeface="Arial" panose="020B0604020202020204" pitchFamily="34" charset="0"/>
              </a:rPr>
              <a:t> In most circumstances, lipid-lowering medications should be stopped prior to conception and avoided in sexually active individuals of childbearing potential with diabetes who are not using reliable contraception. </a:t>
            </a:r>
            <a:r>
              <a:rPr lang="en-US" sz="2000" b="1">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In some circumstances (familial hypercholesterolemia, severe hypertriglyceridemia, prior atherosclerotic cardiovascular disease event), lipid-lowering therapy may be continued when the benefits outweigh risks. </a:t>
            </a:r>
            <a:r>
              <a:rPr lang="en-US" sz="2000" b="1">
                <a:solidFill>
                  <a:srgbClr val="C00000"/>
                </a:solidFill>
                <a:latin typeface="Arial" panose="020B0604020202020204" pitchFamily="34" charset="0"/>
                <a:cs typeface="Arial" panose="020B0604020202020204" pitchFamily="34" charset="0"/>
              </a:rPr>
              <a:t>E</a:t>
            </a:r>
            <a:endPar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9C3359C-7F81-2827-E8E6-D1D6BBCF693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F5D705D-1A95-4656-FD4B-D9DE1454C7B9}"/>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Tree>
    <p:extLst>
      <p:ext uri="{BB962C8B-B14F-4D97-AF65-F5344CB8AC3E}">
        <p14:creationId xmlns:p14="http://schemas.microsoft.com/office/powerpoint/2010/main" val="367012380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2627B-124A-0D86-DA5D-E3411D163C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1EC54-948A-ACB3-7C26-DE79CDEA0FBE}"/>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Postpartum Care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4485B1D-AC6B-2119-35D2-3334EFC43897}"/>
              </a:ext>
            </a:extLst>
          </p:cNvPr>
          <p:cNvSpPr>
            <a:spLocks noGrp="1"/>
          </p:cNvSpPr>
          <p:nvPr>
            <p:ph idx="1"/>
          </p:nvPr>
        </p:nvSpPr>
        <p:spPr>
          <a:xfrm>
            <a:off x="838200" y="1661971"/>
            <a:ext cx="10515600" cy="4725909"/>
          </a:xfrm>
        </p:spPr>
        <p:txBody>
          <a:bodyPr>
            <a:normAutofit fontScale="92500"/>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15.26 </a:t>
            </a:r>
            <a:r>
              <a:rPr lang="en-US" sz="2000" b="0" i="0" u="none" strike="noStrike" baseline="0">
                <a:solidFill>
                  <a:srgbClr val="000000"/>
                </a:solidFill>
                <a:latin typeface="Arial" panose="020B0604020202020204" pitchFamily="34" charset="0"/>
                <a:cs typeface="Arial" panose="020B0604020202020204" pitchFamily="34" charset="0"/>
              </a:rPr>
              <a:t>Insulin requirements need to be evaluated and adjusted for individuals requiring insulin after delivery because insulin resistance decreases dramatically immediately postpartum. </a:t>
            </a:r>
            <a:r>
              <a:rPr lang="en-US" sz="2000" b="1" i="0" u="none" strike="noStrike" baseline="0">
                <a:solidFill>
                  <a:srgbClr val="C00000"/>
                </a:solidFill>
                <a:latin typeface="Arial" panose="020B0604020202020204" pitchFamily="34" charset="0"/>
                <a:cs typeface="Arial" panose="020B0604020202020204" pitchFamily="34" charset="0"/>
              </a:rPr>
              <a:t>C </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15.27</a:t>
            </a:r>
            <a:r>
              <a:rPr lang="en-US" sz="2000" b="0" i="0" u="none" strike="noStrike" baseline="0">
                <a:solidFill>
                  <a:srgbClr val="000000"/>
                </a:solidFill>
                <a:latin typeface="Arial" panose="020B0604020202020204" pitchFamily="34" charset="0"/>
                <a:cs typeface="Arial" panose="020B0604020202020204" pitchFamily="34" charset="0"/>
              </a:rPr>
              <a:t> A contraceptive plan should be discussed and implemented with all people with diabetes of childbearing potential.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15.28</a:t>
            </a:r>
            <a:r>
              <a:rPr lang="en-US" sz="2000" b="0" i="0" u="none" strike="noStrike" baseline="0">
                <a:solidFill>
                  <a:srgbClr val="000000"/>
                </a:solidFill>
                <a:latin typeface="Arial" panose="020B0604020202020204" pitchFamily="34" charset="0"/>
                <a:cs typeface="Arial" panose="020B0604020202020204" pitchFamily="34" charset="0"/>
              </a:rPr>
              <a:t> Breastfeeding efforts are recommended for all individuals with diabetes.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Breastfeeding is recommended for individuals with a history of GDM for multiple benefits,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including a reduced risk for type 2 diabetes later in life.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15.29</a:t>
            </a:r>
            <a:r>
              <a:rPr lang="en-US" sz="2000" b="0" i="0" u="none" strike="noStrike" baseline="0">
                <a:solidFill>
                  <a:srgbClr val="000000"/>
                </a:solidFill>
                <a:latin typeface="Arial" panose="020B0604020202020204" pitchFamily="34" charset="0"/>
                <a:cs typeface="Arial" panose="020B0604020202020204" pitchFamily="34" charset="0"/>
              </a:rPr>
              <a:t> Postpartum care should include psychosocial assessment and support for self-care.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15.30</a:t>
            </a:r>
            <a:r>
              <a:rPr lang="en-US" sz="2000" b="0" i="0" u="none" strike="noStrike" baseline="0">
                <a:solidFill>
                  <a:srgbClr val="000000"/>
                </a:solidFill>
                <a:latin typeface="Arial" panose="020B0604020202020204" pitchFamily="34" charset="0"/>
                <a:cs typeface="Arial" panose="020B0604020202020204" pitchFamily="34" charset="0"/>
              </a:rPr>
              <a:t> Screen individuals with a recent history of GDM at 4–12 weeks postpartum, using the 75-g oral glucose tolerance test and clinically appropriate nonpregnancy diagnostic criteria.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15.31</a:t>
            </a:r>
            <a:r>
              <a:rPr lang="en-US" sz="2000" b="0" i="0" u="none" strike="noStrike" baseline="0">
                <a:solidFill>
                  <a:srgbClr val="000000"/>
                </a:solidFill>
                <a:latin typeface="Arial" panose="020B0604020202020204" pitchFamily="34" charset="0"/>
                <a:cs typeface="Arial" panose="020B0604020202020204" pitchFamily="34" charset="0"/>
              </a:rPr>
              <a:t> Individuals with a history of GDM should have lifelong screening for the development of type 2 diabetes or prediabetes every 1–3 years. </a:t>
            </a:r>
            <a:r>
              <a:rPr lang="en-US" sz="2000" b="1" i="0" u="none" strike="noStrike" baseline="0">
                <a:solidFill>
                  <a:srgbClr val="C00000"/>
                </a:solidFill>
                <a:latin typeface="Arial" panose="020B0604020202020204" pitchFamily="34" charset="0"/>
                <a:cs typeface="Arial" panose="020B0604020202020204" pitchFamily="34" charset="0"/>
              </a:rPr>
              <a:t>B </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15.32</a:t>
            </a:r>
            <a:r>
              <a:rPr lang="en-US" sz="2000" b="0" i="0" u="none" strike="noStrike" baseline="0">
                <a:solidFill>
                  <a:srgbClr val="000000"/>
                </a:solidFill>
                <a:latin typeface="Arial" panose="020B0604020202020204" pitchFamily="34" charset="0"/>
                <a:cs typeface="Arial" panose="020B0604020202020204" pitchFamily="34" charset="0"/>
              </a:rPr>
              <a:t> Individuals with overweight or obesity and a history of GDM found to have prediabetes should receive intensive lifestyle interventions and/or metformin to prevent diabetes.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1976945-0CB6-88E8-120B-EE0169556DB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655AEBA-6F5C-5D5D-3754-AEDF0955B5C8}"/>
              </a:ext>
            </a:extLst>
          </p:cNvPr>
          <p:cNvSpPr txBox="1"/>
          <p:nvPr/>
        </p:nvSpPr>
        <p:spPr>
          <a:xfrm>
            <a:off x="5136" y="6647"/>
            <a:ext cx="326243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15. Management of Diabetes in Pregnancy</a:t>
            </a:r>
          </a:p>
        </p:txBody>
      </p:sp>
    </p:spTree>
    <p:extLst>
      <p:ext uri="{BB962C8B-B14F-4D97-AF65-F5344CB8AC3E}">
        <p14:creationId xmlns:p14="http://schemas.microsoft.com/office/powerpoint/2010/main" val="409569851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BDA88-D9A7-3B62-8CAB-3C9D975AB4B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64BBC12-17DC-FB18-1771-9728D1A23C82}"/>
              </a:ext>
            </a:extLst>
          </p:cNvPr>
          <p:cNvSpPr>
            <a:spLocks noGrp="1"/>
          </p:cNvSpPr>
          <p:nvPr>
            <p:ph type="title"/>
          </p:nvPr>
        </p:nvSpPr>
        <p:spPr>
          <a:xfrm>
            <a:off x="1667723" y="3265119"/>
            <a:ext cx="9893552" cy="1325563"/>
          </a:xfrm>
        </p:spPr>
        <p:txBody>
          <a:bodyPr>
            <a:normAutofit fontScale="90000"/>
          </a:bodyPr>
          <a:lstStyle/>
          <a:p>
            <a:r>
              <a:rPr lang="en-US"/>
              <a:t>Section 16.</a:t>
            </a:r>
            <a:br>
              <a:rPr lang="en-US"/>
            </a:br>
            <a:br>
              <a:rPr lang="en-US"/>
            </a:br>
            <a:r>
              <a:rPr lang="en-US"/>
              <a:t>Diabetes Care in the Hospital</a:t>
            </a:r>
            <a:br>
              <a:rPr lang="en-US"/>
            </a:br>
            <a:br>
              <a:rPr lang="en-US"/>
            </a:br>
            <a:endParaRPr lang="en-US"/>
          </a:p>
        </p:txBody>
      </p:sp>
      <p:sp>
        <p:nvSpPr>
          <p:cNvPr id="2" name="TextBox 1">
            <a:extLst>
              <a:ext uri="{FF2B5EF4-FFF2-40B4-BE49-F238E27FC236}">
                <a16:creationId xmlns:a16="http://schemas.microsoft.com/office/drawing/2014/main" id="{FF82785E-2716-A6B7-C95E-AF65FF0579E0}"/>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(https://doi.org/10.2337/dc26-S016)</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1829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0BECA-7C3A-01DA-1BDF-BF0B5CBE5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D12B5-8C87-B8DB-11E3-7EA0F0DCECE9}"/>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Hospital Care Delivery Standards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3F54CFE-0437-91E1-69C7-CEC71BEA5ED9}"/>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16.1</a:t>
            </a:r>
            <a:r>
              <a:rPr lang="en-US" sz="2000" b="0" i="0" u="none" strike="noStrike" baseline="0">
                <a:solidFill>
                  <a:srgbClr val="000000"/>
                </a:solidFill>
                <a:latin typeface="Arial" panose="020B0604020202020204" pitchFamily="34" charset="0"/>
                <a:cs typeface="Arial" panose="020B0604020202020204" pitchFamily="34" charset="0"/>
              </a:rPr>
              <a:t> Perform an A1C test on all people with diabetes or hyperglycemia (random blood glucose &gt;140 mg/dL [&gt;7.8 mmol/L]) at the time of admission to the hospital if no A1C test result is available from the prior 3 months.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16.2</a:t>
            </a:r>
            <a:r>
              <a:rPr lang="en-US" sz="2000" b="0" i="0" u="none" strike="noStrike" baseline="0">
                <a:solidFill>
                  <a:srgbClr val="000000"/>
                </a:solidFill>
                <a:latin typeface="Arial" panose="020B0604020202020204" pitchFamily="34" charset="0"/>
                <a:cs typeface="Arial" panose="020B0604020202020204" pitchFamily="34" charset="0"/>
              </a:rPr>
              <a:t> Institutions should implement protocols using validated written or computerized provider order entry sets for management of </a:t>
            </a:r>
            <a:r>
              <a:rPr lang="en-US" sz="2000" b="0" i="0" u="none" strike="noStrike" baseline="0" err="1">
                <a:solidFill>
                  <a:srgbClr val="000000"/>
                </a:solidFill>
                <a:latin typeface="Arial" panose="020B0604020202020204" pitchFamily="34" charset="0"/>
                <a:cs typeface="Arial" panose="020B0604020202020204" pitchFamily="34" charset="0"/>
              </a:rPr>
              <a:t>dysglycemia</a:t>
            </a:r>
            <a:r>
              <a:rPr lang="en-US" sz="2000" b="0" i="0" u="none" strike="noStrike" baseline="0">
                <a:solidFill>
                  <a:srgbClr val="000000"/>
                </a:solidFill>
                <a:latin typeface="Arial" panose="020B0604020202020204" pitchFamily="34" charset="0"/>
                <a:cs typeface="Arial" panose="020B0604020202020204" pitchFamily="34" charset="0"/>
              </a:rPr>
              <a:t> in the hospital that allow for a personalized approach.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66B351-08E8-E1E4-B94D-B670BCB98DB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329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33EEF2B-1891-EAE2-6284-FA037121CC36}"/>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1999215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1BDD7-B6B3-A3A6-D228-E1412AEDBDB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8BA437-19DC-7677-1D22-22FEF49BDF9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1C61871B-B709-DB98-14C0-0795BCEE8502}"/>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pic>
        <p:nvPicPr>
          <p:cNvPr id="7" name="Picture 6">
            <a:extLst>
              <a:ext uri="{FF2B5EF4-FFF2-40B4-BE49-F238E27FC236}">
                <a16:creationId xmlns:a16="http://schemas.microsoft.com/office/drawing/2014/main" id="{3A56A242-44CC-5BD2-1DBF-53D278C22AB8}"/>
              </a:ext>
            </a:extLst>
          </p:cNvPr>
          <p:cNvPicPr>
            <a:picLocks noChangeAspect="1"/>
          </p:cNvPicPr>
          <p:nvPr/>
        </p:nvPicPr>
        <p:blipFill>
          <a:blip r:embed="rId2"/>
          <a:stretch>
            <a:fillRect/>
          </a:stretch>
        </p:blipFill>
        <p:spPr>
          <a:xfrm>
            <a:off x="2846069" y="283646"/>
            <a:ext cx="6908341" cy="6148564"/>
          </a:xfrm>
          <a:prstGeom prst="rect">
            <a:avLst/>
          </a:prstGeom>
        </p:spPr>
      </p:pic>
      <p:sp>
        <p:nvSpPr>
          <p:cNvPr id="3" name="TextBox 2">
            <a:extLst>
              <a:ext uri="{FF2B5EF4-FFF2-40B4-BE49-F238E27FC236}">
                <a16:creationId xmlns:a16="http://schemas.microsoft.com/office/drawing/2014/main" id="{97FACE4B-14FA-55CC-6E7C-D74819E75B4D}"/>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2.5</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91147721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0BECA-7C3A-01DA-1BDF-BF0B5CBE5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D12B5-8C87-B8DB-11E3-7EA0F0DCECE9}"/>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Diabetes Care Specialists in the Hospital </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3F54CFE-0437-91E1-69C7-CEC71BEA5ED9}"/>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16.3</a:t>
            </a:r>
            <a:r>
              <a:rPr lang="en-US" sz="2000" b="0" i="0" u="none" strike="noStrike" baseline="0">
                <a:solidFill>
                  <a:srgbClr val="000000"/>
                </a:solidFill>
                <a:latin typeface="Arial" panose="020B0604020202020204" pitchFamily="34" charset="0"/>
                <a:cs typeface="Arial" panose="020B0604020202020204" pitchFamily="34" charset="0"/>
              </a:rPr>
              <a:t> When caring for hospitalized people with diabetes (with an existing or new diagnosis) or stress hyperglycemia, consult with a specialized diabetes or glucose management team when available.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6F66B351-08E8-E1E4-B94D-B670BCB98DB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33EEF2B-1891-EAE2-6284-FA037121CC36}"/>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102064542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91455-7C9A-9B12-393D-B10ED44147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488AC-DAF3-2246-9616-63B027582C59}"/>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Glycemic Goals in Hospitalized Adults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D5A76D9-7297-F799-99C6-AD5E40C8812C}"/>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16.4a</a:t>
            </a:r>
            <a:r>
              <a:rPr lang="en-US" sz="2000" b="0" i="0" u="none" strike="noStrike" baseline="0">
                <a:solidFill>
                  <a:srgbClr val="000000"/>
                </a:solidFill>
                <a:latin typeface="Arial" panose="020B0604020202020204" pitchFamily="34" charset="0"/>
                <a:cs typeface="Arial" panose="020B0604020202020204" pitchFamily="34" charset="0"/>
              </a:rPr>
              <a:t> Insulin should be initiated or intensified for treatment of persistent hyperglycemia starting at a threshold of ≥180 mg/dL (≥10.0 mmol/L) (confirmed on two occasions within 24 h) for the majority of critically ill individuals (those in the intensive care unit [ICU]).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640000"/>
                </a:solidFill>
                <a:latin typeface="Arial" panose="020B0604020202020204" pitchFamily="34" charset="0"/>
                <a:cs typeface="Arial" panose="020B0604020202020204" pitchFamily="34" charset="0"/>
              </a:rPr>
              <a:t> </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16.4b</a:t>
            </a:r>
            <a:r>
              <a:rPr lang="en-US" sz="2000" b="0" i="0" u="none" strike="noStrike" baseline="0">
                <a:solidFill>
                  <a:srgbClr val="000000"/>
                </a:solidFill>
                <a:latin typeface="Arial" panose="020B0604020202020204" pitchFamily="34" charset="0"/>
                <a:cs typeface="Arial" panose="020B0604020202020204" pitchFamily="34" charset="0"/>
              </a:rPr>
              <a:t> Insulin and/or other glucose lowering therapies should be initiated or intensified for treatment of persistent hyperglycemia starting at a threshold of ≥180 mg/dL (≥10.0 mmol/L) (confirmed on two occasions within 24 h) for the majority of noncritically ill individuals (those not in the ICU).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16.5a</a:t>
            </a:r>
            <a:r>
              <a:rPr lang="en-US" sz="2000" b="0" i="0" u="none" strike="noStrike" baseline="0">
                <a:solidFill>
                  <a:srgbClr val="000000"/>
                </a:solidFill>
                <a:latin typeface="Arial" panose="020B0604020202020204" pitchFamily="34" charset="0"/>
                <a:cs typeface="Arial" panose="020B0604020202020204" pitchFamily="34" charset="0"/>
              </a:rPr>
              <a:t> Once therapy is initiated, a glycemic goal of 140–180 mg/dL (7.8–10.0 mmol/L) is recommended for most critically ill individuals (those in the ICU) with hyperglycemia. </a:t>
            </a:r>
            <a:r>
              <a:rPr lang="en-US" sz="2000" b="1" i="0" u="none" strike="noStrike" baseline="0">
                <a:solidFill>
                  <a:srgbClr val="C00000"/>
                </a:solidFill>
                <a:latin typeface="Arial" panose="020B0604020202020204" pitchFamily="34" charset="0"/>
                <a:cs typeface="Arial" panose="020B0604020202020204" pitchFamily="34" charset="0"/>
              </a:rPr>
              <a:t>A</a:t>
            </a:r>
            <a:r>
              <a:rPr lang="en-US" sz="2000" b="0" i="0" u="none" strike="noStrike" baseline="0">
                <a:solidFill>
                  <a:srgbClr val="64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More stringent individualized glycemic goals may be appropriate for selected critically ill individuals if they can be achieved without significant hypoglycemia.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16.5b</a:t>
            </a:r>
            <a:r>
              <a:rPr lang="en-US" sz="2000" b="0" i="0" u="none" strike="noStrike" baseline="0">
                <a:solidFill>
                  <a:srgbClr val="000000"/>
                </a:solidFill>
                <a:latin typeface="Arial" panose="020B0604020202020204" pitchFamily="34" charset="0"/>
                <a:cs typeface="Arial" panose="020B0604020202020204" pitchFamily="34" charset="0"/>
              </a:rPr>
              <a:t> For noncritically ill individuals (those not in the ICU), a glycemic goal of 100–180 mg/dL (5.6–10.0 mmol/L) is recommended if it can be achieved without significant hypoglycemia.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F656ABF-4A2E-9627-F0DA-14A80BF982F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89BCE78-741E-4C26-B514-19D9D17A29D0}"/>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336496285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8CE00-E698-E57D-30D4-3A889B2EF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546DA-12A2-5528-8F2C-8CC54E04153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Continuous Glucose Monitoring </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9E65845-C970-F26E-3B74-44A33D71EF4E}"/>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16.6</a:t>
            </a:r>
            <a:r>
              <a:rPr lang="en-US" sz="2000" b="0" i="0" u="none" strike="noStrike" baseline="0">
                <a:solidFill>
                  <a:srgbClr val="000000"/>
                </a:solidFill>
                <a:latin typeface="Arial" panose="020B0604020202020204" pitchFamily="34" charset="0"/>
                <a:cs typeface="Arial" panose="020B0604020202020204" pitchFamily="34" charset="0"/>
              </a:rPr>
              <a:t> In people with diabetes using a personal continuous glucose monitoring (CGM) device, the use of CGM should be continued during hospitalization if clinically appropriate, with confirmatory point-of-care (POC) blood glucose measurements for insulin dosing decisions and hypoglycemia assessment, if resources and training are available, and according to an institutional protocol.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E9E26448-DD9E-390D-E46F-4FD47D26592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E7EC43C-14F9-3918-2FD5-253E1A8C7AFE}"/>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384751695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08583-9220-E2FF-E71C-AA5CE798B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31B30-572A-89A5-F32A-EB8B7599EE6B}"/>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Insulin Pump use in the Hospital</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8320A8A-FFB6-A695-4A3C-72CB667E3B0F}"/>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16.7</a:t>
            </a:r>
            <a:r>
              <a:rPr lang="en-US" sz="2000" b="0" i="0" u="none" strike="noStrike" baseline="0">
                <a:solidFill>
                  <a:srgbClr val="000000"/>
                </a:solidFill>
                <a:latin typeface="Arial" panose="020B0604020202020204" pitchFamily="34" charset="0"/>
                <a:cs typeface="Arial" panose="020B0604020202020204" pitchFamily="34" charset="0"/>
              </a:rPr>
              <a:t> Continue use of insulin pump including automated insulin delivery in people with diabetes who are hospitalized when clinically appropriate. This is contingent upon availability of necessary supplies, resources, training, ongoing competency assessments, and implementation of institutional diabetes technology protocols.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4778C7-26CA-E8A7-171C-5DBD8E1CAA7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A885A8A-CA98-F066-A7BD-C5206C4F5BB5}"/>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88113126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BD4FE-D344-4A5F-B9EB-ADE48F855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D3458-D6CC-6799-C5A2-446E1142D551}"/>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Insulin Therapy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0976BD8-F9F2-1830-1DC0-3C1CA91D809E}"/>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16.8a</a:t>
            </a:r>
            <a:r>
              <a:rPr lang="en-US" sz="2000" b="0" i="0" u="none" strike="noStrike" baseline="0">
                <a:solidFill>
                  <a:srgbClr val="000000"/>
                </a:solidFill>
                <a:latin typeface="Arial" panose="020B0604020202020204" pitchFamily="34" charset="0"/>
                <a:cs typeface="Arial" panose="020B0604020202020204" pitchFamily="34" charset="0"/>
              </a:rPr>
              <a:t> Continuous intravenous insulin infusion is recommended for achieving glycemic goals and avoiding hypoglycemia in critically ill individuals.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16.8b</a:t>
            </a:r>
            <a:r>
              <a:rPr lang="en-US" sz="2000" b="0" i="0" u="none" strike="noStrike" baseline="0">
                <a:solidFill>
                  <a:srgbClr val="000000"/>
                </a:solidFill>
                <a:latin typeface="Arial" panose="020B0604020202020204" pitchFamily="34" charset="0"/>
                <a:cs typeface="Arial" panose="020B0604020202020204" pitchFamily="34" charset="0"/>
              </a:rPr>
              <a:t> Basal insulin or a basal plus correction insulin plan is the preferred treatment for noncritically ill hospitalized individuals with poor or no oral intake.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16.9</a:t>
            </a:r>
            <a:r>
              <a:rPr lang="en-US" sz="2000" b="0" i="0" u="none" strike="noStrike" baseline="0">
                <a:solidFill>
                  <a:srgbClr val="000000"/>
                </a:solidFill>
                <a:latin typeface="Arial" panose="020B0604020202020204" pitchFamily="34" charset="0"/>
                <a:cs typeface="Arial" panose="020B0604020202020204" pitchFamily="34" charset="0"/>
              </a:rPr>
              <a:t> An insulin plan with basal, prandial, and correction components is the preferred treatment for most noncritically ill hospitalized individuals with adequate nutritional intake.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16.10</a:t>
            </a:r>
            <a:r>
              <a:rPr lang="en-US" sz="2000" b="0" i="0" u="none" strike="noStrike" baseline="0">
                <a:solidFill>
                  <a:srgbClr val="000000"/>
                </a:solidFill>
                <a:latin typeface="Arial" panose="020B0604020202020204" pitchFamily="34" charset="0"/>
                <a:cs typeface="Arial" panose="020B0604020202020204" pitchFamily="34" charset="0"/>
              </a:rPr>
              <a:t> For most individuals, sole use of a correction or supplemental insulin without basal insulin (formerly referred to as a sliding scale) in the inpatient setting is discouraged.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316B9B-AC21-374E-0B68-229ECA67A04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1F1E1AA-3B88-89B0-CB8D-FA74A61F98D1}"/>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241654611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DF2AA-18B6-0FA6-6958-464BD2FC3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B890F-DC69-4F0E-EDFA-20324DEE5CBF}"/>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Noninsulin Therapies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29867C0-4D3C-EC23-12E0-27C98796AB37}"/>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16.11</a:t>
            </a:r>
            <a:r>
              <a:rPr lang="en-US" sz="2000" b="0" i="0" u="none" strike="noStrike" baseline="0">
                <a:solidFill>
                  <a:srgbClr val="000000"/>
                </a:solidFill>
                <a:latin typeface="Arial" panose="020B0604020202020204" pitchFamily="34" charset="0"/>
                <a:cs typeface="Arial" panose="020B0604020202020204" pitchFamily="34" charset="0"/>
              </a:rPr>
              <a:t> It is recommended that use of a sodium–glucose cotransporter 2 inhibitor be initiated or continued during hospitalization if indicated for heart failure, providing there are no contraindications. </a:t>
            </a:r>
            <a:r>
              <a:rPr lang="en-US" sz="2000" b="1" i="0" u="none" strike="noStrike" baseline="0">
                <a:solidFill>
                  <a:srgbClr val="C00000"/>
                </a:solidFill>
                <a:latin typeface="Arial" panose="020B0604020202020204" pitchFamily="34" charset="0"/>
                <a:cs typeface="Arial" panose="020B0604020202020204" pitchFamily="34" charset="0"/>
              </a:rPr>
              <a:t>A </a:t>
            </a:r>
            <a:endParaRPr lang="en-US" sz="4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8DA01C-AA67-D50C-7045-E9FDE42DAD1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77D65B4-C55F-4209-873F-58EA3332CEED}"/>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150751649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F6452-5920-2093-8670-9B9F8FA41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F3D21-2305-717B-4CD7-F236CCC0730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Hypoglycemia</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FF53A1E-38C7-1E79-C814-71E9D01D56E4}"/>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16.12</a:t>
            </a:r>
            <a:r>
              <a:rPr lang="en-US" sz="2000" b="0" i="0" u="none" strike="noStrike" baseline="0">
                <a:solidFill>
                  <a:srgbClr val="000000"/>
                </a:solidFill>
                <a:latin typeface="Arial" panose="020B0604020202020204" pitchFamily="34" charset="0"/>
                <a:cs typeface="Arial" panose="020B0604020202020204" pitchFamily="34" charset="0"/>
              </a:rPr>
              <a:t> A hypoglycemia management protocol should be adopted by all health systems. A plan for identifying, treating, and preventing hypoglycemia should be established for each individual. Episodes of hypoglycemia in the hospital should be documented in the health record and tracked to inform quality improvements.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16.13</a:t>
            </a:r>
            <a:r>
              <a:rPr lang="en-US" sz="2000" b="0" i="0" u="none" strike="noStrike" baseline="0">
                <a:solidFill>
                  <a:srgbClr val="000000"/>
                </a:solidFill>
                <a:latin typeface="Arial" panose="020B0604020202020204" pitchFamily="34" charset="0"/>
                <a:cs typeface="Arial" panose="020B0604020202020204" pitchFamily="34" charset="0"/>
              </a:rPr>
              <a:t> Treatment plans should be reviewed and changed as necessary to prevent hypoglycemia and recurrent hypoglycemia when a blood glucose value of &lt;70 mg/dL (&lt;3.9 mmol/L) is documented.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4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9F47B09-7B54-DF28-41B4-D619A53D342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B7B91DF-665C-3C35-1F9E-631A0530C17B}"/>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210611692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E84BE-2763-6DCB-349B-CD112B13E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EF95E-35C5-79F6-5C82-1D7595BAC28C}"/>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Perioperative Care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D5DC44F-63C7-6E84-22D7-25F37A018DFE}"/>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16.14</a:t>
            </a:r>
            <a:r>
              <a:rPr lang="en-US" sz="2000" b="0" i="0" u="none" strike="noStrike" baseline="0">
                <a:solidFill>
                  <a:srgbClr val="000000"/>
                </a:solidFill>
                <a:latin typeface="Arial" panose="020B0604020202020204" pitchFamily="34" charset="0"/>
                <a:cs typeface="Arial" panose="020B0604020202020204" pitchFamily="34" charset="0"/>
              </a:rPr>
              <a:t> To improve postoperative outcomes after elective surgery, a preoperative A1C goal &lt;8% (&lt;64 mmol/mol) is recommended within 3 months, with individualized risk-to-benefit ratio assessment. </a:t>
            </a:r>
            <a:r>
              <a:rPr lang="en-US" sz="2000" b="1">
                <a:solidFill>
                  <a:srgbClr val="C00000"/>
                </a:solidFill>
                <a:latin typeface="Arial" panose="020B0604020202020204" pitchFamily="34" charset="0"/>
                <a:cs typeface="Arial" panose="020B0604020202020204" pitchFamily="34" charset="0"/>
              </a:rPr>
              <a:t>C</a:t>
            </a:r>
            <a:r>
              <a:rPr lang="en-US" sz="2000" b="0" i="0" u="none" strike="noStrike" baseline="0">
                <a:solidFill>
                  <a:srgbClr val="000000"/>
                </a:solidFill>
                <a:latin typeface="Arial" panose="020B0604020202020204" pitchFamily="34" charset="0"/>
                <a:cs typeface="Arial" panose="020B0604020202020204" pitchFamily="34" charset="0"/>
              </a:rPr>
              <a:t> The 14-day glucose management indicator goal &lt;8% and/or time in range &gt;50% can also be used.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16.15</a:t>
            </a:r>
            <a:r>
              <a:rPr lang="en-US" sz="2000" b="0" i="0" u="none" strike="noStrike" baseline="0">
                <a:solidFill>
                  <a:srgbClr val="000000"/>
                </a:solidFill>
                <a:latin typeface="Arial" panose="020B0604020202020204" pitchFamily="34" charset="0"/>
                <a:cs typeface="Arial" panose="020B0604020202020204" pitchFamily="34" charset="0"/>
              </a:rPr>
              <a:t> Blood glucose before, during, and after surgery should be monitored and maintained between 100 and 180 mg/dL (5.6 and 10.0 mmol/L). Goals may differ depending on the surgery, risk for hypoglycemia, and glucose-lowering therapy.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4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996FCE3-19DA-5EE9-F0D3-06D558C66FE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A2BD58B-FA41-079B-FFE2-0F2FE09C5E3B}"/>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144355816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C963-8F45-9E99-D46B-DABB806FC2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64E45A-492F-A657-D1B9-76EE94BBC779}"/>
              </a:ext>
            </a:extLst>
          </p:cNvPr>
          <p:cNvSpPr>
            <a:spLocks noGrp="1"/>
          </p:cNvSpPr>
          <p:nvPr>
            <p:ph idx="1"/>
          </p:nvPr>
        </p:nvSpPr>
        <p:spPr>
          <a:xfrm>
            <a:off x="537575" y="287053"/>
            <a:ext cx="11049000" cy="6083811"/>
          </a:xfrm>
        </p:spPr>
        <p:txBody>
          <a:bodyPr>
            <a:noAutofit/>
          </a:bodyPr>
          <a:lstStyle/>
          <a:p>
            <a:pPr marL="0" indent="0" algn="l">
              <a:buNone/>
            </a:pPr>
            <a:r>
              <a:rPr lang="en-US" sz="1800" b="0" i="0" u="none" strike="noStrike" baseline="0">
                <a:latin typeface="Arial" panose="020B0604020202020204" pitchFamily="34" charset="0"/>
                <a:cs typeface="Arial" panose="020B0604020202020204" pitchFamily="34" charset="0"/>
              </a:rPr>
              <a:t>In individuals undergoing noncardiac general surgery, basal insulin plus premeal short- or rapid-acting insulin (basal-bolus) coverage has been associated with improved glycemic outcomes and lower rates of perioperative complications compared with the reactive, correction-only short- or rapid-acting insulin coverage alone with no basal insulin dosing (74,145). In addition to glycemic goals, the following points need attention: </a:t>
            </a:r>
          </a:p>
          <a:p>
            <a:pPr marL="0" indent="0" algn="l">
              <a:buNone/>
            </a:pPr>
            <a:r>
              <a:rPr lang="en-US" sz="1800" b="0" i="0" u="none" strike="noStrike" baseline="0">
                <a:latin typeface="Arial" panose="020B0604020202020204" pitchFamily="34" charset="0"/>
                <a:cs typeface="Arial" panose="020B0604020202020204" pitchFamily="34" charset="0"/>
              </a:rPr>
              <a:t>1.Stricter perioperative glycemic goals are not advised because they may not improve outcomes and are associated with increased hypoglycemia (146). 2. Blood glucose should be monitored at least every 2–4 h while the individual takes nothing by mouth, and insulin should be administered as needed. Insulin is the only recommended glucose-lowering medication in the perioperative period. </a:t>
            </a:r>
          </a:p>
          <a:p>
            <a:pPr marL="0" indent="0" algn="l">
              <a:buNone/>
            </a:pPr>
            <a:r>
              <a:rPr lang="en-US" sz="1800" b="0" i="0" u="none" strike="noStrike" baseline="0">
                <a:latin typeface="Arial" panose="020B0604020202020204" pitchFamily="34" charset="0"/>
                <a:cs typeface="Arial" panose="020B0604020202020204" pitchFamily="34" charset="0"/>
              </a:rPr>
              <a:t>3. CGM should not be used alone for glucose monitoring during surgery (147).</a:t>
            </a:r>
          </a:p>
          <a:p>
            <a:pPr marL="0" indent="0" algn="l">
              <a:buNone/>
            </a:pPr>
            <a:r>
              <a:rPr lang="en-US" sz="1800" b="0" i="0" u="none" strike="noStrike" baseline="0">
                <a:latin typeface="Arial" panose="020B0604020202020204" pitchFamily="34" charset="0"/>
                <a:cs typeface="Arial" panose="020B0604020202020204" pitchFamily="34" charset="0"/>
              </a:rPr>
              <a:t>4. Metformin and other oral glucose lowering agents should be held on the day of surgery or procedure. See below for SGLT2 inhibitor and GLP-1 RA use in the perioperative period.</a:t>
            </a:r>
          </a:p>
          <a:p>
            <a:pPr marL="0" indent="0" algn="l">
              <a:buNone/>
            </a:pPr>
            <a:r>
              <a:rPr lang="en-US" sz="1800" b="0" i="0" u="none" strike="noStrike" baseline="0">
                <a:latin typeface="Arial" panose="020B0604020202020204" pitchFamily="34" charset="0"/>
                <a:cs typeface="Arial" panose="020B0604020202020204" pitchFamily="34" charset="0"/>
              </a:rPr>
              <a:t>5. Individuals using an insulin pump may continue pump use during surgery if this is consistent with institutional policies and surgical procedures (148). This would require an interprofessional approach and adequate support systems in the hospital. If an insulin pump cannot be used during surgery, an alternative plan (insulin infusion or basal plus correctional insulin) should be initiated before surgery. Compared with usual dosing, a reduction of 25% of basal insulin dose given the evening before surgery is more likely to achieve perioperative blood glucose goals with a lower risk for hypoglycemia (149). Insulin dose reductions also include NPH insulin to one-half of the dose or long-acting basal insulin analogs to 75–80% of the dose or adjustment of insulin pump (if not in automated mode) basal rates based on the type of diabetes and clinical judgment. However, the decision needs to be individualized, as the dose reduction may not be appropriate for some people with type 1 diabetes.</a:t>
            </a:r>
          </a:p>
        </p:txBody>
      </p:sp>
      <p:sp>
        <p:nvSpPr>
          <p:cNvPr id="4" name="Slide Number Placeholder 3">
            <a:extLst>
              <a:ext uri="{FF2B5EF4-FFF2-40B4-BE49-F238E27FC236}">
                <a16:creationId xmlns:a16="http://schemas.microsoft.com/office/drawing/2014/main" id="{D9D67AAC-D94C-30B9-3590-82BA07EB393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338</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5F20AEAB-3A55-8AF9-AEBF-1B876406284D}"/>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31252099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ACC81-B33B-EB7B-8002-9438B4288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EABCB-D70F-84DC-0844-CF35BD6C2AB4}"/>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Diabetic Ketoacidosis and Hyperglycemi</a:t>
            </a:r>
            <a:r>
              <a:rPr lang="en-US" sz="4000">
                <a:latin typeface="Arial" panose="020B0604020202020204" pitchFamily="34" charset="0"/>
                <a:cs typeface="Arial" panose="020B0604020202020204" pitchFamily="34" charset="0"/>
              </a:rPr>
              <a:t>c Hyperosmolar State</a:t>
            </a:r>
          </a:p>
        </p:txBody>
      </p:sp>
      <p:sp>
        <p:nvSpPr>
          <p:cNvPr id="3" name="Content Placeholder 2">
            <a:extLst>
              <a:ext uri="{FF2B5EF4-FFF2-40B4-BE49-F238E27FC236}">
                <a16:creationId xmlns:a16="http://schemas.microsoft.com/office/drawing/2014/main" id="{6AA5CCF3-CD72-3CC1-779D-35C8B830B5C8}"/>
              </a:ext>
            </a:extLst>
          </p:cNvPr>
          <p:cNvSpPr>
            <a:spLocks noGrp="1"/>
          </p:cNvSpPr>
          <p:nvPr>
            <p:ph idx="1"/>
          </p:nvPr>
        </p:nvSpPr>
        <p:spPr>
          <a:xfrm>
            <a:off x="838200" y="1798263"/>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16.16</a:t>
            </a:r>
            <a:r>
              <a:rPr lang="en-US" sz="2000" b="0" i="0" u="none" strike="noStrike" baseline="0">
                <a:solidFill>
                  <a:srgbClr val="000000"/>
                </a:solidFill>
                <a:latin typeface="Arial" panose="020B0604020202020204" pitchFamily="34" charset="0"/>
                <a:cs typeface="Arial" panose="020B0604020202020204" pitchFamily="34" charset="0"/>
              </a:rPr>
              <a:t> Manage diabetic ketoacidosis (DKA) and hyperglycemic hyperosmolar state (HHS) by administering intravenous fluids, insulin, and electrolytes.(Fig. 16.1) and by closely monitoring during treatment, ensuring timely and bridged transition to maintenance subcutaneous insulin administration, and identifying and treating the precipitating cause.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16.17</a:t>
            </a:r>
            <a:r>
              <a:rPr lang="en-US" sz="2000" b="0" i="0" u="none" strike="noStrike" baseline="0">
                <a:solidFill>
                  <a:srgbClr val="000000"/>
                </a:solidFill>
                <a:latin typeface="Arial" panose="020B0604020202020204" pitchFamily="34" charset="0"/>
                <a:cs typeface="Arial" panose="020B0604020202020204" pitchFamily="34" charset="0"/>
              </a:rPr>
              <a:t> The discharge planning process should include education on the recognition, prevention, and management of DKA and/or HHS for all individuals affected by or at high risk for these events to prevent recurrence and readmission.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4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830D61F-0364-2648-DD1D-E2F169E9C80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339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89BF849-C5A7-8DDE-A920-6BFCFC44A723}"/>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2044521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2CA4D-F8BE-DEE3-5FB5-B874D96BAB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18F8F9-E127-C28C-1CF3-D20CF8DE756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34</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478823A5-5B09-67D8-7D60-A5808413F63A}"/>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pic>
        <p:nvPicPr>
          <p:cNvPr id="7" name="Picture 6">
            <a:extLst>
              <a:ext uri="{FF2B5EF4-FFF2-40B4-BE49-F238E27FC236}">
                <a16:creationId xmlns:a16="http://schemas.microsoft.com/office/drawing/2014/main" id="{A4BFFB2C-2A89-8D7F-7FD8-11F49F8DB83E}"/>
              </a:ext>
            </a:extLst>
          </p:cNvPr>
          <p:cNvPicPr>
            <a:picLocks noChangeAspect="1"/>
          </p:cNvPicPr>
          <p:nvPr/>
        </p:nvPicPr>
        <p:blipFill>
          <a:blip r:embed="rId2"/>
          <a:stretch>
            <a:fillRect/>
          </a:stretch>
        </p:blipFill>
        <p:spPr>
          <a:xfrm>
            <a:off x="978693" y="437197"/>
            <a:ext cx="10234613" cy="5477239"/>
          </a:xfrm>
          <a:prstGeom prst="rect">
            <a:avLst/>
          </a:prstGeom>
        </p:spPr>
      </p:pic>
      <p:sp>
        <p:nvSpPr>
          <p:cNvPr id="3" name="TextBox 2">
            <a:extLst>
              <a:ext uri="{FF2B5EF4-FFF2-40B4-BE49-F238E27FC236}">
                <a16:creationId xmlns:a16="http://schemas.microsoft.com/office/drawing/2014/main" id="{9FF1626A-5E7F-564A-013C-697AA3044B5B}"/>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2.6</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5773868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40CCE-649A-92E1-B1CE-11D47DF107E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CC24DB-FC4E-3E95-CAFA-F43543FFC46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340</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C607DD6-6CBB-B597-ED9F-7E599C340424}"/>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
        <p:nvSpPr>
          <p:cNvPr id="8" name="TextBox 7">
            <a:extLst>
              <a:ext uri="{FF2B5EF4-FFF2-40B4-BE49-F238E27FC236}">
                <a16:creationId xmlns:a16="http://schemas.microsoft.com/office/drawing/2014/main" id="{1E05D56D-C2FE-2D44-E3F3-1B9CADAAB106}"/>
              </a:ext>
            </a:extLst>
          </p:cNvPr>
          <p:cNvSpPr txBox="1">
            <a:spLocks noChangeArrowheads="1"/>
          </p:cNvSpPr>
          <p:nvPr/>
        </p:nvSpPr>
        <p:spPr bwMode="auto">
          <a:xfrm>
            <a:off x="0" y="6085140"/>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16.1</a:t>
            </a:r>
          </a:p>
          <a:p>
            <a:pPr defTabSz="914400">
              <a:defRPr/>
            </a:pPr>
            <a:r>
              <a:rPr lang="en-US" sz="1200" dirty="0">
                <a:solidFill>
                  <a:srgbClr val="A6192E"/>
                </a:solidFill>
                <a:latin typeface="Helvetica" pitchFamily="34" charset="0"/>
                <a:ea typeface="ヒラギノ角ゴ Pro W3" charset="-128"/>
              </a:rPr>
              <a:t>Diabetes Care in the Hospital: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1):S339-S355</a:t>
            </a:r>
          </a:p>
        </p:txBody>
      </p:sp>
      <p:pic>
        <p:nvPicPr>
          <p:cNvPr id="6" name="Picture 5">
            <a:extLst>
              <a:ext uri="{FF2B5EF4-FFF2-40B4-BE49-F238E27FC236}">
                <a16:creationId xmlns:a16="http://schemas.microsoft.com/office/drawing/2014/main" id="{B3538D3F-E34F-3DF4-8C85-8DE595BD3F6F}"/>
              </a:ext>
            </a:extLst>
          </p:cNvPr>
          <p:cNvPicPr>
            <a:picLocks noChangeAspect="1"/>
          </p:cNvPicPr>
          <p:nvPr/>
        </p:nvPicPr>
        <p:blipFill>
          <a:blip r:embed="rId3"/>
          <a:stretch>
            <a:fillRect/>
          </a:stretch>
        </p:blipFill>
        <p:spPr>
          <a:xfrm>
            <a:off x="1282815" y="283646"/>
            <a:ext cx="8720980" cy="5998140"/>
          </a:xfrm>
          <a:prstGeom prst="rect">
            <a:avLst/>
          </a:prstGeom>
        </p:spPr>
      </p:pic>
    </p:spTree>
    <p:extLst>
      <p:ext uri="{BB962C8B-B14F-4D97-AF65-F5344CB8AC3E}">
        <p14:creationId xmlns:p14="http://schemas.microsoft.com/office/powerpoint/2010/main" val="276964504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D05-F11A-2226-4CFD-CF3940C706B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EA81DE-EBDC-39AE-0706-1CC73458EAA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341</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C86FB94-9C87-E136-11C0-EBE7C9BDB66F}"/>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pic>
        <p:nvPicPr>
          <p:cNvPr id="9" name="Picture 8">
            <a:extLst>
              <a:ext uri="{FF2B5EF4-FFF2-40B4-BE49-F238E27FC236}">
                <a16:creationId xmlns:a16="http://schemas.microsoft.com/office/drawing/2014/main" id="{517EBBEE-A9C3-C5AA-781C-CBA063981BB2}"/>
              </a:ext>
            </a:extLst>
          </p:cNvPr>
          <p:cNvPicPr>
            <a:picLocks noChangeAspect="1"/>
          </p:cNvPicPr>
          <p:nvPr/>
        </p:nvPicPr>
        <p:blipFill>
          <a:blip r:embed="rId2"/>
          <a:stretch>
            <a:fillRect/>
          </a:stretch>
        </p:blipFill>
        <p:spPr>
          <a:xfrm>
            <a:off x="1161729" y="504721"/>
            <a:ext cx="9504625" cy="5357460"/>
          </a:xfrm>
          <a:prstGeom prst="rect">
            <a:avLst/>
          </a:prstGeom>
        </p:spPr>
      </p:pic>
      <p:sp>
        <p:nvSpPr>
          <p:cNvPr id="10" name="TextBox 9">
            <a:extLst>
              <a:ext uri="{FF2B5EF4-FFF2-40B4-BE49-F238E27FC236}">
                <a16:creationId xmlns:a16="http://schemas.microsoft.com/office/drawing/2014/main" id="{2C3EF905-FA1E-0CF1-5581-A3A59C214624}"/>
              </a:ext>
            </a:extLst>
          </p:cNvPr>
          <p:cNvSpPr txBox="1">
            <a:spLocks noChangeArrowheads="1"/>
          </p:cNvSpPr>
          <p:nvPr/>
        </p:nvSpPr>
        <p:spPr bwMode="auto">
          <a:xfrm>
            <a:off x="0" y="6085140"/>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16.1 (continued)</a:t>
            </a:r>
          </a:p>
          <a:p>
            <a:pPr defTabSz="914400">
              <a:defRPr/>
            </a:pPr>
            <a:r>
              <a:rPr lang="en-US" sz="1200" dirty="0">
                <a:solidFill>
                  <a:srgbClr val="A6192E"/>
                </a:solidFill>
                <a:latin typeface="Helvetica" pitchFamily="34" charset="0"/>
                <a:ea typeface="ヒラギノ角ゴ Pro W3" charset="-128"/>
              </a:rPr>
              <a:t>Diabetes Care in the Hospital: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1):S339-S355</a:t>
            </a:r>
          </a:p>
        </p:txBody>
      </p:sp>
    </p:spTree>
    <p:extLst>
      <p:ext uri="{BB962C8B-B14F-4D97-AF65-F5344CB8AC3E}">
        <p14:creationId xmlns:p14="http://schemas.microsoft.com/office/powerpoint/2010/main" val="292028696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5E05A-405A-61CD-D08C-AACDE4EB04D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A277B1-8A7F-332C-A5E5-2303F176FCA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342</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C4969D8-8773-259B-6151-ABB9625C3622}"/>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pic>
        <p:nvPicPr>
          <p:cNvPr id="7" name="Picture 6">
            <a:extLst>
              <a:ext uri="{FF2B5EF4-FFF2-40B4-BE49-F238E27FC236}">
                <a16:creationId xmlns:a16="http://schemas.microsoft.com/office/drawing/2014/main" id="{2E22CA41-14AD-EA97-51CD-EB2CF469D8E2}"/>
              </a:ext>
            </a:extLst>
          </p:cNvPr>
          <p:cNvPicPr>
            <a:picLocks noChangeAspect="1"/>
          </p:cNvPicPr>
          <p:nvPr/>
        </p:nvPicPr>
        <p:blipFill>
          <a:blip r:embed="rId2"/>
          <a:stretch>
            <a:fillRect/>
          </a:stretch>
        </p:blipFill>
        <p:spPr>
          <a:xfrm>
            <a:off x="2260018" y="469206"/>
            <a:ext cx="7671964" cy="5336116"/>
          </a:xfrm>
          <a:prstGeom prst="rect">
            <a:avLst/>
          </a:prstGeom>
        </p:spPr>
      </p:pic>
      <p:sp>
        <p:nvSpPr>
          <p:cNvPr id="9" name="TextBox 8">
            <a:extLst>
              <a:ext uri="{FF2B5EF4-FFF2-40B4-BE49-F238E27FC236}">
                <a16:creationId xmlns:a16="http://schemas.microsoft.com/office/drawing/2014/main" id="{9F8006BD-1BAB-D32F-190E-4616CCA311EB}"/>
              </a:ext>
            </a:extLst>
          </p:cNvPr>
          <p:cNvSpPr txBox="1">
            <a:spLocks noChangeArrowheads="1"/>
          </p:cNvSpPr>
          <p:nvPr/>
        </p:nvSpPr>
        <p:spPr bwMode="auto">
          <a:xfrm>
            <a:off x="0" y="6085140"/>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16.1</a:t>
            </a:r>
          </a:p>
          <a:p>
            <a:pPr defTabSz="914400">
              <a:defRPr/>
            </a:pPr>
            <a:r>
              <a:rPr lang="en-US" sz="1200" dirty="0">
                <a:solidFill>
                  <a:srgbClr val="A6192E"/>
                </a:solidFill>
                <a:latin typeface="Helvetica" pitchFamily="34" charset="0"/>
                <a:ea typeface="ヒラギノ角ゴ Pro W3" charset="-128"/>
              </a:rPr>
              <a:t>Diabetes Care in the Hospital: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1):S339-S355</a:t>
            </a:r>
          </a:p>
        </p:txBody>
      </p:sp>
    </p:spTree>
    <p:extLst>
      <p:ext uri="{BB962C8B-B14F-4D97-AF65-F5344CB8AC3E}">
        <p14:creationId xmlns:p14="http://schemas.microsoft.com/office/powerpoint/2010/main" val="55349947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45F1-5EDD-9629-0821-7D2EB2F6C44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1AAD91-628B-D0E8-8969-07CEDB947B5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343</a:t>
            </a:fld>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9A760B-CCE7-C9EA-9C63-F4C87DD5EA85}"/>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pic>
        <p:nvPicPr>
          <p:cNvPr id="7" name="Picture 6">
            <a:extLst>
              <a:ext uri="{FF2B5EF4-FFF2-40B4-BE49-F238E27FC236}">
                <a16:creationId xmlns:a16="http://schemas.microsoft.com/office/drawing/2014/main" id="{B13F8C1E-9B78-155F-BF91-0784F8F70C8E}"/>
              </a:ext>
            </a:extLst>
          </p:cNvPr>
          <p:cNvPicPr>
            <a:picLocks noChangeAspect="1"/>
          </p:cNvPicPr>
          <p:nvPr/>
        </p:nvPicPr>
        <p:blipFill>
          <a:blip r:embed="rId2"/>
          <a:stretch>
            <a:fillRect/>
          </a:stretch>
        </p:blipFill>
        <p:spPr>
          <a:xfrm>
            <a:off x="229779" y="1368322"/>
            <a:ext cx="11630699" cy="3276695"/>
          </a:xfrm>
          <a:prstGeom prst="rect">
            <a:avLst/>
          </a:prstGeom>
        </p:spPr>
      </p:pic>
      <p:sp>
        <p:nvSpPr>
          <p:cNvPr id="9" name="TextBox 8">
            <a:extLst>
              <a:ext uri="{FF2B5EF4-FFF2-40B4-BE49-F238E27FC236}">
                <a16:creationId xmlns:a16="http://schemas.microsoft.com/office/drawing/2014/main" id="{915A8BB0-750E-0159-AB6D-4E7F10A8F733}"/>
              </a:ext>
            </a:extLst>
          </p:cNvPr>
          <p:cNvSpPr txBox="1">
            <a:spLocks noChangeArrowheads="1"/>
          </p:cNvSpPr>
          <p:nvPr/>
        </p:nvSpPr>
        <p:spPr bwMode="auto">
          <a:xfrm>
            <a:off x="0" y="6085140"/>
            <a:ext cx="8906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16.1</a:t>
            </a:r>
          </a:p>
          <a:p>
            <a:pPr defTabSz="914400">
              <a:defRPr/>
            </a:pPr>
            <a:r>
              <a:rPr lang="en-US" sz="1200" dirty="0">
                <a:solidFill>
                  <a:srgbClr val="A6192E"/>
                </a:solidFill>
                <a:latin typeface="Helvetica" pitchFamily="34" charset="0"/>
                <a:ea typeface="ヒラギノ角ゴ Pro W3" charset="-128"/>
              </a:rPr>
              <a:t>Diabetes Care in the Hospital: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1):S339-S355</a:t>
            </a:r>
          </a:p>
        </p:txBody>
      </p:sp>
    </p:spTree>
    <p:extLst>
      <p:ext uri="{BB962C8B-B14F-4D97-AF65-F5344CB8AC3E}">
        <p14:creationId xmlns:p14="http://schemas.microsoft.com/office/powerpoint/2010/main" val="358296354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757F-35CC-4844-8F36-91DB34F10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67B78-5C5F-5B5D-3182-F025AA4ED8AF}"/>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Transition from the Hospital to the Ambulatory Setting</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E9FEE2-88B2-969C-680E-9074ABF3DDB8}"/>
              </a:ext>
            </a:extLst>
          </p:cNvPr>
          <p:cNvSpPr>
            <a:spLocks noGrp="1"/>
          </p:cNvSpPr>
          <p:nvPr>
            <p:ph idx="1"/>
          </p:nvPr>
        </p:nvSpPr>
        <p:spPr>
          <a:xfrm>
            <a:off x="809105" y="1772167"/>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16.18</a:t>
            </a:r>
            <a:r>
              <a:rPr lang="en-US" sz="2000" b="0" i="0" u="none" strike="noStrike" baseline="0">
                <a:solidFill>
                  <a:srgbClr val="000000"/>
                </a:solidFill>
                <a:latin typeface="Arial" panose="020B0604020202020204" pitchFamily="34" charset="0"/>
                <a:cs typeface="Arial" panose="020B0604020202020204" pitchFamily="34" charset="0"/>
              </a:rPr>
              <a:t> structured discharge plan should be tailored to the individual with diabetes. </a:t>
            </a:r>
            <a:r>
              <a:rPr lang="en-US" sz="2000" b="1">
                <a:solidFill>
                  <a:srgbClr val="C00000"/>
                </a:solidFill>
                <a:latin typeface="Arial" panose="020B0604020202020204" pitchFamily="34" charset="0"/>
                <a:cs typeface="Arial" panose="020B0604020202020204" pitchFamily="34" charset="0"/>
              </a:rPr>
              <a:t>B </a:t>
            </a:r>
            <a:r>
              <a:rPr lang="en-US" sz="2000" b="0" i="0" u="none" strike="noStrike" baseline="0">
                <a:solidFill>
                  <a:srgbClr val="000000"/>
                </a:solidFill>
                <a:latin typeface="Arial" panose="020B0604020202020204" pitchFamily="34" charset="0"/>
                <a:cs typeface="Arial" panose="020B0604020202020204" pitchFamily="34" charset="0"/>
              </a:rPr>
              <a:t>For those not being discharged to home, consider the capabilities of the facility for diabetes management. </a:t>
            </a:r>
            <a:r>
              <a:rPr lang="en-US" sz="2000" b="1" i="0" u="none" strike="noStrike" baseline="0">
                <a:solidFill>
                  <a:srgbClr val="C00000"/>
                </a:solidFill>
                <a:latin typeface="Arial" panose="020B0604020202020204" pitchFamily="34" charset="0"/>
                <a:cs typeface="Arial" panose="020B0604020202020204" pitchFamily="34" charset="0"/>
              </a:rPr>
              <a:t>E</a:t>
            </a:r>
            <a:endParaRPr lang="en-US" sz="5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4A6F59E-0991-3594-5388-8BA25333CA8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344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4DA6241-FEA0-9AA5-DC6F-88BFBA10BD4C}"/>
              </a:ext>
            </a:extLst>
          </p:cNvPr>
          <p:cNvSpPr txBox="1"/>
          <p:nvPr/>
        </p:nvSpPr>
        <p:spPr>
          <a:xfrm>
            <a:off x="5136" y="6647"/>
            <a:ext cx="263886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16. Diabetes Care in the Hospital </a:t>
            </a:r>
          </a:p>
        </p:txBody>
      </p:sp>
    </p:spTree>
    <p:extLst>
      <p:ext uri="{BB962C8B-B14F-4D97-AF65-F5344CB8AC3E}">
        <p14:creationId xmlns:p14="http://schemas.microsoft.com/office/powerpoint/2010/main" val="13403963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EC833-64E1-EED0-B51F-AE0E261BA7E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BBD5BFE-F8BC-03F3-2569-AED8CCEF6979}"/>
              </a:ext>
            </a:extLst>
          </p:cNvPr>
          <p:cNvSpPr>
            <a:spLocks noGrp="1"/>
          </p:cNvSpPr>
          <p:nvPr>
            <p:ph type="title"/>
          </p:nvPr>
        </p:nvSpPr>
        <p:spPr>
          <a:xfrm>
            <a:off x="1667723" y="3283225"/>
            <a:ext cx="9893552" cy="1325563"/>
          </a:xfrm>
        </p:spPr>
        <p:txBody>
          <a:bodyPr>
            <a:normAutofit fontScale="90000"/>
          </a:bodyPr>
          <a:lstStyle/>
          <a:p>
            <a:r>
              <a:rPr lang="en-US"/>
              <a:t>Section 17.</a:t>
            </a:r>
            <a:br>
              <a:rPr lang="en-US"/>
            </a:br>
            <a:br>
              <a:rPr lang="en-US"/>
            </a:br>
            <a:r>
              <a:rPr lang="en-US"/>
              <a:t>Diabetes Advocacy</a:t>
            </a:r>
            <a:br>
              <a:rPr lang="en-US"/>
            </a:br>
            <a:br>
              <a:rPr lang="en-US"/>
            </a:br>
            <a:endParaRPr lang="en-US"/>
          </a:p>
        </p:txBody>
      </p:sp>
      <p:sp>
        <p:nvSpPr>
          <p:cNvPr id="2" name="TextBox 1">
            <a:extLst>
              <a:ext uri="{FF2B5EF4-FFF2-40B4-BE49-F238E27FC236}">
                <a16:creationId xmlns:a16="http://schemas.microsoft.com/office/drawing/2014/main" id="{A0F17A75-2E87-61E1-CCCC-094E30E84D40}"/>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(https://doi.org/10.2337/dc26-S017)</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17977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942F4-ED80-C4DC-1AE1-B63F088DE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C46DF-4EF1-9AFD-292F-DEDD67955AB5}"/>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Select Diabetes Advocacy Statements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C326C3F-09FB-10C4-0A83-8B95BF264B28}"/>
              </a:ext>
            </a:extLst>
          </p:cNvPr>
          <p:cNvSpPr>
            <a:spLocks noGrp="1"/>
          </p:cNvSpPr>
          <p:nvPr>
            <p:ph idx="1"/>
          </p:nvPr>
        </p:nvSpPr>
        <p:spPr>
          <a:xfrm>
            <a:off x="838200" y="1557196"/>
            <a:ext cx="10515600" cy="4725909"/>
          </a:xfrm>
        </p:spPr>
        <p:txBody>
          <a:bodyPr>
            <a:normAutofit/>
          </a:bodyPr>
          <a:lstStyle/>
          <a:p>
            <a:r>
              <a:rPr lang="en-US" sz="1800">
                <a:solidFill>
                  <a:srgbClr val="000000"/>
                </a:solidFill>
                <a:latin typeface="Arial" panose="020B0604020202020204" pitchFamily="34" charset="0"/>
                <a:cs typeface="Arial" panose="020B0604020202020204" pitchFamily="34" charset="0"/>
              </a:rPr>
              <a:t>Diabetes Care in the School Setting</a:t>
            </a:r>
          </a:p>
          <a:p>
            <a:r>
              <a:rPr lang="en-US" sz="1800" i="0" u="none" strike="noStrike" baseline="0">
                <a:solidFill>
                  <a:srgbClr val="000000"/>
                </a:solidFill>
                <a:latin typeface="Arial" panose="020B0604020202020204" pitchFamily="34" charset="0"/>
                <a:cs typeface="Arial" panose="020B0604020202020204" pitchFamily="34" charset="0"/>
              </a:rPr>
              <a:t>Diabetes and Driving</a:t>
            </a:r>
          </a:p>
          <a:p>
            <a:r>
              <a:rPr lang="en-US" sz="1800">
                <a:solidFill>
                  <a:srgbClr val="000000"/>
                </a:solidFill>
                <a:latin typeface="Arial" panose="020B0604020202020204" pitchFamily="34" charset="0"/>
                <a:cs typeface="Arial" panose="020B0604020202020204" pitchFamily="34" charset="0"/>
              </a:rPr>
              <a:t>Diabetes Management in Detention Facilities</a:t>
            </a:r>
          </a:p>
          <a:p>
            <a:r>
              <a:rPr lang="en-US" sz="1800" i="0" u="none" strike="noStrike" baseline="0">
                <a:solidFill>
                  <a:srgbClr val="000000"/>
                </a:solidFill>
                <a:latin typeface="Arial" panose="020B0604020202020204" pitchFamily="34" charset="0"/>
                <a:cs typeface="Arial" panose="020B0604020202020204" pitchFamily="34" charset="0"/>
              </a:rPr>
              <a:t>Care of Young Children with Diabetes in the Childcare and Community Setting</a:t>
            </a:r>
          </a:p>
          <a:p>
            <a:r>
              <a:rPr lang="en-US" sz="1800">
                <a:solidFill>
                  <a:srgbClr val="000000"/>
                </a:solidFill>
                <a:latin typeface="Arial" panose="020B0604020202020204" pitchFamily="34" charset="0"/>
                <a:cs typeface="Arial" panose="020B0604020202020204" pitchFamily="34" charset="0"/>
              </a:rPr>
              <a:t>Insulin Access and Affordability</a:t>
            </a:r>
          </a:p>
          <a:p>
            <a:r>
              <a:rPr lang="en-US" sz="1800" i="0" u="none" strike="noStrike" baseline="0">
                <a:solidFill>
                  <a:srgbClr val="000000"/>
                </a:solidFill>
                <a:latin typeface="Arial" panose="020B0604020202020204" pitchFamily="34" charset="0"/>
                <a:cs typeface="Arial" panose="020B0604020202020204" pitchFamily="34" charset="0"/>
              </a:rPr>
              <a:t>Diabet</a:t>
            </a:r>
            <a:r>
              <a:rPr lang="en-US" sz="1800">
                <a:solidFill>
                  <a:srgbClr val="000000"/>
                </a:solidFill>
                <a:latin typeface="Arial" panose="020B0604020202020204" pitchFamily="34" charset="0"/>
                <a:cs typeface="Arial" panose="020B0604020202020204" pitchFamily="34" charset="0"/>
              </a:rPr>
              <a:t>es and Employment</a:t>
            </a:r>
            <a:endParaRPr lang="en-US" sz="1800" i="0" u="none" strike="noStrike" baseline="0">
              <a:solidFill>
                <a:srgbClr val="88161F"/>
              </a:solidFill>
              <a:latin typeface="Arial" panose="020B0604020202020204" pitchFamily="34" charset="0"/>
              <a:cs typeface="Arial" panose="020B0604020202020204" pitchFamily="34" charset="0"/>
            </a:endParaRPr>
          </a:p>
          <a:p>
            <a:pPr algn="l"/>
            <a:endParaRPr lang="en-US" sz="1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01E5FB-E43D-E073-8967-6E59B3E290A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346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C5A648A-0C5A-4F6D-00BA-4DA4AA1E4F3C}"/>
              </a:ext>
            </a:extLst>
          </p:cNvPr>
          <p:cNvSpPr txBox="1"/>
          <p:nvPr/>
        </p:nvSpPr>
        <p:spPr>
          <a:xfrm>
            <a:off x="5136" y="6647"/>
            <a:ext cx="184287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17. Diabetes Advocacy</a:t>
            </a:r>
          </a:p>
        </p:txBody>
      </p:sp>
    </p:spTree>
    <p:extLst>
      <p:ext uri="{BB962C8B-B14F-4D97-AF65-F5344CB8AC3E}">
        <p14:creationId xmlns:p14="http://schemas.microsoft.com/office/powerpoint/2010/main" val="1786509515"/>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a:t>©American Diabetes Association, 2024. All Rights Reserved.</a:t>
            </a:r>
          </a:p>
        </p:txBody>
      </p:sp>
    </p:spTree>
    <p:extLst>
      <p:ext uri="{BB962C8B-B14F-4D97-AF65-F5344CB8AC3E}">
        <p14:creationId xmlns:p14="http://schemas.microsoft.com/office/powerpoint/2010/main" val="4210008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54ED8-2B29-4CFF-D39F-73A47ADF7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3051D-C349-96A5-68D1-49F78F28C856}"/>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Diabetes Induced by Systemic Anti-Cancer Therapy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D84BDF-7FD2-B21E-2E57-12C4703521C5}"/>
              </a:ext>
            </a:extLst>
          </p:cNvPr>
          <p:cNvSpPr>
            <a:spLocks noGrp="1"/>
          </p:cNvSpPr>
          <p:nvPr>
            <p:ph idx="1"/>
          </p:nvPr>
        </p:nvSpPr>
        <p:spPr>
          <a:xfrm>
            <a:off x="838200" y="1825625"/>
            <a:ext cx="10515600" cy="4667250"/>
          </a:xfrm>
        </p:spPr>
        <p:txBody>
          <a:bodyPr>
            <a:normAutofit/>
          </a:bodyPr>
          <a:lstStyle/>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2.19</a:t>
            </a:r>
            <a:r>
              <a:rPr lang="en-US" sz="2000" kern="100">
                <a:effectLst/>
                <a:latin typeface="Arial" panose="020B0604020202020204" pitchFamily="34" charset="0"/>
                <a:ea typeface="Aptos" panose="020B0004020202020204" pitchFamily="34" charset="0"/>
                <a:cs typeface="Times New Roman" panose="02020603050405020304" pitchFamily="18" charset="0"/>
              </a:rPr>
              <a:t> People starting cancer treatment with immune checkpoint inhibitors (ICI), including anti-PD-1 or anti-PDL-1 therapy (e.g., nivolumab, pembrolizumab, avelumab), </a:t>
            </a:r>
            <a:r>
              <a:rPr lang="en-US" sz="2000" kern="100" err="1">
                <a:effectLst/>
                <a:latin typeface="Arial" panose="020B0604020202020204" pitchFamily="34" charset="0"/>
                <a:ea typeface="Aptos" panose="020B0004020202020204" pitchFamily="34" charset="0"/>
                <a:cs typeface="Times New Roman" panose="02020603050405020304" pitchFamily="18" charset="0"/>
              </a:rPr>
              <a:t>phosphoinositidylinositol</a:t>
            </a:r>
            <a:r>
              <a:rPr lang="en-US" sz="2000" kern="100">
                <a:effectLst/>
                <a:latin typeface="Arial" panose="020B0604020202020204" pitchFamily="34" charset="0"/>
                <a:ea typeface="Aptos" panose="020B0004020202020204" pitchFamily="34" charset="0"/>
                <a:cs typeface="Times New Roman" panose="02020603050405020304" pitchFamily="18" charset="0"/>
              </a:rPr>
              <a:t> 3-kinase </a:t>
            </a:r>
            <a:r>
              <a:rPr lang="el-GR" sz="2000" kern="100">
                <a:effectLst/>
                <a:latin typeface="Arial" panose="020B0604020202020204" pitchFamily="34" charset="0"/>
                <a:ea typeface="Aptos" panose="020B0004020202020204" pitchFamily="34" charset="0"/>
                <a:cs typeface="Times New Roman" panose="02020603050405020304" pitchFamily="18" charset="0"/>
              </a:rPr>
              <a:t>α (</a:t>
            </a:r>
            <a:r>
              <a:rPr lang="en-US" sz="2000" kern="100">
                <a:effectLst/>
                <a:latin typeface="Arial" panose="020B0604020202020204" pitchFamily="34" charset="0"/>
                <a:ea typeface="Aptos" panose="020B0004020202020204" pitchFamily="34" charset="0"/>
                <a:cs typeface="Times New Roman" panose="02020603050405020304" pitchFamily="18" charset="0"/>
              </a:rPr>
              <a:t>PI3K</a:t>
            </a:r>
            <a:r>
              <a:rPr lang="el-GR" sz="2000" kern="100">
                <a:effectLst/>
                <a:latin typeface="Arial" panose="020B0604020202020204" pitchFamily="34" charset="0"/>
                <a:ea typeface="Aptos" panose="020B0004020202020204" pitchFamily="34" charset="0"/>
                <a:cs typeface="Times New Roman" panose="02020603050405020304" pitchFamily="18" charset="0"/>
              </a:rPr>
              <a:t>α) </a:t>
            </a:r>
            <a:r>
              <a:rPr lang="en-US" sz="2000" kern="100">
                <a:effectLst/>
                <a:latin typeface="Arial" panose="020B0604020202020204" pitchFamily="34" charset="0"/>
                <a:ea typeface="Aptos" panose="020B0004020202020204" pitchFamily="34" charset="0"/>
                <a:cs typeface="Times New Roman" panose="02020603050405020304" pitchFamily="18" charset="0"/>
              </a:rPr>
              <a:t>inhibitors (e.g., </a:t>
            </a:r>
            <a:r>
              <a:rPr lang="en-US" sz="2000" kern="100" err="1">
                <a:effectLst/>
                <a:latin typeface="Arial" panose="020B0604020202020204" pitchFamily="34" charset="0"/>
                <a:ea typeface="Aptos" panose="020B0004020202020204" pitchFamily="34" charset="0"/>
                <a:cs typeface="Times New Roman" panose="02020603050405020304" pitchFamily="18" charset="0"/>
              </a:rPr>
              <a:t>alpelisib</a:t>
            </a:r>
            <a:r>
              <a:rPr lang="en-US" sz="2000" kern="100">
                <a:effectLst/>
                <a:latin typeface="Arial" panose="020B0604020202020204" pitchFamily="34" charset="0"/>
                <a:ea typeface="Aptos" panose="020B0004020202020204" pitchFamily="34" charset="0"/>
                <a:cs typeface="Times New Roman" panose="02020603050405020304" pitchFamily="18" charset="0"/>
              </a:rPr>
              <a:t>, </a:t>
            </a:r>
            <a:r>
              <a:rPr lang="en-US" sz="2000" kern="100" err="1">
                <a:effectLst/>
                <a:latin typeface="Arial" panose="020B0604020202020204" pitchFamily="34" charset="0"/>
                <a:ea typeface="Aptos" panose="020B0004020202020204" pitchFamily="34" charset="0"/>
                <a:cs typeface="Times New Roman" panose="02020603050405020304" pitchFamily="18" charset="0"/>
              </a:rPr>
              <a:t>inavolisib</a:t>
            </a:r>
            <a:r>
              <a:rPr lang="en-US" sz="2000" kern="100">
                <a:effectLst/>
                <a:latin typeface="Arial" panose="020B0604020202020204" pitchFamily="34" charset="0"/>
                <a:ea typeface="Aptos" panose="020B0004020202020204" pitchFamily="34" charset="0"/>
                <a:cs typeface="Times New Roman" panose="02020603050405020304" pitchFamily="18" charset="0"/>
              </a:rPr>
              <a:t>), or mammalian target of rapamycin (mTOR) inhibitors (e.g., </a:t>
            </a:r>
            <a:r>
              <a:rPr lang="en-US" sz="2000" kern="100" err="1">
                <a:effectLst/>
                <a:latin typeface="Arial" panose="020B0604020202020204" pitchFamily="34" charset="0"/>
                <a:ea typeface="Aptos" panose="020B0004020202020204" pitchFamily="34" charset="0"/>
                <a:cs typeface="Times New Roman" panose="02020603050405020304" pitchFamily="18" charset="0"/>
              </a:rPr>
              <a:t>everolimus</a:t>
            </a:r>
            <a:r>
              <a:rPr lang="en-US" sz="2000" kern="100">
                <a:effectLst/>
                <a:latin typeface="Arial" panose="020B0604020202020204" pitchFamily="34" charset="0"/>
                <a:ea typeface="Aptos" panose="020B0004020202020204" pitchFamily="34" charset="0"/>
                <a:cs typeface="Times New Roman" panose="02020603050405020304" pitchFamily="18" charset="0"/>
              </a:rPr>
              <a:t>), should be educated regarding risks, symptoms, and signs of hyperglycemia and hyperglycemic crises.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endParaRPr lang="en-US" sz="2000" kern="100">
              <a:solidFill>
                <a:srgbClr val="C00000"/>
              </a:solidFill>
              <a:effectLst/>
              <a:latin typeface="Arial" panose="020B0604020202020204" pitchFamily="34" charset="0"/>
              <a:ea typeface="Aptos" panose="020B0004020202020204" pitchFamily="34" charset="0"/>
              <a:cs typeface="Times New Roman" panose="02020603050405020304" pitchFamily="18" charset="0"/>
            </a:endParaRPr>
          </a:p>
          <a:p>
            <a:pPr marL="0" indent="-457200">
              <a:buNone/>
            </a:pPr>
            <a:r>
              <a:rPr lang="en-US" sz="2000" b="1" kern="100">
                <a:latin typeface="Arial" panose="020B0604020202020204" pitchFamily="34" charset="0"/>
                <a:ea typeface="Aptos" panose="020B0004020202020204" pitchFamily="34" charset="0"/>
                <a:cs typeface="Times New Roman" panose="02020603050405020304" pitchFamily="18" charset="0"/>
              </a:rPr>
              <a:t>2.20</a:t>
            </a:r>
            <a:r>
              <a:rPr lang="en-US" sz="2000" kern="100">
                <a:latin typeface="Arial" panose="020B0604020202020204" pitchFamily="34" charset="0"/>
                <a:ea typeface="Aptos" panose="020B0004020202020204" pitchFamily="34" charset="0"/>
                <a:cs typeface="Times New Roman" panose="02020603050405020304" pitchFamily="18" charset="0"/>
              </a:rPr>
              <a:t> In people treated with ICIs, fasting or random plasma glucose should be tested before initiating treatment, during each visit, or if symptoms and signs of hyperglycemia develop during or after treatment cessation.</a:t>
            </a:r>
            <a:r>
              <a:rPr lang="en-US" sz="2000" b="1" kern="100">
                <a:latin typeface="Arial" panose="020B0604020202020204" pitchFamily="34" charset="0"/>
                <a:ea typeface="Aptos" panose="020B0004020202020204" pitchFamily="34" charset="0"/>
                <a:cs typeface="Times New Roman" panose="02020603050405020304" pitchFamily="18" charset="0"/>
              </a:rPr>
              <a:t> </a:t>
            </a:r>
            <a:r>
              <a:rPr lang="en-US" sz="2000" b="1" kern="100">
                <a:solidFill>
                  <a:srgbClr val="C00000"/>
                </a:solidFill>
                <a:latin typeface="Arial" panose="020B0604020202020204" pitchFamily="34" charset="0"/>
                <a:ea typeface="Aptos" panose="020B0004020202020204" pitchFamily="34" charset="0"/>
                <a:cs typeface="Times New Roman" panose="02020603050405020304" pitchFamily="18" charset="0"/>
              </a:rPr>
              <a:t>E</a:t>
            </a:r>
            <a:endParaRPr lang="en-US" sz="2000" kern="100">
              <a:solidFill>
                <a:srgbClr val="C00000"/>
              </a:solidFill>
              <a:latin typeface="Arial" panose="020B0604020202020204" pitchFamily="34" charset="0"/>
              <a:ea typeface="Aptos" panose="020B0004020202020204" pitchFamily="34" charset="0"/>
              <a:cs typeface="Times New Roman" panose="02020603050405020304" pitchFamily="18" charset="0"/>
            </a:endParaRPr>
          </a:p>
          <a:p>
            <a:pPr marL="0" indent="-457200">
              <a:buNone/>
            </a:pPr>
            <a:r>
              <a:rPr lang="en-US" sz="2000" b="1" kern="100">
                <a:latin typeface="Arial" panose="020B0604020202020204" pitchFamily="34" charset="0"/>
                <a:ea typeface="Aptos" panose="020B0004020202020204" pitchFamily="34" charset="0"/>
                <a:cs typeface="Times New Roman" panose="02020603050405020304" pitchFamily="18" charset="0"/>
              </a:rPr>
              <a:t>2.21</a:t>
            </a:r>
            <a:r>
              <a:rPr lang="en-US" sz="2000" kern="100">
                <a:latin typeface="Arial" panose="020B0604020202020204" pitchFamily="34" charset="0"/>
                <a:ea typeface="Aptos" panose="020B0004020202020204" pitchFamily="34" charset="0"/>
                <a:cs typeface="Times New Roman" panose="02020603050405020304" pitchFamily="18" charset="0"/>
              </a:rPr>
              <a:t> In people treated with PI3Kα inhibitors, fasting or random plasma glucose and A1C should be tested before initiating treatment, and random plasma glucose should be tested weekly for the first 2 weeks of treatment and then every 4 weeks during treatment. </a:t>
            </a:r>
            <a:r>
              <a:rPr lang="en-US" sz="2000" b="1" kern="100">
                <a:solidFill>
                  <a:srgbClr val="C00000"/>
                </a:solidFill>
                <a:latin typeface="Arial" panose="020B0604020202020204" pitchFamily="34" charset="0"/>
                <a:ea typeface="Aptos" panose="020B0004020202020204" pitchFamily="34" charset="0"/>
                <a:cs typeface="Times New Roman" panose="02020603050405020304" pitchFamily="18" charset="0"/>
              </a:rPr>
              <a:t>C</a:t>
            </a:r>
            <a:r>
              <a:rPr lang="en-US" sz="2000" kern="100">
                <a:latin typeface="Arial" panose="020B0604020202020204" pitchFamily="34" charset="0"/>
                <a:ea typeface="Aptos" panose="020B0004020202020204" pitchFamily="34" charset="0"/>
                <a:cs typeface="Times New Roman" panose="02020603050405020304" pitchFamily="18" charset="0"/>
              </a:rPr>
              <a:t> Consider testing A1C every 3 months during treatment.</a:t>
            </a:r>
            <a:r>
              <a:rPr lang="en-US" sz="2000" b="1" kern="100">
                <a:latin typeface="Arial" panose="020B0604020202020204" pitchFamily="34" charset="0"/>
                <a:ea typeface="Aptos" panose="020B0004020202020204" pitchFamily="34" charset="0"/>
                <a:cs typeface="Times New Roman" panose="02020603050405020304" pitchFamily="18" charset="0"/>
              </a:rPr>
              <a:t> </a:t>
            </a:r>
            <a:r>
              <a:rPr lang="en-US" sz="2000" b="1" kern="100">
                <a:solidFill>
                  <a:srgbClr val="C00000"/>
                </a:solidFill>
                <a:latin typeface="Arial" panose="020B0604020202020204" pitchFamily="34" charset="0"/>
                <a:ea typeface="Aptos" panose="020B0004020202020204" pitchFamily="34" charset="0"/>
                <a:cs typeface="Times New Roman" panose="02020603050405020304" pitchFamily="18" charset="0"/>
              </a:rPr>
              <a:t>E</a:t>
            </a:r>
            <a:endParaRPr lang="en-US" sz="2000" kern="100">
              <a:solidFill>
                <a:srgbClr val="C00000"/>
              </a:solidFill>
              <a:latin typeface="Arial" panose="020B0604020202020204" pitchFamily="34" charset="0"/>
              <a:ea typeface="Aptos" panose="020B0004020202020204" pitchFamily="34" charset="0"/>
              <a:cs typeface="Times New Roman" panose="02020603050405020304" pitchFamily="18" charset="0"/>
            </a:endParaRPr>
          </a:p>
          <a:p>
            <a:pPr marL="0" indent="-457200">
              <a:buNone/>
            </a:pPr>
            <a:r>
              <a:rPr lang="en-US" sz="2000" b="1" kern="100">
                <a:latin typeface="Arial" panose="020B0604020202020204" pitchFamily="34" charset="0"/>
                <a:ea typeface="Aptos" panose="020B0004020202020204" pitchFamily="34" charset="0"/>
                <a:cs typeface="Times New Roman" panose="02020603050405020304" pitchFamily="18" charset="0"/>
              </a:rPr>
              <a:t>2.22</a:t>
            </a:r>
            <a:r>
              <a:rPr lang="en-US" sz="2000" kern="100">
                <a:latin typeface="Arial" panose="020B0604020202020204" pitchFamily="34" charset="0"/>
                <a:ea typeface="Aptos" panose="020B0004020202020204" pitchFamily="34" charset="0"/>
                <a:cs typeface="Times New Roman" panose="02020603050405020304" pitchFamily="18" charset="0"/>
              </a:rPr>
              <a:t> In people treated with mTOR inhibitors, fasting or random plasma glucose should be tested before starting and at each visit throughout the duration of treatment. Consider testing A1C every 3 months during treatment.</a:t>
            </a:r>
            <a:r>
              <a:rPr lang="en-US" sz="2000" b="1" kern="100">
                <a:latin typeface="Arial" panose="020B0604020202020204" pitchFamily="34" charset="0"/>
                <a:ea typeface="Aptos" panose="020B0004020202020204" pitchFamily="34" charset="0"/>
                <a:cs typeface="Times New Roman" panose="02020603050405020304" pitchFamily="18" charset="0"/>
              </a:rPr>
              <a:t> </a:t>
            </a:r>
            <a:r>
              <a:rPr lang="en-US" sz="2000" b="1" kern="100">
                <a:solidFill>
                  <a:srgbClr val="C00000"/>
                </a:solidFill>
                <a:latin typeface="Arial" panose="020B0604020202020204" pitchFamily="34" charset="0"/>
                <a:ea typeface="Aptos" panose="020B0004020202020204" pitchFamily="34" charset="0"/>
                <a:cs typeface="Times New Roman" panose="02020603050405020304" pitchFamily="18" charset="0"/>
              </a:rPr>
              <a:t>C</a:t>
            </a:r>
            <a:endParaRPr lang="en-US" sz="2000" kern="100">
              <a:solidFill>
                <a:srgbClr val="C00000"/>
              </a:solidFill>
              <a:latin typeface="Arial" panose="020B0604020202020204" pitchFamily="34" charset="0"/>
              <a:ea typeface="Aptos" panose="020B0004020202020204" pitchFamily="34" charset="0"/>
              <a:cs typeface="Times New Roman" panose="02020603050405020304" pitchFamily="18" charset="0"/>
            </a:endParaRPr>
          </a:p>
          <a:p>
            <a:pPr marL="0" indent="-457200" algn="l">
              <a:buNone/>
            </a:pP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6D382FA-D9DE-4D22-CFF7-DCF82A5FBBE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8A88E4F-BEDF-8DAA-905A-55409BA3F87A}"/>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540360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47E55-D741-79A6-8716-C2493A0BC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791452-94D0-C39E-27B6-5BC620DA62CC}"/>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Pancreatic Diabetes or Diabetes in the Context of the Exocrine Pancreas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C330EBE-9B73-ACCC-5857-56E64386C73D}"/>
              </a:ext>
            </a:extLst>
          </p:cNvPr>
          <p:cNvSpPr>
            <a:spLocks noGrp="1"/>
          </p:cNvSpPr>
          <p:nvPr>
            <p:ph idx="1"/>
          </p:nvPr>
        </p:nvSpPr>
        <p:spPr>
          <a:xfrm>
            <a:off x="838200" y="1825625"/>
            <a:ext cx="10515600" cy="4667250"/>
          </a:xfrm>
        </p:spPr>
        <p:txBody>
          <a:bodyPr>
            <a:normAutofit/>
          </a:bodyPr>
          <a:lstStyle/>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2.23</a:t>
            </a:r>
            <a:r>
              <a:rPr lang="en-US" sz="2000" kern="100">
                <a:effectLst/>
                <a:latin typeface="Arial" panose="020B0604020202020204" pitchFamily="34" charset="0"/>
                <a:ea typeface="Aptos" panose="020B0004020202020204" pitchFamily="34" charset="0"/>
                <a:cs typeface="Times New Roman" panose="02020603050405020304" pitchFamily="18" charset="0"/>
              </a:rPr>
              <a:t> Screen people for diabetes within 3–6 months following an episode of acute pancreatitis and annually thereafter. Screening for diabetes is recommended annually for people with chronic pancreatitis.</a:t>
            </a:r>
            <a:r>
              <a:rPr lang="en-US" sz="2000" b="1" kern="100">
                <a:effectLst/>
                <a:latin typeface="Arial" panose="020B0604020202020204" pitchFamily="34" charset="0"/>
                <a:ea typeface="Aptos" panose="020B0004020202020204" pitchFamily="34" charset="0"/>
                <a:cs typeface="Times New Roman" panose="02020603050405020304" pitchFamily="18" charset="0"/>
              </a:rPr>
              <a:t>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endParaRPr lang="en-US" sz="2000" kern="100">
              <a:solidFill>
                <a:srgbClr val="C00000"/>
              </a:solidFill>
              <a:effectLst/>
              <a:latin typeface="Arial" panose="020B0604020202020204" pitchFamily="34" charset="0"/>
              <a:ea typeface="Aptos" panose="020B0004020202020204" pitchFamily="34" charset="0"/>
              <a:cs typeface="Times New Roman" panose="02020603050405020304" pitchFamily="18" charset="0"/>
            </a:endParaRPr>
          </a:p>
          <a:p>
            <a:pPr marL="0" indent="-457200" algn="l">
              <a:buNone/>
            </a:pP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0B7CBC1-B468-1C9E-3EA1-A7E78ECF857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23C44CD1-DC01-F305-63B7-788F876FF9C9}"/>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952671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9B429-EBDE-8EA9-0F3D-B13353C55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C38CD-6F11-0E29-7589-B555D200E4F5}"/>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Cystic Fibrosis-Related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FB9AA44-5251-434B-DB22-810B3C738BC0}"/>
              </a:ext>
            </a:extLst>
          </p:cNvPr>
          <p:cNvSpPr>
            <a:spLocks noGrp="1"/>
          </p:cNvSpPr>
          <p:nvPr>
            <p:ph idx="1"/>
          </p:nvPr>
        </p:nvSpPr>
        <p:spPr>
          <a:xfrm>
            <a:off x="838200" y="1825625"/>
            <a:ext cx="10515600" cy="4667250"/>
          </a:xfrm>
        </p:spPr>
        <p:txBody>
          <a:bodyPr>
            <a:normAutofit/>
          </a:bodyPr>
          <a:lstStyle/>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2.24a </a:t>
            </a:r>
            <a:r>
              <a:rPr lang="en-US" sz="2000" kern="100">
                <a:effectLst/>
                <a:latin typeface="Arial" panose="020B0604020202020204" pitchFamily="34" charset="0"/>
                <a:ea typeface="Aptos" panose="020B0004020202020204" pitchFamily="34" charset="0"/>
                <a:cs typeface="Times New Roman" panose="02020603050405020304" pitchFamily="18" charset="0"/>
              </a:rPr>
              <a:t>Annual screening for cystic fibrosis–related diabetes (CFRD) should begin by age 10 years in all people with cystic fibrosis, preferably using OGTT.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20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20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2.24b</a:t>
            </a:r>
            <a:r>
              <a:rPr lang="en-US" sz="2000" kern="100">
                <a:effectLst/>
                <a:latin typeface="Arial" panose="020B0604020202020204" pitchFamily="34" charset="0"/>
                <a:ea typeface="Aptos" panose="020B0004020202020204" pitchFamily="34" charset="0"/>
                <a:cs typeface="Times New Roman" panose="02020603050405020304" pitchFamily="18" charset="0"/>
              </a:rPr>
              <a:t> If an OGTT is not feasible, A1C can be used as an alternative method as part of a two-step screening strategy. Individuals with A1C values between 5.5% and 6.4% (37 and 47 mmol/mol, respectively) should undergo an OGTT within 3 months. </a:t>
            </a:r>
            <a:r>
              <a:rPr lang="en-US" sz="2000" b="1" kern="100">
                <a:solidFill>
                  <a:srgbClr val="C00000"/>
                </a:solidFill>
                <a:latin typeface="Arial" panose="020B0604020202020204" pitchFamily="34" charset="0"/>
                <a:ea typeface="Aptos" panose="020B0004020202020204" pitchFamily="34" charset="0"/>
                <a:cs typeface="Times New Roman" panose="02020603050405020304" pitchFamily="18" charset="0"/>
              </a:rPr>
              <a:t>C</a:t>
            </a:r>
            <a:r>
              <a:rPr lang="en-US" sz="2000" kern="100">
                <a:effectLst/>
                <a:latin typeface="Arial" panose="020B0604020202020204" pitchFamily="34" charset="0"/>
                <a:ea typeface="Aptos" panose="020B0004020202020204" pitchFamily="34" charset="0"/>
                <a:cs typeface="Times New Roman" panose="02020603050405020304" pitchFamily="18" charset="0"/>
              </a:rPr>
              <a:t> An A1C value of ≥6.5% (≥48 mmol/mol) is consistent with a diagnosis of CFRD.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20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20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2.25 </a:t>
            </a:r>
            <a:r>
              <a:rPr lang="en-US" sz="2000" kern="100">
                <a:effectLst/>
                <a:latin typeface="Arial" panose="020B0604020202020204" pitchFamily="34" charset="0"/>
                <a:ea typeface="Aptos" panose="020B0004020202020204" pitchFamily="34" charset="0"/>
                <a:cs typeface="Times New Roman" panose="02020603050405020304" pitchFamily="18" charset="0"/>
              </a:rPr>
              <a:t>Beginning 5 years after the diagnosis of CFRD, annual monitoring for complications of diabetes is recommended.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endParaRPr lang="en-US" sz="20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367F976-9F08-9601-B9F3-E292BBB687D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9F4EC0D-548A-1868-76D1-12E0FCB96B64}"/>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2731705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98A8B-71AA-1E49-CFD7-1A1A8C50FA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42642-161E-49AD-FB40-4B162A0F32C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Posttranslplantation Diabetes Mellitus </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56B967-5DA5-B3AD-9D59-935E6A53C205}"/>
              </a:ext>
            </a:extLst>
          </p:cNvPr>
          <p:cNvSpPr>
            <a:spLocks noGrp="1"/>
          </p:cNvSpPr>
          <p:nvPr>
            <p:ph idx="1"/>
          </p:nvPr>
        </p:nvSpPr>
        <p:spPr>
          <a:xfrm>
            <a:off x="838200" y="1825625"/>
            <a:ext cx="10515600" cy="4667250"/>
          </a:xfrm>
        </p:spPr>
        <p:txBody>
          <a:bodyPr>
            <a:normAutofit/>
          </a:bodyPr>
          <a:lstStyle/>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2.26 </a:t>
            </a:r>
            <a:r>
              <a:rPr lang="en-US" sz="2000" kern="100">
                <a:effectLst/>
                <a:latin typeface="Arial" panose="020B0604020202020204" pitchFamily="34" charset="0"/>
                <a:ea typeface="Aptos" panose="020B0004020202020204" pitchFamily="34" charset="0"/>
                <a:cs typeface="Times New Roman" panose="02020603050405020304" pitchFamily="18" charset="0"/>
              </a:rPr>
              <a:t>After organ transplantation, screening for hyperglycemia should be done. A formal diagnosis of </a:t>
            </a:r>
            <a:r>
              <a:rPr lang="en-US" sz="2000" kern="100" err="1">
                <a:effectLst/>
                <a:latin typeface="Arial" panose="020B0604020202020204" pitchFamily="34" charset="0"/>
                <a:ea typeface="Aptos" panose="020B0004020202020204" pitchFamily="34" charset="0"/>
                <a:cs typeface="Times New Roman" panose="02020603050405020304" pitchFamily="18" charset="0"/>
              </a:rPr>
              <a:t>posttransplantation</a:t>
            </a:r>
            <a:r>
              <a:rPr lang="en-US" sz="2000" kern="100">
                <a:effectLst/>
                <a:latin typeface="Arial" panose="020B0604020202020204" pitchFamily="34" charset="0"/>
                <a:ea typeface="Aptos" panose="020B0004020202020204" pitchFamily="34" charset="0"/>
                <a:cs typeface="Times New Roman" panose="02020603050405020304" pitchFamily="18" charset="0"/>
              </a:rPr>
              <a:t> diabetes mellitus (PTDM) is best made once the individual is stable on an immunosuppressive plan and in the absence of an acute infection.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p>
          <a:p>
            <a:pPr marL="0" marR="0" indent="0">
              <a:spcBef>
                <a:spcPts val="0"/>
              </a:spcBef>
              <a:spcAft>
                <a:spcPts val="0"/>
              </a:spcAft>
              <a:buNone/>
            </a:pPr>
            <a:endParaRPr lang="en-US" sz="2000" b="1" kern="100">
              <a:solidFill>
                <a:srgbClr val="C00000"/>
              </a:solidFill>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a:effectLst/>
                <a:latin typeface="Arial" panose="020B0604020202020204" pitchFamily="34" charset="0"/>
                <a:ea typeface="Calibri" panose="020F0502020204030204" pitchFamily="34" charset="0"/>
                <a:cs typeface="Arial" panose="020B0604020202020204" pitchFamily="34" charset="0"/>
              </a:rPr>
              <a:t>2.27</a:t>
            </a:r>
            <a:r>
              <a:rPr lang="en-US" sz="2000">
                <a:effectLst/>
                <a:latin typeface="Arial" panose="020B0604020202020204" pitchFamily="34" charset="0"/>
                <a:ea typeface="Calibri" panose="020F0502020204030204" pitchFamily="34" charset="0"/>
                <a:cs typeface="Arial" panose="020B0604020202020204" pitchFamily="34" charset="0"/>
              </a:rPr>
              <a:t> The OGTT is the preferred test to make a diagnosis of PTDM.</a:t>
            </a:r>
            <a:r>
              <a:rPr lang="en-US" sz="200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rPr>
              <a:t>B</a:t>
            </a:r>
            <a:r>
              <a:rPr lang="en-US" sz="2000">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endParaRPr lang="en-US" sz="2000">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a:effectLst/>
                <a:latin typeface="Arial" panose="020B0604020202020204" pitchFamily="34" charset="0"/>
                <a:ea typeface="Calibri" panose="020F0502020204030204" pitchFamily="34" charset="0"/>
                <a:cs typeface="Arial" panose="020B0604020202020204" pitchFamily="34" charset="0"/>
              </a:rPr>
              <a:t>2.28</a:t>
            </a:r>
            <a:r>
              <a:rPr lang="en-US" sz="2000">
                <a:effectLst/>
                <a:latin typeface="Arial" panose="020B0604020202020204" pitchFamily="34" charset="0"/>
                <a:ea typeface="Calibri" panose="020F0502020204030204" pitchFamily="34" charset="0"/>
                <a:cs typeface="Arial" panose="020B0604020202020204" pitchFamily="34" charset="0"/>
              </a:rPr>
              <a:t> Immunosuppressive plans shown to provide the best outcomes for individuals and graft survival should be used, irrespective of PTDM risk. </a:t>
            </a:r>
            <a:r>
              <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rPr>
              <a:t>E</a:t>
            </a:r>
          </a:p>
        </p:txBody>
      </p:sp>
      <p:sp>
        <p:nvSpPr>
          <p:cNvPr id="4" name="Slide Number Placeholder 3">
            <a:extLst>
              <a:ext uri="{FF2B5EF4-FFF2-40B4-BE49-F238E27FC236}">
                <a16:creationId xmlns:a16="http://schemas.microsoft.com/office/drawing/2014/main" id="{BF3D725F-CC79-EDB9-84AF-F22FC9C2DA8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38</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107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372F-3F34-4A8C-5F44-F213D55A78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DFF47-246D-59A8-B384-E475C5F50730}"/>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Monogenic Diabetes Syndromes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BF0993-F281-322C-67F7-09B0041A4CDC}"/>
              </a:ext>
            </a:extLst>
          </p:cNvPr>
          <p:cNvSpPr>
            <a:spLocks noGrp="1"/>
          </p:cNvSpPr>
          <p:nvPr>
            <p:ph idx="1"/>
          </p:nvPr>
        </p:nvSpPr>
        <p:spPr>
          <a:xfrm>
            <a:off x="838200" y="1825625"/>
            <a:ext cx="10515600" cy="4667250"/>
          </a:xfrm>
        </p:spPr>
        <p:txBody>
          <a:bodyPr vert="horz" lIns="91440" tIns="45720" rIns="91440" bIns="45720" rtlCol="0" anchor="t">
            <a:normAutofit/>
          </a:bodyPr>
          <a:lstStyle/>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2.29a </a:t>
            </a:r>
            <a:r>
              <a:rPr lang="en-US" sz="2000" kern="100">
                <a:effectLst/>
                <a:latin typeface="Arial" panose="020B0604020202020204" pitchFamily="34" charset="0"/>
                <a:ea typeface="Aptos" panose="020B0004020202020204" pitchFamily="34" charset="0"/>
                <a:cs typeface="Times New Roman" panose="02020603050405020304" pitchFamily="18" charset="0"/>
              </a:rPr>
              <a:t>Regardless of current age, all people diagnosed with diabetes in the first 6 months of life should have genetic testing for neonatal diabetes.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A</a:t>
            </a:r>
          </a:p>
          <a:p>
            <a:pPr marL="0" marR="0" indent="0">
              <a:spcBef>
                <a:spcPts val="0"/>
              </a:spcBef>
              <a:spcAft>
                <a:spcPts val="0"/>
              </a:spcAft>
              <a:buNone/>
            </a:pPr>
            <a:endParaRPr lang="en-US" sz="20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kern="100">
                <a:effectLst/>
                <a:latin typeface="Arial"/>
                <a:ea typeface="Aptos" panose="020B0004020202020204" pitchFamily="34" charset="0"/>
                <a:cs typeface="Times New Roman"/>
              </a:rPr>
              <a:t>2.29b</a:t>
            </a:r>
            <a:r>
              <a:rPr lang="en-US" sz="2000" kern="100">
                <a:effectLst/>
                <a:latin typeface="Arial"/>
                <a:ea typeface="Aptos" panose="020B0004020202020204" pitchFamily="34" charset="0"/>
                <a:cs typeface="Times New Roman"/>
              </a:rPr>
              <a:t> Children and young adults who do not have typical characteristics of type 1 or type 2 diabetes and have a family history of diabetes in successive generations (suggestive of an autosomal-dominant pattern of inheritance) should have genetic testing for maturity-onset diabetes of the young (MODY)</a:t>
            </a:r>
            <a:r>
              <a:rPr lang="en-US" sz="2000" kern="100">
                <a:latin typeface="Arial"/>
                <a:ea typeface="Aptos" panose="020B0004020202020204" pitchFamily="34" charset="0"/>
                <a:cs typeface="Times New Roman"/>
              </a:rPr>
              <a:t>.</a:t>
            </a:r>
            <a:r>
              <a:rPr lang="en-US" sz="2000" kern="100">
                <a:effectLst/>
                <a:latin typeface="Arial"/>
                <a:ea typeface="Aptos" panose="020B0004020202020204" pitchFamily="34" charset="0"/>
                <a:cs typeface="Times New Roman"/>
              </a:rPr>
              <a:t> </a:t>
            </a:r>
            <a:r>
              <a:rPr lang="en-US" sz="2000" b="1" kern="100">
                <a:solidFill>
                  <a:srgbClr val="C00000"/>
                </a:solidFill>
                <a:effectLst/>
                <a:latin typeface="Arial"/>
                <a:ea typeface="Aptos" panose="020B0004020202020204" pitchFamily="34" charset="0"/>
                <a:cs typeface="Times New Roman"/>
              </a:rPr>
              <a:t>A</a:t>
            </a:r>
          </a:p>
          <a:p>
            <a:pPr marL="0" marR="0" indent="0">
              <a:spcBef>
                <a:spcPts val="0"/>
              </a:spcBef>
              <a:spcAft>
                <a:spcPts val="0"/>
              </a:spcAft>
              <a:buNone/>
            </a:pPr>
            <a:endParaRPr lang="en-US" sz="20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2.29c </a:t>
            </a:r>
            <a:r>
              <a:rPr lang="en-US" sz="2000" kern="100">
                <a:effectLst/>
                <a:latin typeface="Arial" panose="020B0604020202020204" pitchFamily="34" charset="0"/>
                <a:ea typeface="Aptos" panose="020B0004020202020204" pitchFamily="34" charset="0"/>
                <a:cs typeface="Times New Roman" panose="02020603050405020304" pitchFamily="18" charset="0"/>
              </a:rPr>
              <a:t>In both instances, consultation with a center specializing in diabetes genetics is recommended to understand the significance of genetic mutations and how best to approach further evaluation, treatment, and genetic counseling.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ECB777E-F99E-36A0-232C-2915647193C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39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0EDE287-971F-4D53-0DDD-522FD457A059}"/>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124008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4873BF-DBF1-FF6B-53E5-069B9D23B66C}"/>
              </a:ext>
            </a:extLst>
          </p:cNvPr>
          <p:cNvSpPr/>
          <p:nvPr/>
        </p:nvSpPr>
        <p:spPr>
          <a:xfrm>
            <a:off x="-1" y="0"/>
            <a:ext cx="6996223" cy="6613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6">
            <a:extLst>
              <a:ext uri="{FF2B5EF4-FFF2-40B4-BE49-F238E27FC236}">
                <a16:creationId xmlns:a16="http://schemas.microsoft.com/office/drawing/2014/main" id="{4F7D1662-6657-D09E-45C2-F8AAEF37E1B0}"/>
              </a:ext>
            </a:extLst>
          </p:cNvPr>
          <p:cNvSpPr txBox="1">
            <a:spLocks/>
          </p:cNvSpPr>
          <p:nvPr/>
        </p:nvSpPr>
        <p:spPr>
          <a:xfrm>
            <a:off x="7112000" y="726716"/>
            <a:ext cx="4153247" cy="1243930"/>
          </a:xfrm>
          <a:prstGeom prst="rect">
            <a:avLst/>
          </a:prstGeom>
        </p:spPr>
        <p:txBody>
          <a:bodyPr wrap="square" lIns="0" tIns="0" rIns="0" bIns="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Search of scientific diabetes literature over past year</a:t>
            </a:r>
          </a:p>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Recommendations revised per new evidence</a:t>
            </a:r>
          </a:p>
        </p:txBody>
      </p:sp>
      <p:sp>
        <p:nvSpPr>
          <p:cNvPr id="3" name="Text Placeholder 5">
            <a:extLst>
              <a:ext uri="{FF2B5EF4-FFF2-40B4-BE49-F238E27FC236}">
                <a16:creationId xmlns:a16="http://schemas.microsoft.com/office/drawing/2014/main" id="{4FBD29C5-0785-19E0-0D45-99D8F4599F5A}"/>
              </a:ext>
            </a:extLst>
          </p:cNvPr>
          <p:cNvSpPr txBox="1">
            <a:spLocks/>
          </p:cNvSpPr>
          <p:nvPr/>
        </p:nvSpPr>
        <p:spPr>
          <a:xfrm>
            <a:off x="7112002" y="2583708"/>
            <a:ext cx="4153245" cy="1423467"/>
          </a:xfrm>
          <a:prstGeom prst="rect">
            <a:avLst/>
          </a:prstGeom>
        </p:spPr>
        <p:txBody>
          <a:bodyPr wrap="square" lIns="0" tIns="0" rIns="0" bIns="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Professional Practice Committee</a:t>
            </a: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sz="2000">
                <a:solidFill>
                  <a:prstClr val="black"/>
                </a:solidFill>
                <a:latin typeface="Arial" panose="020B0604020202020204" pitchFamily="34" charset="0"/>
                <a:cs typeface="Arial" panose="020B0604020202020204" pitchFamily="34" charset="0"/>
              </a:rPr>
              <a:t>External peer review</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Reviewed by the ADA’s Board of Directors</a:t>
            </a: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Living Standards</a:t>
            </a:r>
          </a:p>
        </p:txBody>
      </p:sp>
      <p:sp>
        <p:nvSpPr>
          <p:cNvPr id="4" name="Text Placeholder 5">
            <a:extLst>
              <a:ext uri="{FF2B5EF4-FFF2-40B4-BE49-F238E27FC236}">
                <a16:creationId xmlns:a16="http://schemas.microsoft.com/office/drawing/2014/main" id="{125768C3-C8AF-A761-864D-AC1B9524DCBE}"/>
              </a:ext>
            </a:extLst>
          </p:cNvPr>
          <p:cNvSpPr txBox="1">
            <a:spLocks/>
          </p:cNvSpPr>
          <p:nvPr/>
        </p:nvSpPr>
        <p:spPr>
          <a:xfrm>
            <a:off x="7112000" y="4619162"/>
            <a:ext cx="4146853" cy="792696"/>
          </a:xfrm>
          <a:prstGeom prst="rect">
            <a:avLst/>
          </a:prstGeom>
        </p:spPr>
        <p:txBody>
          <a:bodyPr wrap="square" lIns="0" tIns="0" rIns="0" bIns="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marR="0" lvl="0" indent="-380990" algn="l" defTabSz="1219170" rtl="0" eaLnBrk="1" fontAlgn="auto" latinLnBrk="0" hangingPunct="1">
              <a:lnSpc>
                <a:spcPct val="90000"/>
              </a:lnSpc>
              <a:spcBef>
                <a:spcPts val="133"/>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Funded out of the ADA’s general revenues</a:t>
            </a:r>
          </a:p>
          <a:p>
            <a:pPr marL="380990" marR="0" lvl="0" indent="-380990" algn="l" defTabSz="1219170" rtl="0" eaLnBrk="1" fontAlgn="auto" latinLnBrk="0" hangingPunct="1">
              <a:lnSpc>
                <a:spcPct val="90000"/>
              </a:lnSpc>
              <a:spcBef>
                <a:spcPts val="133"/>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Does not use industry support</a:t>
            </a:r>
          </a:p>
        </p:txBody>
      </p:sp>
      <p:sp>
        <p:nvSpPr>
          <p:cNvPr id="8" name="Text Placeholder 5">
            <a:extLst>
              <a:ext uri="{FF2B5EF4-FFF2-40B4-BE49-F238E27FC236}">
                <a16:creationId xmlns:a16="http://schemas.microsoft.com/office/drawing/2014/main" id="{5B21A516-ACC2-0C33-72BF-4413602B4E83}"/>
              </a:ext>
            </a:extLst>
          </p:cNvPr>
          <p:cNvSpPr txBox="1">
            <a:spLocks/>
          </p:cNvSpPr>
          <p:nvPr/>
        </p:nvSpPr>
        <p:spPr>
          <a:xfrm>
            <a:off x="933147" y="1171556"/>
            <a:ext cx="4352543" cy="332399"/>
          </a:xfrm>
          <a:prstGeom prst="rect">
            <a:avLst/>
          </a:prstGeom>
        </p:spPr>
        <p:txBody>
          <a:bodyPr wrap="square" lIns="0" tIns="0" rIns="0" bIns="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90000"/>
              </a:lnSpc>
              <a:spcBef>
                <a:spcPts val="133"/>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EVIDENCE</a:t>
            </a:r>
          </a:p>
        </p:txBody>
      </p:sp>
      <p:sp>
        <p:nvSpPr>
          <p:cNvPr id="9" name="Text Placeholder 5">
            <a:extLst>
              <a:ext uri="{FF2B5EF4-FFF2-40B4-BE49-F238E27FC236}">
                <a16:creationId xmlns:a16="http://schemas.microsoft.com/office/drawing/2014/main" id="{5E8E623F-2ACA-62D8-D5E1-5D2D431FFF62}"/>
              </a:ext>
            </a:extLst>
          </p:cNvPr>
          <p:cNvSpPr txBox="1">
            <a:spLocks/>
          </p:cNvSpPr>
          <p:nvPr/>
        </p:nvSpPr>
        <p:spPr>
          <a:xfrm>
            <a:off x="933147" y="3070930"/>
            <a:ext cx="4352543" cy="332399"/>
          </a:xfrm>
          <a:prstGeom prst="rect">
            <a:avLst/>
          </a:prstGeom>
        </p:spPr>
        <p:txBody>
          <a:bodyPr wrap="square" lIns="0" tIns="0" rIns="0" bIns="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90000"/>
              </a:lnSpc>
              <a:spcBef>
                <a:spcPts val="133"/>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PROCESS</a:t>
            </a:r>
          </a:p>
        </p:txBody>
      </p:sp>
      <p:sp>
        <p:nvSpPr>
          <p:cNvPr id="10" name="Text Placeholder 5">
            <a:extLst>
              <a:ext uri="{FF2B5EF4-FFF2-40B4-BE49-F238E27FC236}">
                <a16:creationId xmlns:a16="http://schemas.microsoft.com/office/drawing/2014/main" id="{CB7E1B1F-B2A9-C96F-183E-0565E5A6AF09}"/>
              </a:ext>
            </a:extLst>
          </p:cNvPr>
          <p:cNvSpPr txBox="1">
            <a:spLocks/>
          </p:cNvSpPr>
          <p:nvPr/>
        </p:nvSpPr>
        <p:spPr>
          <a:xfrm>
            <a:off x="933147" y="4906512"/>
            <a:ext cx="4352543" cy="332399"/>
          </a:xfrm>
          <a:prstGeom prst="rect">
            <a:avLst/>
          </a:prstGeom>
        </p:spPr>
        <p:txBody>
          <a:bodyPr wrap="square" lIns="0" tIns="0" rIns="0" bIns="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90000"/>
              </a:lnSpc>
              <a:spcBef>
                <a:spcPts val="133"/>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FUNDING</a:t>
            </a:r>
          </a:p>
        </p:txBody>
      </p:sp>
      <p:pic>
        <p:nvPicPr>
          <p:cNvPr id="11" name="Picture 10">
            <a:extLst>
              <a:ext uri="{FF2B5EF4-FFF2-40B4-BE49-F238E27FC236}">
                <a16:creationId xmlns:a16="http://schemas.microsoft.com/office/drawing/2014/main" id="{33E64DAC-8361-A08C-FCE7-8003D1918E4C}"/>
              </a:ext>
            </a:extLst>
          </p:cNvPr>
          <p:cNvPicPr>
            <a:picLocks noChangeAspect="1"/>
          </p:cNvPicPr>
          <p:nvPr/>
        </p:nvPicPr>
        <p:blipFill>
          <a:blip r:embed="rId2"/>
          <a:stretch>
            <a:fillRect/>
          </a:stretch>
        </p:blipFill>
        <p:spPr>
          <a:xfrm>
            <a:off x="5612348" y="1077540"/>
            <a:ext cx="715325" cy="455208"/>
          </a:xfrm>
          <a:prstGeom prst="rect">
            <a:avLst/>
          </a:prstGeom>
        </p:spPr>
      </p:pic>
      <p:pic>
        <p:nvPicPr>
          <p:cNvPr id="12" name="Picture 11">
            <a:extLst>
              <a:ext uri="{FF2B5EF4-FFF2-40B4-BE49-F238E27FC236}">
                <a16:creationId xmlns:a16="http://schemas.microsoft.com/office/drawing/2014/main" id="{A809F51E-DFDE-ABAB-1A9E-AD4FEB803A31}"/>
              </a:ext>
            </a:extLst>
          </p:cNvPr>
          <p:cNvPicPr>
            <a:picLocks noChangeAspect="1"/>
          </p:cNvPicPr>
          <p:nvPr/>
        </p:nvPicPr>
        <p:blipFill>
          <a:blip r:embed="rId3"/>
          <a:stretch>
            <a:fillRect/>
          </a:stretch>
        </p:blipFill>
        <p:spPr>
          <a:xfrm>
            <a:off x="5681440" y="2898179"/>
            <a:ext cx="577139" cy="577139"/>
          </a:xfrm>
          <a:prstGeom prst="rect">
            <a:avLst/>
          </a:prstGeom>
        </p:spPr>
      </p:pic>
      <p:pic>
        <p:nvPicPr>
          <p:cNvPr id="13" name="Picture 12">
            <a:extLst>
              <a:ext uri="{FF2B5EF4-FFF2-40B4-BE49-F238E27FC236}">
                <a16:creationId xmlns:a16="http://schemas.microsoft.com/office/drawing/2014/main" id="{E4227627-2B39-A088-49A7-BAE59135C222}"/>
              </a:ext>
            </a:extLst>
          </p:cNvPr>
          <p:cNvPicPr>
            <a:picLocks noChangeAspect="1"/>
          </p:cNvPicPr>
          <p:nvPr/>
        </p:nvPicPr>
        <p:blipFill>
          <a:blip r:embed="rId4"/>
          <a:stretch>
            <a:fillRect/>
          </a:stretch>
        </p:blipFill>
        <p:spPr>
          <a:xfrm>
            <a:off x="5612349" y="4794113"/>
            <a:ext cx="747841" cy="544623"/>
          </a:xfrm>
          <a:prstGeom prst="rect">
            <a:avLst/>
          </a:prstGeom>
        </p:spPr>
      </p:pic>
    </p:spTree>
    <p:extLst>
      <p:ext uri="{BB962C8B-B14F-4D97-AF65-F5344CB8AC3E}">
        <p14:creationId xmlns:p14="http://schemas.microsoft.com/office/powerpoint/2010/main" val="3195519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37FE0-C0B3-D108-923D-8C9AC1FDB77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6C8811-72D1-025A-A1C4-B5AE73F3934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40</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11800842-DAF5-D232-623A-0AB79F58CC7F}"/>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pic>
        <p:nvPicPr>
          <p:cNvPr id="7" name="Picture 6">
            <a:extLst>
              <a:ext uri="{FF2B5EF4-FFF2-40B4-BE49-F238E27FC236}">
                <a16:creationId xmlns:a16="http://schemas.microsoft.com/office/drawing/2014/main" id="{B6C2A9B6-3CF0-0693-31AA-8C7827A8584E}"/>
              </a:ext>
            </a:extLst>
          </p:cNvPr>
          <p:cNvPicPr>
            <a:picLocks noChangeAspect="1"/>
          </p:cNvPicPr>
          <p:nvPr/>
        </p:nvPicPr>
        <p:blipFill>
          <a:blip r:embed="rId2"/>
          <a:stretch>
            <a:fillRect/>
          </a:stretch>
        </p:blipFill>
        <p:spPr>
          <a:xfrm>
            <a:off x="1206216" y="338170"/>
            <a:ext cx="8560882" cy="5924379"/>
          </a:xfrm>
          <a:prstGeom prst="rect">
            <a:avLst/>
          </a:prstGeom>
        </p:spPr>
      </p:pic>
      <p:sp>
        <p:nvSpPr>
          <p:cNvPr id="3" name="TextBox 2">
            <a:extLst>
              <a:ext uri="{FF2B5EF4-FFF2-40B4-BE49-F238E27FC236}">
                <a16:creationId xmlns:a16="http://schemas.microsoft.com/office/drawing/2014/main" id="{0AAC0426-6923-840D-584D-5B7F1C66A4DA}"/>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2.7</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2322378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1D914-8A99-68E1-D0DF-E5D204F9CCA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EC4BB9-13A3-18F7-8F8E-D0AE4D77A87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41</a:t>
            </a:fld>
            <a:endParaRPr lang="en-US">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53E37E18-C189-A906-6687-85D84C58643E}"/>
              </a:ext>
            </a:extLst>
          </p:cNvPr>
          <p:cNvSpPr>
            <a:spLocks noGrp="1"/>
          </p:cNvSpPr>
          <p:nvPr>
            <p:ph idx="1"/>
          </p:nvPr>
        </p:nvSpPr>
        <p:spPr>
          <a:xfrm>
            <a:off x="838200" y="1825625"/>
            <a:ext cx="10515600" cy="4667250"/>
          </a:xfrm>
        </p:spPr>
        <p:txBody>
          <a:bodyPr>
            <a:normAutofit/>
          </a:bodyPr>
          <a:lstStyle/>
          <a:p>
            <a:pPr marL="0" indent="0" algn="l">
              <a:buNone/>
            </a:pPr>
            <a:r>
              <a:rPr lang="en-US" sz="2000" b="0" i="0" u="none" strike="noStrike" baseline="0">
                <a:latin typeface="Arial" panose="020B0604020202020204" pitchFamily="34" charset="0"/>
                <a:cs typeface="Arial" panose="020B0604020202020204" pitchFamily="34" charset="0"/>
              </a:rPr>
              <a:t>The diagnosis of monogenic diabetes should be considered in children and adults diagnosed with diabetes in early adulthood with the following findings:</a:t>
            </a:r>
          </a:p>
          <a:p>
            <a:pPr algn="l"/>
            <a:r>
              <a:rPr lang="en-US" sz="2000" b="0" i="0" u="none" strike="noStrike" baseline="0">
                <a:latin typeface="Arial" panose="020B0604020202020204" pitchFamily="34" charset="0"/>
                <a:cs typeface="Arial" panose="020B0604020202020204" pitchFamily="34" charset="0"/>
              </a:rPr>
              <a:t>Diabetes diagnosed within the first 6 months of life</a:t>
            </a:r>
          </a:p>
          <a:p>
            <a:pPr algn="l"/>
            <a:r>
              <a:rPr lang="en-US" sz="2000" b="0" i="0" u="none" strike="noStrike" baseline="0">
                <a:latin typeface="Arial" panose="020B0604020202020204" pitchFamily="34" charset="0"/>
                <a:cs typeface="Arial" panose="020B0604020202020204" pitchFamily="34" charset="0"/>
              </a:rPr>
              <a:t>Diabetes without typical features of type 1 or type 2 diabetes (negative diabetes-associated autoantibodies, no obesity, and lacking other metabolic features, especially strong family history of diabetes) </a:t>
            </a:r>
          </a:p>
          <a:p>
            <a:pPr algn="l"/>
            <a:r>
              <a:rPr lang="en-US" sz="2000" b="0" i="0" u="none" strike="noStrike" baseline="0">
                <a:latin typeface="Arial" panose="020B0604020202020204" pitchFamily="34" charset="0"/>
                <a:cs typeface="Arial" panose="020B0604020202020204" pitchFamily="34" charset="0"/>
              </a:rPr>
              <a:t>Stable, mild fasting hyperglycemia (100–150 mg/dL [5.6–8.5 mmol/L]), stable A1C between 5.6% and 7.6% (between 38 and 60 mmol/mol), especially if no obesity</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3" name="Title 1">
            <a:extLst>
              <a:ext uri="{FF2B5EF4-FFF2-40B4-BE49-F238E27FC236}">
                <a16:creationId xmlns:a16="http://schemas.microsoft.com/office/drawing/2014/main" id="{9CC061E0-23E4-B9FF-85A4-F088F2462D20}"/>
              </a:ext>
            </a:extLst>
          </p:cNvPr>
          <p:cNvSpPr>
            <a:spLocks noGrp="1"/>
          </p:cNvSpPr>
          <p:nvPr>
            <p:ph type="title"/>
          </p:nvPr>
        </p:nvSpPr>
        <p:spPr>
          <a:xfrm>
            <a:off x="838200" y="365125"/>
            <a:ext cx="10515600"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The Diagnosis of Monogenic Diabetes</a:t>
            </a:r>
            <a:endParaRPr lang="en-US" sz="4000">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9BF83F8-E43C-B490-DD42-4BF3E70F0D0D}"/>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3445038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3FD45-3CF9-EEFE-90D7-69B8D4D53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CD5A5-6C13-DCA9-97E1-764831F60E98}"/>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Gestational Diabetes Mellitus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1AE0A-683F-06E0-FDBF-481D032D8835}"/>
              </a:ext>
            </a:extLst>
          </p:cNvPr>
          <p:cNvSpPr>
            <a:spLocks noGrp="1"/>
          </p:cNvSpPr>
          <p:nvPr>
            <p:ph idx="1"/>
          </p:nvPr>
        </p:nvSpPr>
        <p:spPr>
          <a:xfrm>
            <a:off x="838200" y="1557196"/>
            <a:ext cx="10515600" cy="4725909"/>
          </a:xfrm>
        </p:spPr>
        <p:txBody>
          <a:bodyPr>
            <a:normAutofit/>
          </a:bodyPr>
          <a:lstStyle/>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2.30 </a:t>
            </a:r>
            <a:r>
              <a:rPr lang="en-US" sz="2000" kern="100">
                <a:effectLst/>
                <a:latin typeface="Arial" panose="020B0604020202020204" pitchFamily="34" charset="0"/>
                <a:ea typeface="Aptos" panose="020B0004020202020204" pitchFamily="34" charset="0"/>
                <a:cs typeface="Times New Roman" panose="02020603050405020304" pitchFamily="18" charset="0"/>
              </a:rPr>
              <a:t>In individuals who are planning pregnancy, screen those with risk factors (</a:t>
            </a:r>
            <a:r>
              <a:rPr lang="en-US" sz="2000" b="1" kern="100">
                <a:effectLst/>
                <a:latin typeface="Arial" panose="020B0604020202020204" pitchFamily="34" charset="0"/>
                <a:ea typeface="Aptos" panose="020B0004020202020204" pitchFamily="34" charset="0"/>
                <a:cs typeface="Times New Roman" panose="02020603050405020304" pitchFamily="18" charset="0"/>
              </a:rPr>
              <a:t>Table 2.5</a:t>
            </a:r>
            <a:r>
              <a:rPr lang="en-US" sz="2000" kern="100">
                <a:effectLst/>
                <a:latin typeface="Arial" panose="020B0604020202020204" pitchFamily="34" charset="0"/>
                <a:ea typeface="Aptos" panose="020B0004020202020204" pitchFamily="34" charset="0"/>
                <a:cs typeface="Times New Roman" panose="02020603050405020304" pitchFamily="18" charset="0"/>
              </a:rPr>
              <a:t>) </a:t>
            </a:r>
            <a:r>
              <a:rPr lang="en-US" sz="2000" b="1" kern="100">
                <a:solidFill>
                  <a:srgbClr val="C00000"/>
                </a:solidFill>
                <a:latin typeface="Arial" panose="020B0604020202020204" pitchFamily="34" charset="0"/>
                <a:ea typeface="Aptos" panose="020B0004020202020204" pitchFamily="34" charset="0"/>
                <a:cs typeface="Times New Roman" panose="02020603050405020304" pitchFamily="18" charset="0"/>
              </a:rPr>
              <a:t>B </a:t>
            </a:r>
            <a:r>
              <a:rPr lang="en-US" sz="2000" kern="100">
                <a:effectLst/>
                <a:latin typeface="Arial" panose="020B0604020202020204" pitchFamily="34" charset="0"/>
                <a:ea typeface="Aptos" panose="020B0004020202020204" pitchFamily="34" charset="0"/>
                <a:cs typeface="Times New Roman" panose="02020603050405020304" pitchFamily="18" charset="0"/>
              </a:rPr>
              <a:t>and consider testing all individuals of childbearing potential for undiagnosed prediabetes or diabetes.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p>
          <a:p>
            <a:pPr marL="0" marR="0" indent="0">
              <a:spcBef>
                <a:spcPts val="0"/>
              </a:spcBef>
              <a:spcAft>
                <a:spcPts val="0"/>
              </a:spcAft>
              <a:buNone/>
            </a:pPr>
            <a:endParaRPr lang="en-US" sz="2000" b="1" kern="100">
              <a:latin typeface="Arial" panose="020B0604020202020204" pitchFamily="34" charset="0"/>
              <a:ea typeface="Aptos" panose="020B0004020202020204" pitchFamily="34" charset="0"/>
              <a:cs typeface="Times New Roman" panose="02020603050405020304" pitchFamily="18" charset="0"/>
            </a:endParaRPr>
          </a:p>
          <a:p>
            <a:pPr marL="0" indent="0">
              <a:spcBef>
                <a:spcPts val="0"/>
              </a:spcBef>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2.31a </a:t>
            </a:r>
            <a:r>
              <a:rPr lang="en-US" sz="2000" kern="100">
                <a:effectLst/>
                <a:latin typeface="Arial" panose="020B0604020202020204" pitchFamily="34" charset="0"/>
                <a:ea typeface="Aptos" panose="020B0004020202020204" pitchFamily="34" charset="0"/>
                <a:cs typeface="Times New Roman" panose="02020603050405020304" pitchFamily="18" charset="0"/>
              </a:rPr>
              <a:t>Before 15 weeks of gestation, test individuals with risk factors (</a:t>
            </a:r>
            <a:r>
              <a:rPr lang="en-US" sz="2000" b="1" kern="100">
                <a:effectLst/>
                <a:latin typeface="Arial" panose="020B0604020202020204" pitchFamily="34" charset="0"/>
                <a:ea typeface="Aptos" panose="020B0004020202020204" pitchFamily="34" charset="0"/>
                <a:cs typeface="Times New Roman" panose="02020603050405020304" pitchFamily="18" charset="0"/>
              </a:rPr>
              <a:t>Table 2.5</a:t>
            </a:r>
            <a:r>
              <a:rPr lang="en-US" sz="2000" kern="100">
                <a:effectLst/>
                <a:latin typeface="Arial" panose="020B0604020202020204" pitchFamily="34" charset="0"/>
                <a:ea typeface="Aptos" panose="020B0004020202020204" pitchFamily="34" charset="0"/>
                <a:cs typeface="Times New Roman" panose="02020603050405020304" pitchFamily="18" charset="0"/>
              </a:rPr>
              <a:t>) </a:t>
            </a:r>
            <a:r>
              <a:rPr lang="en-US" sz="2000" b="1" kern="100">
                <a:solidFill>
                  <a:srgbClr val="C00000"/>
                </a:solidFill>
                <a:latin typeface="Arial" panose="020B0604020202020204" pitchFamily="34" charset="0"/>
                <a:ea typeface="Aptos" panose="020B0004020202020204" pitchFamily="34" charset="0"/>
                <a:cs typeface="Times New Roman" panose="02020603050405020304" pitchFamily="18" charset="0"/>
              </a:rPr>
              <a:t>B</a:t>
            </a:r>
            <a:r>
              <a:rPr lang="en-US" sz="2000" kern="100">
                <a:effectLst/>
                <a:latin typeface="Arial" panose="020B0604020202020204" pitchFamily="34" charset="0"/>
                <a:ea typeface="Aptos" panose="020B0004020202020204" pitchFamily="34" charset="0"/>
                <a:cs typeface="Times New Roman" panose="02020603050405020304" pitchFamily="18" charset="0"/>
              </a:rPr>
              <a:t> and consider testing all individuals </a:t>
            </a:r>
            <a:r>
              <a:rPr lang="en-US" sz="2000" b="1" kern="100">
                <a:solidFill>
                  <a:srgbClr val="C00000"/>
                </a:solidFill>
                <a:latin typeface="Arial" panose="020B0604020202020204" pitchFamily="34" charset="0"/>
                <a:ea typeface="Aptos" panose="020B0004020202020204" pitchFamily="34" charset="0"/>
                <a:cs typeface="Times New Roman" panose="02020603050405020304" pitchFamily="18" charset="0"/>
              </a:rPr>
              <a:t>E</a:t>
            </a:r>
            <a:r>
              <a:rPr lang="en-US" sz="2000" kern="100">
                <a:effectLst/>
                <a:latin typeface="Arial" panose="020B0604020202020204" pitchFamily="34" charset="0"/>
                <a:ea typeface="Aptos" panose="020B0004020202020204" pitchFamily="34" charset="0"/>
                <a:cs typeface="Times New Roman" panose="02020603050405020304" pitchFamily="18" charset="0"/>
              </a:rPr>
              <a:t> for undiagnosed diabetes at the first prenatal visit using standard diagnostic criteria if not screened preconception.</a:t>
            </a:r>
          </a:p>
          <a:p>
            <a:pPr marL="0" marR="0" indent="0">
              <a:spcBef>
                <a:spcPts val="0"/>
              </a:spcBef>
              <a:spcAft>
                <a:spcPts val="0"/>
              </a:spcAft>
              <a:buNone/>
            </a:pPr>
            <a:endParaRPr lang="en-US" sz="20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2.31b </a:t>
            </a:r>
            <a:r>
              <a:rPr lang="en-US" sz="2000" kern="100">
                <a:effectLst/>
                <a:latin typeface="Arial" panose="020B0604020202020204" pitchFamily="34" charset="0"/>
                <a:ea typeface="Aptos" panose="020B0004020202020204" pitchFamily="34" charset="0"/>
                <a:cs typeface="Times New Roman" panose="02020603050405020304" pitchFamily="18" charset="0"/>
              </a:rPr>
              <a:t>Before 15 weeks of gestation, screen for abnormal glucose metabolism (defined as A1C 5.9–6.4% [41–47 mmol/mol] or FPG 110–125 mg/dL [6.1–6.9 mmol/L]) to identify individuals who are at higher risk of adverse pregnancy and neonatal outcomes and are at high risk of a later gestational diabetes mellitus (GDM) diagnosis.</a:t>
            </a:r>
            <a:r>
              <a:rPr lang="en-US" sz="2000" b="1" kern="100">
                <a:effectLst/>
                <a:latin typeface="Arial" panose="020B0604020202020204" pitchFamily="34" charset="0"/>
                <a:ea typeface="Aptos" panose="020B0004020202020204" pitchFamily="34" charset="0"/>
                <a:cs typeface="Times New Roman" panose="02020603050405020304" pitchFamily="18" charset="0"/>
              </a:rPr>
              <a:t>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20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2000" b="1" kern="100">
              <a:effectLst/>
              <a:latin typeface="Arial" panose="020B0604020202020204" pitchFamily="34" charset="0"/>
              <a:ea typeface="Aptos" panose="020B0004020202020204" pitchFamily="34" charset="0"/>
              <a:cs typeface="Times New Roman" panose="02020603050405020304" pitchFamily="18" charset="0"/>
            </a:endParaRPr>
          </a:p>
          <a:p>
            <a:pPr marL="0" indent="0">
              <a:spcBef>
                <a:spcPts val="0"/>
              </a:spcBef>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2.32 </a:t>
            </a:r>
            <a:r>
              <a:rPr lang="en-US" sz="2000" kern="100">
                <a:effectLst/>
                <a:latin typeface="Arial" panose="020B0604020202020204" pitchFamily="34" charset="0"/>
                <a:ea typeface="Aptos" panose="020B0004020202020204" pitchFamily="34" charset="0"/>
                <a:cs typeface="Times New Roman" panose="02020603050405020304" pitchFamily="18" charset="0"/>
              </a:rPr>
              <a:t>Screen for GDM at 24–28 weeks of gestation in pregnant individuals not previously found to have diabetes or high-risk abnormal glucose metabolism detected earlier in the current pregnancy.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A</a:t>
            </a:r>
            <a:r>
              <a:rPr lang="en-US" sz="20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2000" b="1"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20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FF87EC0-D75A-3ED6-7D8C-B195FC4F69D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42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D8C05C8-A841-EC49-D8F5-529D3AF214FF}"/>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3696825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A2C14-75E8-904A-D226-95DE4F69C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FE095-FA57-9D0E-30F9-CEFEFED6A736}"/>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Gestational Diabetes Mellitus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326AE2B-724E-3225-3C9E-269058217C8A}"/>
              </a:ext>
            </a:extLst>
          </p:cNvPr>
          <p:cNvSpPr>
            <a:spLocks noGrp="1"/>
          </p:cNvSpPr>
          <p:nvPr>
            <p:ph idx="1"/>
          </p:nvPr>
        </p:nvSpPr>
        <p:spPr>
          <a:xfrm>
            <a:off x="838200" y="1557196"/>
            <a:ext cx="10515600" cy="4725909"/>
          </a:xfrm>
        </p:spPr>
        <p:txBody>
          <a:bodyPr>
            <a:normAutofit/>
          </a:bodyPr>
          <a:lstStyle/>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2.33 </a:t>
            </a:r>
            <a:r>
              <a:rPr lang="en-US" sz="2000" kern="100">
                <a:effectLst/>
                <a:latin typeface="Arial" panose="020B0604020202020204" pitchFamily="34" charset="0"/>
                <a:ea typeface="Aptos" panose="020B0004020202020204" pitchFamily="34" charset="0"/>
                <a:cs typeface="Times New Roman" panose="02020603050405020304" pitchFamily="18" charset="0"/>
              </a:rPr>
              <a:t>Screen individuals with GDM for prediabetes or diabetes at 4–12 weeks postpartum, using the 75-g OGTT and clinically appropriate nonpregnancy diagnostic criteria.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20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2000" b="1"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kern="100">
                <a:effectLst/>
                <a:latin typeface="Arial" panose="020B0604020202020204" pitchFamily="34" charset="0"/>
                <a:ea typeface="Aptos" panose="020B0004020202020204" pitchFamily="34" charset="0"/>
                <a:cs typeface="Times New Roman" panose="02020603050405020304" pitchFamily="18" charset="0"/>
              </a:rPr>
              <a:t>2.34 </a:t>
            </a:r>
            <a:r>
              <a:rPr lang="en-US" sz="2000" kern="100">
                <a:effectLst/>
                <a:latin typeface="Arial" panose="020B0604020202020204" pitchFamily="34" charset="0"/>
                <a:ea typeface="Aptos" panose="020B0004020202020204" pitchFamily="34" charset="0"/>
                <a:cs typeface="Times New Roman" panose="02020603050405020304" pitchFamily="18" charset="0"/>
              </a:rPr>
              <a:t>Individuals with a history of GDM should have lifelong screening for the development of prediabetes or diabetes every 1–3 years. </a:t>
            </a:r>
            <a:r>
              <a:rPr lang="en-US" sz="20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20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2013F20-6F19-C723-C201-D0C94F5A864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43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A8A5A2E-56CE-96D7-3C0D-666887E16899}"/>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1798942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40B49-625F-E0AA-318D-98C5454B69D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8A8FD8-63A7-B686-10DF-C79FD88843B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44</a:t>
            </a:fld>
            <a:endParaRPr lang="en-US">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9C1DAA6-1FBF-D43B-CE7C-57AB313C2F7A}"/>
              </a:ext>
            </a:extLst>
          </p:cNvPr>
          <p:cNvSpPr>
            <a:spLocks noGrp="1"/>
          </p:cNvSpPr>
          <p:nvPr>
            <p:ph type="title"/>
          </p:nvPr>
        </p:nvSpPr>
        <p:spPr>
          <a:xfrm>
            <a:off x="990600" y="517525"/>
            <a:ext cx="10515600" cy="1325563"/>
          </a:xfrm>
        </p:spPr>
        <p:txBody>
          <a:bodyPr>
            <a:normAutofit/>
          </a:bodyPr>
          <a:lstStyle/>
          <a:p>
            <a:pPr algn="l"/>
            <a:r>
              <a:rPr lang="en-US" sz="4000" i="0" u="none" strike="noStrike" baseline="0">
                <a:latin typeface="Arial" panose="020B0604020202020204" pitchFamily="34" charset="0"/>
                <a:cs typeface="Arial" panose="020B0604020202020204" pitchFamily="34" charset="0"/>
              </a:rPr>
              <a:t>Gestational Diabetes Mellitus</a:t>
            </a:r>
            <a:endParaRPr lang="en-US" sz="400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E1B6E2DA-2517-F26E-D280-35E7B345FF1A}"/>
              </a:ext>
            </a:extLst>
          </p:cNvPr>
          <p:cNvSpPr>
            <a:spLocks noGrp="1"/>
          </p:cNvSpPr>
          <p:nvPr>
            <p:ph idx="1"/>
          </p:nvPr>
        </p:nvSpPr>
        <p:spPr>
          <a:xfrm>
            <a:off x="990600" y="1709596"/>
            <a:ext cx="10515600" cy="4725909"/>
          </a:xfrm>
        </p:spPr>
        <p:txBody>
          <a:bodyPr>
            <a:normAutofit/>
          </a:bodyPr>
          <a:lstStyle/>
          <a:p>
            <a:pPr marL="0" indent="0">
              <a:buNone/>
            </a:pPr>
            <a:r>
              <a:rPr lang="en-US" sz="2400">
                <a:latin typeface="Arial" panose="020B0604020202020204" pitchFamily="34" charset="0"/>
                <a:cs typeface="Arial" panose="020B0604020202020204" pitchFamily="34" charset="0"/>
              </a:rPr>
              <a:t>GDM diagnosis (</a:t>
            </a:r>
            <a:r>
              <a:rPr lang="en-US" sz="2400" b="1">
                <a:latin typeface="Arial" panose="020B0604020202020204" pitchFamily="34" charset="0"/>
                <a:cs typeface="Arial" panose="020B0604020202020204" pitchFamily="34" charset="0"/>
              </a:rPr>
              <a:t>Table 2.8</a:t>
            </a:r>
            <a:r>
              <a:rPr lang="en-US" sz="2400">
                <a:latin typeface="Arial" panose="020B0604020202020204" pitchFamily="34" charset="0"/>
                <a:cs typeface="Arial" panose="020B0604020202020204" pitchFamily="34" charset="0"/>
              </a:rPr>
              <a:t>) can be accomplished with either of two strategies:</a:t>
            </a:r>
          </a:p>
          <a:p>
            <a:r>
              <a:rPr lang="en-US" sz="2400">
                <a:latin typeface="Arial" panose="020B0604020202020204" pitchFamily="34" charset="0"/>
                <a:cs typeface="Arial" panose="020B0604020202020204" pitchFamily="34" charset="0"/>
              </a:rPr>
              <a:t>The “one-step” 75-g OGTT derived from the IADPSG criteria, or</a:t>
            </a:r>
          </a:p>
          <a:p>
            <a:r>
              <a:rPr lang="en-US" sz="2400">
                <a:latin typeface="Arial" panose="020B0604020202020204" pitchFamily="34" charset="0"/>
                <a:cs typeface="Arial" panose="020B0604020202020204" pitchFamily="34" charset="0"/>
              </a:rPr>
              <a:t>The older “two-step” approach with a 50-g (</a:t>
            </a:r>
            <a:r>
              <a:rPr lang="en-US" sz="2400" err="1">
                <a:latin typeface="Arial" panose="020B0604020202020204" pitchFamily="34" charset="0"/>
                <a:cs typeface="Arial" panose="020B0604020202020204" pitchFamily="34" charset="0"/>
              </a:rPr>
              <a:t>nonfasting</a:t>
            </a:r>
            <a:r>
              <a:rPr lang="en-US" sz="2400">
                <a:latin typeface="Arial" panose="020B0604020202020204" pitchFamily="34" charset="0"/>
                <a:cs typeface="Arial" panose="020B0604020202020204" pitchFamily="34" charset="0"/>
              </a:rPr>
              <a:t>) screen followed by a 100-g OGTT for those who screen positive based on the work of Carpenter-</a:t>
            </a:r>
            <a:r>
              <a:rPr lang="en-US" sz="2400" err="1">
                <a:latin typeface="Arial" panose="020B0604020202020204" pitchFamily="34" charset="0"/>
                <a:cs typeface="Arial" panose="020B0604020202020204" pitchFamily="34" charset="0"/>
              </a:rPr>
              <a:t>Coustan’s</a:t>
            </a:r>
            <a:r>
              <a:rPr lang="en-US" sz="2400">
                <a:latin typeface="Arial" panose="020B0604020202020204" pitchFamily="34" charset="0"/>
                <a:cs typeface="Arial" panose="020B0604020202020204" pitchFamily="34" charset="0"/>
              </a:rPr>
              <a:t> interpretation of the older O’Sullivan and Mahan criteria.</a:t>
            </a:r>
          </a:p>
          <a:p>
            <a:pPr marL="0" marR="0" indent="0">
              <a:spcBef>
                <a:spcPts val="0"/>
              </a:spcBef>
              <a:spcAft>
                <a:spcPts val="0"/>
              </a:spcAft>
              <a:buNone/>
            </a:pP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2">
            <a:extLst>
              <a:ext uri="{FF2B5EF4-FFF2-40B4-BE49-F238E27FC236}">
                <a16:creationId xmlns:a16="http://schemas.microsoft.com/office/drawing/2014/main" id="{27711A50-07F1-AC04-D637-A2D3AFF75898}"/>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spTree>
    <p:extLst>
      <p:ext uri="{BB962C8B-B14F-4D97-AF65-F5344CB8AC3E}">
        <p14:creationId xmlns:p14="http://schemas.microsoft.com/office/powerpoint/2010/main" val="1494967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A72BF-5BD7-E0FB-1707-5F55C4884F7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869D41-7052-FD86-9B67-5EA6F215FFB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45</a:t>
            </a:fld>
            <a:endParaRPr lang="en-US">
              <a:latin typeface="Arial" panose="020B0604020202020204" pitchFamily="34" charset="0"/>
              <a:cs typeface="Arial" panose="020B0604020202020204" pitchFamily="34" charset="0"/>
            </a:endParaRPr>
          </a:p>
        </p:txBody>
      </p:sp>
      <p:sp>
        <p:nvSpPr>
          <p:cNvPr id="2" name="TextBox 2">
            <a:extLst>
              <a:ext uri="{FF2B5EF4-FFF2-40B4-BE49-F238E27FC236}">
                <a16:creationId xmlns:a16="http://schemas.microsoft.com/office/drawing/2014/main" id="{C90F9427-3664-ED8D-7DB2-25227D2D44E5}"/>
              </a:ext>
            </a:extLst>
          </p:cNvPr>
          <p:cNvSpPr txBox="1"/>
          <p:nvPr/>
        </p:nvSpPr>
        <p:spPr>
          <a:xfrm>
            <a:off x="5136" y="6647"/>
            <a:ext cx="332494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2. Diagnosis and Classification of Diabetes</a:t>
            </a:r>
          </a:p>
        </p:txBody>
      </p:sp>
      <p:pic>
        <p:nvPicPr>
          <p:cNvPr id="6" name="Picture 5">
            <a:extLst>
              <a:ext uri="{FF2B5EF4-FFF2-40B4-BE49-F238E27FC236}">
                <a16:creationId xmlns:a16="http://schemas.microsoft.com/office/drawing/2014/main" id="{AEF77B6C-C9C1-A382-ADD1-3359ADEB7223}"/>
              </a:ext>
            </a:extLst>
          </p:cNvPr>
          <p:cNvPicPr>
            <a:picLocks noChangeAspect="1"/>
          </p:cNvPicPr>
          <p:nvPr/>
        </p:nvPicPr>
        <p:blipFill>
          <a:blip r:embed="rId2"/>
          <a:stretch>
            <a:fillRect/>
          </a:stretch>
        </p:blipFill>
        <p:spPr>
          <a:xfrm>
            <a:off x="3494787" y="76321"/>
            <a:ext cx="6222895" cy="6370864"/>
          </a:xfrm>
          <a:prstGeom prst="rect">
            <a:avLst/>
          </a:prstGeom>
        </p:spPr>
      </p:pic>
      <p:sp>
        <p:nvSpPr>
          <p:cNvPr id="5" name="TextBox 4">
            <a:extLst>
              <a:ext uri="{FF2B5EF4-FFF2-40B4-BE49-F238E27FC236}">
                <a16:creationId xmlns:a16="http://schemas.microsoft.com/office/drawing/2014/main" id="{3E2D2DF0-282E-CB6E-F0FC-AE391ED4DA34}"/>
              </a:ext>
            </a:extLst>
          </p:cNvPr>
          <p:cNvSpPr txBox="1">
            <a:spLocks noChangeArrowheads="1"/>
          </p:cNvSpPr>
          <p:nvPr/>
        </p:nvSpPr>
        <p:spPr bwMode="auto">
          <a:xfrm>
            <a:off x="0" y="60855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2.8</a:t>
            </a:r>
          </a:p>
          <a:p>
            <a:pPr defTabSz="914400">
              <a:defRPr/>
            </a:pPr>
            <a:r>
              <a:rPr lang="en-US" sz="1200" dirty="0">
                <a:solidFill>
                  <a:srgbClr val="A6192E"/>
                </a:solidFill>
                <a:latin typeface="Helvetica" pitchFamily="34" charset="0"/>
                <a:ea typeface="ヒラギノ角ゴ Pro W3" charset="-128"/>
              </a:rPr>
              <a:t>Diagnosis and Classification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1):S27-S49</a:t>
            </a:r>
          </a:p>
        </p:txBody>
      </p:sp>
    </p:spTree>
    <p:extLst>
      <p:ext uri="{BB962C8B-B14F-4D97-AF65-F5344CB8AC3E}">
        <p14:creationId xmlns:p14="http://schemas.microsoft.com/office/powerpoint/2010/main" val="1649243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5AD0E-2CF5-BFFF-8DD4-5CDBACC9DB2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59E5252-1EC7-F7BC-69D6-268FA4C79C66}"/>
              </a:ext>
            </a:extLst>
          </p:cNvPr>
          <p:cNvSpPr>
            <a:spLocks noGrp="1"/>
          </p:cNvSpPr>
          <p:nvPr>
            <p:ph type="title"/>
          </p:nvPr>
        </p:nvSpPr>
        <p:spPr>
          <a:xfrm>
            <a:off x="1667723" y="3093106"/>
            <a:ext cx="9893552" cy="1325563"/>
          </a:xfrm>
        </p:spPr>
        <p:txBody>
          <a:bodyPr>
            <a:normAutofit fontScale="90000"/>
          </a:bodyPr>
          <a:lstStyle/>
          <a:p>
            <a:r>
              <a:rPr lang="en-US"/>
              <a:t>Section 3.</a:t>
            </a:r>
            <a:br>
              <a:rPr lang="en-US"/>
            </a:br>
            <a:br>
              <a:rPr lang="en-US"/>
            </a:br>
            <a:r>
              <a:rPr lang="en-US"/>
              <a:t>Prevention or Delay of Diabetes and Associated Comorbidities</a:t>
            </a:r>
          </a:p>
        </p:txBody>
      </p:sp>
      <p:sp>
        <p:nvSpPr>
          <p:cNvPr id="2" name="TextBox 1">
            <a:extLst>
              <a:ext uri="{FF2B5EF4-FFF2-40B4-BE49-F238E27FC236}">
                <a16:creationId xmlns:a16="http://schemas.microsoft.com/office/drawing/2014/main" id="{2554F62F-D54F-55DE-A247-86FA6896D43C}"/>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(https://doi.org/10.2337/dc26-S003)</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958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48A24-772C-81B5-06C9-5B5B6ADD1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AFD73-1802-D726-7EB2-25C9C1C85EB6}"/>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Overall Recommendations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63FA4F-3EA9-35BF-E0B5-65E952FFEAA6}"/>
              </a:ext>
            </a:extLst>
          </p:cNvPr>
          <p:cNvSpPr>
            <a:spLocks noGrp="1"/>
          </p:cNvSpPr>
          <p:nvPr>
            <p:ph idx="1"/>
          </p:nvPr>
        </p:nvSpPr>
        <p:spPr>
          <a:xfrm>
            <a:off x="838200" y="1557196"/>
            <a:ext cx="10515600" cy="4725909"/>
          </a:xfrm>
        </p:spPr>
        <p:txBody>
          <a:bodyPr>
            <a:norm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3.1 </a:t>
            </a:r>
            <a:r>
              <a:rPr lang="en-US" sz="1800" kern="100">
                <a:effectLst/>
                <a:latin typeface="Arial" panose="020B0604020202020204" pitchFamily="34" charset="0"/>
                <a:ea typeface="Aptos" panose="020B0004020202020204" pitchFamily="34" charset="0"/>
                <a:cs typeface="Times New Roman" panose="02020603050405020304" pitchFamily="18" charset="0"/>
              </a:rPr>
              <a:t>In people with prediabetes, monitor for the development of diabetes at least annually; modify frequency of testing based on individual risk assessment.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r>
              <a:rPr lang="en-US" sz="18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18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3.2 </a:t>
            </a:r>
            <a:r>
              <a:rPr lang="en-US" sz="1800" kern="100">
                <a:effectLst/>
                <a:latin typeface="Arial" panose="020B0604020202020204" pitchFamily="34" charset="0"/>
                <a:ea typeface="Aptos" panose="020B0004020202020204" pitchFamily="34" charset="0"/>
                <a:cs typeface="Times New Roman" panose="02020603050405020304" pitchFamily="18" charset="0"/>
              </a:rPr>
              <a:t>In people with presymptomatic type 1 diabetes, monitor for disease progression using A1C approximately every 6 months and 75-g oral glucose tolerance test (i.e., fasting and 2-h plasma glucose) annually; modify frequency of monitoring and consider augmenting with other glycemic assessment tools such as continuous glucose monitoring metrics based on individual risk assessment based on age, number and type of autoantibodies, and glycemic metrics.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E</a:t>
            </a:r>
            <a:endParaRPr lang="en-US" sz="1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0D344BA-7048-EE81-DEBF-6624D763EEB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47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0582041-81FE-ED6F-DA02-69D96CC9547A}"/>
              </a:ext>
            </a:extLst>
          </p:cNvPr>
          <p:cNvSpPr txBox="1"/>
          <p:nvPr/>
        </p:nvSpPr>
        <p:spPr>
          <a:xfrm>
            <a:off x="5136" y="6647"/>
            <a:ext cx="49254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3. Prevention or Delay of Diabetes and Associated Comorbidities</a:t>
            </a:r>
          </a:p>
        </p:txBody>
      </p:sp>
    </p:spTree>
    <p:extLst>
      <p:ext uri="{BB962C8B-B14F-4D97-AF65-F5344CB8AC3E}">
        <p14:creationId xmlns:p14="http://schemas.microsoft.com/office/powerpoint/2010/main" val="2376668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D6984-F669-32F9-98D1-1D2947900E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2DEA03-0EA5-D743-6D72-0D45A0E61387}"/>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Lifestyle Behavior Change for Type 2 Diabetes Prevention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6A7E7E4-56A4-30B5-736D-7BC6B0337A35}"/>
              </a:ext>
            </a:extLst>
          </p:cNvPr>
          <p:cNvSpPr>
            <a:spLocks noGrp="1"/>
          </p:cNvSpPr>
          <p:nvPr>
            <p:ph idx="1"/>
          </p:nvPr>
        </p:nvSpPr>
        <p:spPr>
          <a:xfrm>
            <a:off x="838200" y="1557196"/>
            <a:ext cx="10515600" cy="4725909"/>
          </a:xfrm>
        </p:spPr>
        <p:txBody>
          <a:bodyPr>
            <a:norm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3.3 </a:t>
            </a:r>
            <a:r>
              <a:rPr lang="en-US" sz="1800" kern="100">
                <a:effectLst/>
                <a:latin typeface="Arial" panose="020B0604020202020204" pitchFamily="34" charset="0"/>
                <a:ea typeface="Aptos" panose="020B0004020202020204" pitchFamily="34" charset="0"/>
                <a:cs typeface="Times New Roman" panose="02020603050405020304" pitchFamily="18" charset="0"/>
              </a:rPr>
              <a:t>Refer adults with overweight or obesity at high risk of type 2 diabetes to a diabetes prevention program to achieve and maintain a weight reduction of at least 5–7% of initial body weight through a healthy reduced-calorie eating pattern and ≥150 min/week of moderate-intensity physical activity.</a:t>
            </a:r>
            <a:r>
              <a:rPr lang="en-US" sz="1800" b="1" kern="100">
                <a:effectLst/>
                <a:latin typeface="Arial" panose="020B0604020202020204" pitchFamily="34" charset="0"/>
                <a:ea typeface="Aptos" panose="020B0004020202020204" pitchFamily="34" charset="0"/>
                <a:cs typeface="Times New Roman" panose="02020603050405020304" pitchFamily="18" charset="0"/>
              </a:rPr>
              <a:t>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A</a:t>
            </a:r>
          </a:p>
          <a:p>
            <a:pPr marL="0" marR="0" indent="0">
              <a:spcBef>
                <a:spcPts val="0"/>
              </a:spcBef>
              <a:spcAft>
                <a:spcPts val="0"/>
              </a:spcAft>
              <a:buNone/>
            </a:pPr>
            <a:endParaRPr lang="en-US" sz="1800" b="1" kern="100">
              <a:solidFill>
                <a:srgbClr val="C00000"/>
              </a:solidFill>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a:effectLst/>
                <a:latin typeface="Arial" panose="020B0604020202020204" pitchFamily="34" charset="0"/>
                <a:ea typeface="Calibri" panose="020F0502020204030204" pitchFamily="34" charset="0"/>
                <a:cs typeface="Arial" panose="020B0604020202020204" pitchFamily="34" charset="0"/>
              </a:rPr>
              <a:t>3.4 </a:t>
            </a:r>
            <a:r>
              <a:rPr lang="en-US" sz="1800">
                <a:effectLst/>
                <a:latin typeface="Arial" panose="020B0604020202020204" pitchFamily="34" charset="0"/>
                <a:ea typeface="Calibri" panose="020F0502020204030204" pitchFamily="34" charset="0"/>
                <a:cs typeface="Arial" panose="020B0604020202020204" pitchFamily="34" charset="0"/>
              </a:rPr>
              <a:t>Prescribe an evidence-based eating pattern (e.g., Mediterranean, low carbohydrate) to individuals with prediabetes to prevent type 2 diabetes. </a:t>
            </a:r>
            <a:r>
              <a:rPr lang="en-US" sz="1800" b="1">
                <a:solidFill>
                  <a:srgbClr val="C00000"/>
                </a:solidFill>
                <a:effectLst/>
                <a:latin typeface="Arial" panose="020B0604020202020204" pitchFamily="34" charset="0"/>
                <a:ea typeface="Calibri" panose="020F0502020204030204" pitchFamily="34" charset="0"/>
                <a:cs typeface="Arial" panose="020B0604020202020204" pitchFamily="34" charset="0"/>
              </a:rPr>
              <a:t>B</a:t>
            </a:r>
            <a:r>
              <a:rPr lang="en-US" sz="1800" b="1">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endParaRPr lang="en-US" sz="1800" b="1">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800" b="1">
                <a:effectLst/>
                <a:latin typeface="Arial" panose="020B0604020202020204" pitchFamily="34" charset="0"/>
                <a:ea typeface="Calibri" panose="020F0502020204030204" pitchFamily="34" charset="0"/>
                <a:cs typeface="Arial" panose="020B0604020202020204" pitchFamily="34" charset="0"/>
              </a:rPr>
              <a:t>3.5 </a:t>
            </a:r>
            <a:r>
              <a:rPr lang="en-US" sz="1800">
                <a:effectLst/>
                <a:latin typeface="Arial" panose="020B0604020202020204" pitchFamily="34" charset="0"/>
                <a:ea typeface="Calibri" panose="020F0502020204030204" pitchFamily="34" charset="0"/>
                <a:cs typeface="Arial" panose="020B0604020202020204" pitchFamily="34" charset="0"/>
              </a:rPr>
              <a:t>Offer diabetes prevention programs to adults at high risk for type 2 diabetes. </a:t>
            </a:r>
            <a:r>
              <a:rPr lang="en-US" sz="1800" b="1" kern="100">
                <a:solidFill>
                  <a:srgbClr val="C00000"/>
                </a:solidFill>
                <a:latin typeface="Arial" panose="020B0604020202020204" pitchFamily="34" charset="0"/>
                <a:ea typeface="Aptos" panose="020B0004020202020204" pitchFamily="34" charset="0"/>
                <a:cs typeface="Times New Roman" panose="02020603050405020304" pitchFamily="18" charset="0"/>
              </a:rPr>
              <a:t>A</a:t>
            </a:r>
            <a:r>
              <a:rPr lang="en-US" sz="1800">
                <a:effectLst/>
                <a:latin typeface="Arial" panose="020B0604020202020204" pitchFamily="34" charset="0"/>
                <a:ea typeface="Calibri" panose="020F0502020204030204" pitchFamily="34" charset="0"/>
                <a:cs typeface="Arial" panose="020B0604020202020204" pitchFamily="34" charset="0"/>
              </a:rPr>
              <a:t> Diabetes prevention programs should be covered by third-party payors, and inconsistencies in access should be addressed. </a:t>
            </a:r>
            <a:r>
              <a:rPr lang="en-US" sz="1800" b="1">
                <a:solidFill>
                  <a:srgbClr val="C00000"/>
                </a:solidFill>
                <a:effectLst/>
                <a:latin typeface="Arial" panose="020B0604020202020204" pitchFamily="34" charset="0"/>
                <a:ea typeface="Calibri" panose="020F0502020204030204" pitchFamily="34" charset="0"/>
                <a:cs typeface="Arial" panose="020B0604020202020204" pitchFamily="34" charset="0"/>
              </a:rPr>
              <a:t>E</a:t>
            </a:r>
            <a:r>
              <a:rPr lang="en-US" sz="1800" b="1">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endParaRPr lang="en-US" sz="1800" b="1">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800" b="1">
                <a:effectLst/>
                <a:latin typeface="Arial" panose="020B0604020202020204" pitchFamily="34" charset="0"/>
                <a:ea typeface="Calibri" panose="020F0502020204030204" pitchFamily="34" charset="0"/>
                <a:cs typeface="Arial" panose="020B0604020202020204" pitchFamily="34" charset="0"/>
              </a:rPr>
              <a:t>3.6 </a:t>
            </a:r>
            <a:r>
              <a:rPr lang="en-US" sz="1800">
                <a:effectLst/>
                <a:latin typeface="Arial" panose="020B0604020202020204" pitchFamily="34" charset="0"/>
                <a:ea typeface="Calibri" panose="020F0502020204030204" pitchFamily="34" charset="0"/>
                <a:cs typeface="Arial" panose="020B0604020202020204" pitchFamily="34" charset="0"/>
              </a:rPr>
              <a:t>Based on individual preference, certified technology-assisted diabetes prevention programs through smartphones, web-based applications, and telehealth can be effective in preventing type 2 diabetes and should be considered. </a:t>
            </a:r>
            <a:r>
              <a:rPr lang="en-US" sz="1800" b="1">
                <a:solidFill>
                  <a:srgbClr val="C00000"/>
                </a:solidFill>
                <a:effectLst/>
                <a:latin typeface="Arial" panose="020B0604020202020204" pitchFamily="34" charset="0"/>
                <a:ea typeface="Calibri" panose="020F050202020403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9B5F09F3-99DA-48BC-0404-C94FF32D217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48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C942CBD-F3A2-35CC-EAC7-97CBD748EA6D}"/>
              </a:ext>
            </a:extLst>
          </p:cNvPr>
          <p:cNvSpPr txBox="1"/>
          <p:nvPr/>
        </p:nvSpPr>
        <p:spPr>
          <a:xfrm>
            <a:off x="5136" y="6647"/>
            <a:ext cx="49254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3. Prevention or Delay of Diabetes and Associated Comorbidities</a:t>
            </a:r>
          </a:p>
        </p:txBody>
      </p:sp>
    </p:spTree>
    <p:extLst>
      <p:ext uri="{BB962C8B-B14F-4D97-AF65-F5344CB8AC3E}">
        <p14:creationId xmlns:p14="http://schemas.microsoft.com/office/powerpoint/2010/main" val="1787471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4A9FC-0B70-6CBD-389A-F800FB6F1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B09E5-644D-D34A-D07A-ED4D85E091FE}"/>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Interventions to Delay Type 2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E4DC349-D025-A81F-0EFC-483EE9F5C14B}"/>
              </a:ext>
            </a:extLst>
          </p:cNvPr>
          <p:cNvSpPr>
            <a:spLocks noGrp="1"/>
          </p:cNvSpPr>
          <p:nvPr>
            <p:ph idx="1"/>
          </p:nvPr>
        </p:nvSpPr>
        <p:spPr>
          <a:xfrm>
            <a:off x="838200" y="1557196"/>
            <a:ext cx="10515600" cy="4725909"/>
          </a:xfrm>
        </p:spPr>
        <p:txBody>
          <a:bodyPr>
            <a:norm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3.7 </a:t>
            </a:r>
            <a:r>
              <a:rPr lang="en-US" sz="1800" kern="100">
                <a:effectLst/>
                <a:latin typeface="Arial" panose="020B0604020202020204" pitchFamily="34" charset="0"/>
                <a:ea typeface="Aptos" panose="020B0004020202020204" pitchFamily="34" charset="0"/>
                <a:cs typeface="Times New Roman" panose="02020603050405020304" pitchFamily="18" charset="0"/>
              </a:rPr>
              <a:t>Metformin for the prevention of type 2 diabetes should be considered in adults at high risk of type 2 diabetes, as typified by the Diabetes Prevention Program, especially those aged 25–59 years with BMI ≥35 kg/m</a:t>
            </a:r>
            <a:r>
              <a:rPr lang="en-US" sz="1800" kern="100" baseline="30000">
                <a:effectLst/>
                <a:latin typeface="Arial" panose="020B0604020202020204" pitchFamily="34" charset="0"/>
                <a:ea typeface="Aptos" panose="020B0004020202020204" pitchFamily="34" charset="0"/>
                <a:cs typeface="Times New Roman" panose="02020603050405020304" pitchFamily="18" charset="0"/>
              </a:rPr>
              <a:t>2</a:t>
            </a:r>
            <a:r>
              <a:rPr lang="en-US" sz="1800" kern="100">
                <a:effectLst/>
                <a:latin typeface="Arial" panose="020B0604020202020204" pitchFamily="34" charset="0"/>
                <a:ea typeface="Aptos" panose="020B0004020202020204" pitchFamily="34" charset="0"/>
                <a:cs typeface="Times New Roman" panose="02020603050405020304" pitchFamily="18" charset="0"/>
              </a:rPr>
              <a:t>, higher fasting plasma glucose (e.g., ≥110 mg/dL [≥6 mmol/L]), and higher A1C (e.g., ≥6.0% [≥42 mmol/mol]), and in individuals with prior gestational diabetes mellitus.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A</a:t>
            </a:r>
            <a:r>
              <a:rPr lang="en-US" sz="18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18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3.8 </a:t>
            </a:r>
            <a:r>
              <a:rPr lang="en-US" sz="1800" kern="100">
                <a:effectLst/>
                <a:latin typeface="Arial" panose="020B0604020202020204" pitchFamily="34" charset="0"/>
                <a:ea typeface="Aptos" panose="020B0004020202020204" pitchFamily="34" charset="0"/>
                <a:cs typeface="Times New Roman" panose="02020603050405020304" pitchFamily="18" charset="0"/>
              </a:rPr>
              <a:t>Consider using metformin to prevent hyperglycemia in high-risk individuals treated with a phosphatidylinositol 3-kinase </a:t>
            </a:r>
            <a:r>
              <a:rPr lang="el-GR" sz="1800" kern="100">
                <a:effectLst/>
                <a:latin typeface="Arial" panose="020B0604020202020204" pitchFamily="34" charset="0"/>
                <a:ea typeface="Aptos" panose="020B0004020202020204" pitchFamily="34" charset="0"/>
                <a:cs typeface="Times New Roman" panose="02020603050405020304" pitchFamily="18" charset="0"/>
              </a:rPr>
              <a:t>α (</a:t>
            </a:r>
            <a:r>
              <a:rPr lang="en-US" sz="1800" kern="100">
                <a:effectLst/>
                <a:latin typeface="Arial" panose="020B0604020202020204" pitchFamily="34" charset="0"/>
                <a:ea typeface="Aptos" panose="020B0004020202020204" pitchFamily="34" charset="0"/>
                <a:cs typeface="Times New Roman" panose="02020603050405020304" pitchFamily="18" charset="0"/>
              </a:rPr>
              <a:t>PI3K</a:t>
            </a:r>
            <a:r>
              <a:rPr lang="el-GR" sz="1800" kern="100">
                <a:effectLst/>
                <a:latin typeface="Arial" panose="020B0604020202020204" pitchFamily="34" charset="0"/>
                <a:ea typeface="Aptos" panose="020B0004020202020204" pitchFamily="34" charset="0"/>
                <a:cs typeface="Times New Roman" panose="02020603050405020304" pitchFamily="18" charset="0"/>
              </a:rPr>
              <a:t>α) </a:t>
            </a:r>
            <a:r>
              <a:rPr lang="en-US" sz="1800" kern="100">
                <a:effectLst/>
                <a:latin typeface="Arial" panose="020B0604020202020204" pitchFamily="34" charset="0"/>
                <a:ea typeface="Aptos" panose="020B0004020202020204" pitchFamily="34" charset="0"/>
                <a:cs typeface="Times New Roman" panose="02020603050405020304" pitchFamily="18" charset="0"/>
              </a:rPr>
              <a:t>inhibitor (e.g.,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alpelisib</a:t>
            </a:r>
            <a:r>
              <a:rPr lang="en-US" sz="1800" kern="100">
                <a:effectLst/>
                <a:latin typeface="Arial" panose="020B0604020202020204" pitchFamily="34" charset="0"/>
                <a:ea typeface="Aptos" panose="020B0004020202020204" pitchFamily="34" charset="0"/>
                <a:cs typeface="Times New Roman" panose="02020603050405020304" pitchFamily="18" charset="0"/>
              </a:rPr>
              <a:t> and </a:t>
            </a:r>
            <a:r>
              <a:rPr lang="en-US" sz="1800" kern="100" err="1">
                <a:effectLst/>
                <a:latin typeface="Arial" panose="020B0604020202020204" pitchFamily="34" charset="0"/>
                <a:ea typeface="Aptos" panose="020B0004020202020204" pitchFamily="34" charset="0"/>
                <a:cs typeface="Times New Roman" panose="02020603050405020304" pitchFamily="18" charset="0"/>
              </a:rPr>
              <a:t>inavolisib</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p>
          <a:p>
            <a:pPr marL="0" marR="0" indent="0">
              <a:spcBef>
                <a:spcPts val="0"/>
              </a:spcBef>
              <a:spcAft>
                <a:spcPts val="0"/>
              </a:spcAft>
              <a:buNone/>
            </a:pPr>
            <a:endPar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endParaRPr>
          </a:p>
          <a:p>
            <a:pPr marL="0" indent="0">
              <a:spcBef>
                <a:spcPts val="0"/>
              </a:spcBef>
              <a:buNone/>
            </a:pPr>
            <a:r>
              <a:rPr lang="en-US" sz="1800" b="1" kern="100">
                <a:latin typeface="Arial" panose="020B0604020202020204" pitchFamily="34" charset="0"/>
                <a:ea typeface="Aptos" panose="020B0004020202020204" pitchFamily="34" charset="0"/>
                <a:cs typeface="Times New Roman" panose="02020603050405020304" pitchFamily="18" charset="0"/>
              </a:rPr>
              <a:t>3.9 </a:t>
            </a:r>
            <a:r>
              <a:rPr lang="en-US" sz="1800" kern="100">
                <a:latin typeface="Arial" panose="020B0604020202020204" pitchFamily="34" charset="0"/>
                <a:ea typeface="Aptos" panose="020B0004020202020204" pitchFamily="34" charset="0"/>
                <a:cs typeface="Times New Roman" panose="02020603050405020304" pitchFamily="18" charset="0"/>
              </a:rPr>
              <a:t>Consider using metformin to prevent hyperglycemia in high-risk individuals treated with high-dose glucocorticoids. </a:t>
            </a:r>
            <a:r>
              <a:rPr lang="en-US" sz="1800" b="1" kern="100">
                <a:solidFill>
                  <a:srgbClr val="C00000"/>
                </a:solidFill>
                <a:latin typeface="Arial" panose="020B0604020202020204" pitchFamily="34" charset="0"/>
                <a:ea typeface="Aptos" panose="020B0004020202020204" pitchFamily="34" charset="0"/>
                <a:cs typeface="Times New Roman" panose="02020603050405020304" pitchFamily="18" charset="0"/>
              </a:rPr>
              <a:t>B</a:t>
            </a:r>
            <a:endParaRPr lang="en-US" sz="1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1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r>
              <a:rPr lang="en-US" sz="1800" b="1" kern="100">
                <a:latin typeface="Arial" panose="020B0604020202020204" pitchFamily="34" charset="0"/>
                <a:ea typeface="Aptos" panose="020B0004020202020204" pitchFamily="34" charset="0"/>
                <a:cs typeface="Times New Roman" panose="02020603050405020304" pitchFamily="18" charset="0"/>
              </a:rPr>
              <a:t>3.10 </a:t>
            </a:r>
            <a:r>
              <a:rPr lang="en-US" sz="1800" kern="100">
                <a:latin typeface="Arial" panose="020B0604020202020204" pitchFamily="34" charset="0"/>
                <a:ea typeface="Aptos" panose="020B0004020202020204" pitchFamily="34" charset="0"/>
                <a:cs typeface="Times New Roman" panose="02020603050405020304" pitchFamily="18" charset="0"/>
              </a:rPr>
              <a:t>Consider periodic assessment of vitamin B12 levels in individuals receiving long-term metformin therapy, especially in those with anemia or peripheral neuropathy. </a:t>
            </a:r>
            <a:r>
              <a:rPr lang="en-US" sz="1800" b="1" kern="100">
                <a:solidFill>
                  <a:srgbClr val="C00000"/>
                </a:solidFill>
                <a:latin typeface="Arial" panose="020B0604020202020204" pitchFamily="34" charset="0"/>
                <a:ea typeface="Aptos" panose="020B0004020202020204" pitchFamily="34" charset="0"/>
                <a:cs typeface="Times New Roman" panose="02020603050405020304" pitchFamily="18" charset="0"/>
              </a:rPr>
              <a:t>B</a:t>
            </a:r>
            <a:endParaRPr lang="en-US" sz="1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1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0F25653-18D0-8759-B919-D345D1DCBEA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49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18381DB-2D3A-1A58-592F-56509FAC046B}"/>
              </a:ext>
            </a:extLst>
          </p:cNvPr>
          <p:cNvSpPr txBox="1"/>
          <p:nvPr/>
        </p:nvSpPr>
        <p:spPr>
          <a:xfrm>
            <a:off x="5136" y="6647"/>
            <a:ext cx="49254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3. Prevention or Delay of Diabetes and Associated Comorbidities</a:t>
            </a:r>
          </a:p>
        </p:txBody>
      </p:sp>
    </p:spTree>
    <p:extLst>
      <p:ext uri="{BB962C8B-B14F-4D97-AF65-F5344CB8AC3E}">
        <p14:creationId xmlns:p14="http://schemas.microsoft.com/office/powerpoint/2010/main" val="1328612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9A8EE-2D4D-DE43-5D9A-3F6DF7873790}"/>
              </a:ext>
            </a:extLst>
          </p:cNvPr>
          <p:cNvSpPr>
            <a:spLocks noGrp="1"/>
          </p:cNvSpPr>
          <p:nvPr>
            <p:ph type="title"/>
          </p:nvPr>
        </p:nvSpPr>
        <p:spPr/>
        <p:txBody>
          <a:bodyPr>
            <a:normAutofit/>
          </a:bodyPr>
          <a:lstStyle/>
          <a:p>
            <a:r>
              <a:rPr lang="en-US"/>
              <a:t>The ADA’s </a:t>
            </a:r>
            <a:r>
              <a:rPr lang="en-US" i="1"/>
              <a:t>Standards of Care</a:t>
            </a:r>
            <a:r>
              <a:rPr lang="en-US"/>
              <a:t>—a Living Document</a:t>
            </a:r>
            <a:endParaRPr lang="en-US">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877ABA43-4D09-E979-DBC7-EDA79A7B99D0}"/>
              </a:ext>
            </a:extLst>
          </p:cNvPr>
          <p:cNvSpPr>
            <a:spLocks noGrp="1"/>
          </p:cNvSpPr>
          <p:nvPr>
            <p:ph idx="1"/>
          </p:nvPr>
        </p:nvSpPr>
        <p:spPr>
          <a:xfrm>
            <a:off x="838200" y="1825625"/>
            <a:ext cx="10515600" cy="4667250"/>
          </a:xfrm>
        </p:spPr>
        <p:txBody>
          <a:bodyPr>
            <a:normAutofit/>
          </a:bodyPr>
          <a:lstStyle/>
          <a:p>
            <a:pPr marL="457200" indent="-457200">
              <a:buClr>
                <a:srgbClr val="C00000"/>
              </a:buClr>
              <a:buFont typeface="Arial" panose="020B0604020202020204" pitchFamily="34" charset="0"/>
              <a:buChar char="•"/>
            </a:pPr>
            <a:r>
              <a:rPr lang="en-US" sz="2000">
                <a:latin typeface="Arial" panose="020B0604020202020204" pitchFamily="34" charset="0"/>
                <a:cs typeface="Arial" panose="020B0604020202020204" pitchFamily="34" charset="0"/>
              </a:rPr>
              <a:t>Beginning with the ADA’s 2018 </a:t>
            </a:r>
            <a:r>
              <a:rPr lang="en-US" sz="2000" i="1">
                <a:latin typeface="Arial" panose="020B0604020202020204" pitchFamily="34" charset="0"/>
                <a:cs typeface="Arial" panose="020B0604020202020204" pitchFamily="34" charset="0"/>
              </a:rPr>
              <a:t>Standards of Care in Diabetes</a:t>
            </a:r>
            <a:r>
              <a:rPr lang="en-US" sz="2000">
                <a:latin typeface="Arial" panose="020B0604020202020204" pitchFamily="34" charset="0"/>
                <a:cs typeface="Arial" panose="020B0604020202020204" pitchFamily="34" charset="0"/>
              </a:rPr>
              <a:t>, the Standards document became a “living” document where notable updates are incorporated </a:t>
            </a:r>
          </a:p>
          <a:p>
            <a:pPr marL="457200" indent="-457200">
              <a:buClr>
                <a:srgbClr val="C00000"/>
              </a:buClr>
              <a:buFont typeface="Arial" panose="020B0604020202020204" pitchFamily="34" charset="0"/>
              <a:buChar char="•"/>
            </a:pPr>
            <a:r>
              <a:rPr lang="en-US" sz="2000">
                <a:latin typeface="Arial" panose="020B0604020202020204" pitchFamily="34" charset="0"/>
                <a:cs typeface="Arial" panose="020B0604020202020204" pitchFamily="34" charset="0"/>
              </a:rPr>
              <a:t>A description of the Living Standards updates is available at </a:t>
            </a:r>
            <a:r>
              <a:rPr lang="en-US" sz="2000" u="sng">
                <a:solidFill>
                  <a:srgbClr val="C82613"/>
                </a:solidFill>
                <a:effectLst/>
                <a:latin typeface="Arial" panose="020B0604020202020204" pitchFamily="34" charset="0"/>
                <a:ea typeface="Times New Roman" panose="02020603050405020304" pitchFamily="18" charset="0"/>
                <a:cs typeface="Arial" panose="020B0604020202020204" pitchFamily="34" charset="0"/>
                <a:hlinkClick r:id="rId2"/>
              </a:rPr>
              <a:t>professional.diabetes.org/standards-of-care/living-standards-update</a:t>
            </a:r>
            <a:r>
              <a:rPr lang="en-US" sz="2000" u="sng">
                <a:solidFill>
                  <a:srgbClr val="C82613"/>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161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EBB76-3E8A-0334-E642-784880FFE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2D91D0-AB90-5A9D-B6AB-6A4D880E3C9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Prevention of Vascular Disease and Mortality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22BCB1E-BCC8-B47C-8606-C4FD4A0ABA05}"/>
              </a:ext>
            </a:extLst>
          </p:cNvPr>
          <p:cNvSpPr>
            <a:spLocks noGrp="1"/>
          </p:cNvSpPr>
          <p:nvPr>
            <p:ph idx="1"/>
          </p:nvPr>
        </p:nvSpPr>
        <p:spPr>
          <a:xfrm>
            <a:off x="838200" y="1557196"/>
            <a:ext cx="10515600" cy="4725909"/>
          </a:xfrm>
        </p:spPr>
        <p:txBody>
          <a:bodyPr>
            <a:norm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3.11 </a:t>
            </a:r>
            <a:r>
              <a:rPr lang="en-US" sz="1800" kern="100">
                <a:effectLst/>
                <a:latin typeface="Arial" panose="020B0604020202020204" pitchFamily="34" charset="0"/>
                <a:ea typeface="Aptos" panose="020B0004020202020204" pitchFamily="34" charset="0"/>
                <a:cs typeface="Times New Roman" panose="02020603050405020304" pitchFamily="18" charset="0"/>
              </a:rPr>
              <a:t>Prediabetes is associated with heightened cardiovascular risk; therefore, screening for and treatment of modifiable risk factors for cardiovascular disease are suggested.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8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18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3.12 </a:t>
            </a:r>
            <a:r>
              <a:rPr lang="en-US" sz="1800" kern="100">
                <a:effectLst/>
                <a:latin typeface="Arial" panose="020B0604020202020204" pitchFamily="34" charset="0"/>
                <a:ea typeface="Aptos" panose="020B0004020202020204" pitchFamily="34" charset="0"/>
                <a:cs typeface="Times New Roman" panose="02020603050405020304" pitchFamily="18" charset="0"/>
              </a:rPr>
              <a:t>Statin therapy may increase the risk of type 2 diabetes in people at high risk of developing type 2 diabetes. In such individuals, glucose status should be monitored regularly and diabetes prevention approaches reinforced. It is not recommended that statins be avoided or discontinued for this adverse effect.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p>
          <a:p>
            <a:pPr marL="0" marR="0" indent="0">
              <a:spcBef>
                <a:spcPts val="0"/>
              </a:spcBef>
              <a:spcAft>
                <a:spcPts val="0"/>
              </a:spcAft>
              <a:buNone/>
            </a:pPr>
            <a:endParaRPr lang="en-US" sz="1800" b="1" kern="100">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a:effectLst/>
                <a:latin typeface="Arial" panose="020B0604020202020204" pitchFamily="34" charset="0"/>
                <a:ea typeface="Calibri" panose="020F0502020204030204" pitchFamily="34" charset="0"/>
                <a:cs typeface="Arial" panose="020B0604020202020204" pitchFamily="34" charset="0"/>
              </a:rPr>
              <a:t>3.13 </a:t>
            </a:r>
            <a:r>
              <a:rPr lang="en-US" sz="1800">
                <a:effectLst/>
                <a:latin typeface="Arial" panose="020B0604020202020204" pitchFamily="34" charset="0"/>
                <a:ea typeface="Calibri" panose="020F0502020204030204" pitchFamily="34" charset="0"/>
                <a:cs typeface="Arial" panose="020B0604020202020204" pitchFamily="34" charset="0"/>
              </a:rPr>
              <a:t>In people with a history of stroke and evidence of insulin resistance and prediabetes, pioglitazone may be considered to lower the risk of stroke or myocardial infarction. However, this benefit needs to be balanced with the increased risk of weight gain, edema, and fractures. </a:t>
            </a:r>
            <a:r>
              <a:rPr lang="en-US" sz="1800" b="1">
                <a:solidFill>
                  <a:srgbClr val="C00000"/>
                </a:solidFill>
                <a:latin typeface="Arial" panose="020B0604020202020204" pitchFamily="34" charset="0"/>
                <a:ea typeface="Calibri" panose="020F0502020204030204" pitchFamily="34" charset="0"/>
                <a:cs typeface="Arial" panose="020B0604020202020204" pitchFamily="34" charset="0"/>
              </a:rPr>
              <a:t>A</a:t>
            </a:r>
            <a:r>
              <a:rPr lang="en-US" sz="1800">
                <a:effectLst/>
                <a:latin typeface="Arial" panose="020B0604020202020204" pitchFamily="34" charset="0"/>
                <a:ea typeface="Calibri" panose="020F0502020204030204" pitchFamily="34" charset="0"/>
                <a:cs typeface="Arial" panose="020B0604020202020204" pitchFamily="34" charset="0"/>
              </a:rPr>
              <a:t> Lower doses may mitigate the risk of adverse effects but may be less effective. </a:t>
            </a:r>
            <a:r>
              <a:rPr lang="en-US" sz="1800" b="1">
                <a:solidFill>
                  <a:srgbClr val="C00000"/>
                </a:solidFill>
                <a:effectLst/>
                <a:latin typeface="Arial" panose="020B0604020202020204" pitchFamily="34" charset="0"/>
                <a:ea typeface="Calibri" panose="020F0502020204030204" pitchFamily="34" charset="0"/>
                <a:cs typeface="Arial" panose="020B0604020202020204" pitchFamily="34" charset="0"/>
              </a:rPr>
              <a:t>C</a:t>
            </a:r>
          </a:p>
        </p:txBody>
      </p:sp>
      <p:sp>
        <p:nvSpPr>
          <p:cNvPr id="4" name="Slide Number Placeholder 3">
            <a:extLst>
              <a:ext uri="{FF2B5EF4-FFF2-40B4-BE49-F238E27FC236}">
                <a16:creationId xmlns:a16="http://schemas.microsoft.com/office/drawing/2014/main" id="{04AC463E-2D2F-8018-B5F2-33537E9B3A0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50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FCEDBE7-3C47-7514-CD2C-19EE88D23845}"/>
              </a:ext>
            </a:extLst>
          </p:cNvPr>
          <p:cNvSpPr txBox="1"/>
          <p:nvPr/>
        </p:nvSpPr>
        <p:spPr>
          <a:xfrm>
            <a:off x="5136" y="6647"/>
            <a:ext cx="49254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3. Prevention or Delay of Diabetes and Associated Comorbidities</a:t>
            </a:r>
          </a:p>
        </p:txBody>
      </p:sp>
    </p:spTree>
    <p:extLst>
      <p:ext uri="{BB962C8B-B14F-4D97-AF65-F5344CB8AC3E}">
        <p14:creationId xmlns:p14="http://schemas.microsoft.com/office/powerpoint/2010/main" val="1461127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07596-B02C-A64F-954F-95F9CBB2B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19250-A245-78EF-8368-A7CBE610CC8D}"/>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Person-Centered Care Goals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301C28C-F63F-563B-0A7A-C23EFE1CA4C0}"/>
              </a:ext>
            </a:extLst>
          </p:cNvPr>
          <p:cNvSpPr>
            <a:spLocks noGrp="1"/>
          </p:cNvSpPr>
          <p:nvPr>
            <p:ph idx="1"/>
          </p:nvPr>
        </p:nvSpPr>
        <p:spPr>
          <a:xfrm>
            <a:off x="838200" y="1557196"/>
            <a:ext cx="10515600" cy="4725909"/>
          </a:xfrm>
        </p:spPr>
        <p:txBody>
          <a:bodyPr>
            <a:norm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3.14 </a:t>
            </a:r>
            <a:r>
              <a:rPr lang="en-US" sz="1800" kern="100">
                <a:effectLst/>
                <a:latin typeface="Arial" panose="020B0604020202020204" pitchFamily="34" charset="0"/>
                <a:ea typeface="Aptos" panose="020B0004020202020204" pitchFamily="34" charset="0"/>
                <a:cs typeface="Times New Roman" panose="02020603050405020304" pitchFamily="18" charset="0"/>
              </a:rPr>
              <a:t>In adults with overweight or obesity at high risk of type 2 diabetes, care goals should include weight loss and maintenance, minimizing the progression of hyperglycemia, and attention to cardiovascular risk.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r>
              <a:rPr lang="en-US" sz="1800" b="1" kern="100">
                <a:effectLst/>
                <a:latin typeface="Arial" panose="020B06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18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3.15 </a:t>
            </a:r>
            <a:r>
              <a:rPr lang="en-US" sz="1800" kern="100">
                <a:effectLst/>
                <a:latin typeface="Arial" panose="020B0604020202020204" pitchFamily="34" charset="0"/>
                <a:ea typeface="Aptos" panose="020B0004020202020204" pitchFamily="34" charset="0"/>
                <a:cs typeface="Times New Roman" panose="02020603050405020304" pitchFamily="18" charset="0"/>
              </a:rPr>
              <a:t>Pharmacotherapy (e.g., for weight management, minimizing the progression of hyperglycemia, and cardiovascular risk reduction) should be considered to support person-centered care goals.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A</a:t>
            </a:r>
            <a:endParaRPr lang="en-US" sz="1800" b="1" kern="100">
              <a:effectLst/>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800" b="1" kern="100">
              <a:latin typeface="Arial" panose="020B06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3.16 </a:t>
            </a:r>
            <a:r>
              <a:rPr lang="en-US" sz="1800" kern="100">
                <a:effectLst/>
                <a:latin typeface="Arial" panose="020B0604020202020204" pitchFamily="34" charset="0"/>
                <a:ea typeface="Aptos" panose="020B0004020202020204" pitchFamily="34" charset="0"/>
                <a:cs typeface="Times New Roman" panose="02020603050405020304" pitchFamily="18" charset="0"/>
              </a:rPr>
              <a:t>More intensive preventive approaches should be considered in individuals who are at particularly high risk of progression to diabetes, including individuals with BMI ≥35 kg/m</a:t>
            </a:r>
            <a:r>
              <a:rPr lang="en-US" sz="1800" kern="100" baseline="30000">
                <a:effectLst/>
                <a:latin typeface="Arial" panose="020B0604020202020204" pitchFamily="34" charset="0"/>
                <a:ea typeface="Aptos" panose="020B0004020202020204" pitchFamily="34" charset="0"/>
                <a:cs typeface="Times New Roman" panose="02020603050405020304" pitchFamily="18" charset="0"/>
              </a:rPr>
              <a:t>2</a:t>
            </a:r>
            <a:r>
              <a:rPr lang="en-US" sz="1800" kern="100">
                <a:effectLst/>
                <a:latin typeface="Arial" panose="020B0604020202020204" pitchFamily="34" charset="0"/>
                <a:ea typeface="Aptos" panose="020B0004020202020204" pitchFamily="34" charset="0"/>
                <a:cs typeface="Times New Roman" panose="02020603050405020304" pitchFamily="18" charset="0"/>
              </a:rPr>
              <a:t>, those with higher glucose levels (e.g., fasting plasma glucose 110–125 mg/dL [6.1–6.9 mmol/L], 2-h post-challenge glucose 173–199 mg/dL [9.6–11.0 mmol/L], and A1C ≥6.0% [≥42 mmol/mol]), and individuals with a history of gestational diabetes mellitus.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A</a:t>
            </a:r>
            <a:endParaRPr lang="en-US" sz="1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A5C55D9-F05B-9741-2134-B36D8167CCC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51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1E633B6-4372-C275-B4C4-50F367B89EAC}"/>
              </a:ext>
            </a:extLst>
          </p:cNvPr>
          <p:cNvSpPr txBox="1"/>
          <p:nvPr/>
        </p:nvSpPr>
        <p:spPr>
          <a:xfrm>
            <a:off x="5136" y="6647"/>
            <a:ext cx="49254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3. Prevention or Delay of Diabetes and Associated Comorbidities</a:t>
            </a:r>
          </a:p>
        </p:txBody>
      </p:sp>
    </p:spTree>
    <p:extLst>
      <p:ext uri="{BB962C8B-B14F-4D97-AF65-F5344CB8AC3E}">
        <p14:creationId xmlns:p14="http://schemas.microsoft.com/office/powerpoint/2010/main" val="1794335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2BF8A-C8DC-37FC-9C9F-CA29C2324A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75C91-EFC9-4561-959B-B20E623B205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Pharmacologic Interventions to Delay Symptomatic Type 1 Diabetes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9CBEA7E-9D6D-D26C-480C-CF5D5031580C}"/>
              </a:ext>
            </a:extLst>
          </p:cNvPr>
          <p:cNvSpPr>
            <a:spLocks noGrp="1"/>
          </p:cNvSpPr>
          <p:nvPr>
            <p:ph idx="1"/>
          </p:nvPr>
        </p:nvSpPr>
        <p:spPr>
          <a:xfrm>
            <a:off x="838200" y="1557196"/>
            <a:ext cx="10515600" cy="4725909"/>
          </a:xfrm>
        </p:spPr>
        <p:txBody>
          <a:bodyPr>
            <a:normAutofit/>
          </a:bodyPr>
          <a:lstStyle/>
          <a:p>
            <a:pPr marL="0" marR="0" indent="0">
              <a:spcBef>
                <a:spcPts val="0"/>
              </a:spcBef>
              <a:spcAft>
                <a:spcPts val="0"/>
              </a:spcAft>
              <a:buNone/>
            </a:pPr>
            <a:r>
              <a:rPr lang="en-US" sz="1800" b="1" kern="100">
                <a:effectLst/>
                <a:latin typeface="Arial" panose="020B0604020202020204" pitchFamily="34" charset="0"/>
                <a:ea typeface="Aptos" panose="020B0004020202020204" pitchFamily="34" charset="0"/>
                <a:cs typeface="Times New Roman" panose="02020603050405020304" pitchFamily="18" charset="0"/>
              </a:rPr>
              <a:t>3.17 </a:t>
            </a:r>
            <a:r>
              <a:rPr lang="en-US" sz="1800" kern="100">
                <a:effectLst/>
                <a:latin typeface="Arial" panose="020B0604020202020204" pitchFamily="34" charset="0"/>
                <a:ea typeface="Aptos" panose="020B0004020202020204" pitchFamily="34" charset="0"/>
                <a:cs typeface="Times New Roman" panose="02020603050405020304" pitchFamily="18" charset="0"/>
              </a:rPr>
              <a:t>Teplizumab-</a:t>
            </a:r>
            <a:r>
              <a:rPr lang="en-US" sz="1800" kern="100" err="1">
                <a:effectLst/>
                <a:latin typeface="Arial" panose="020B0604020202020204" pitchFamily="34" charset="0"/>
                <a:ea typeface="Aptos" panose="020B0004020202020204" pitchFamily="34" charset="0"/>
                <a:cs typeface="Times New Roman" panose="02020603050405020304" pitchFamily="18" charset="0"/>
              </a:rPr>
              <a:t>mzwv</a:t>
            </a:r>
            <a:r>
              <a:rPr lang="en-US" sz="1800" kern="100">
                <a:effectLst/>
                <a:latin typeface="Arial" panose="020B0604020202020204" pitchFamily="34" charset="0"/>
                <a:ea typeface="Aptos" panose="020B0004020202020204" pitchFamily="34" charset="0"/>
                <a:cs typeface="Times New Roman" panose="02020603050405020304" pitchFamily="18" charset="0"/>
              </a:rPr>
              <a:t> infusion to delay the onset of symptomatic type 1 diabetes (stage 3) should be discussed with selected individuals aged ≥8 years with stage 2 type 1 diabetes. Treatment should be in a setting with appropriately trained personnel. </a:t>
            </a:r>
            <a:r>
              <a:rPr lang="en-US" sz="1800" b="1" kern="100">
                <a:solidFill>
                  <a:srgbClr val="C00000"/>
                </a:solidFill>
                <a:effectLst/>
                <a:latin typeface="Arial" panose="020B0604020202020204" pitchFamily="34" charset="0"/>
                <a:ea typeface="Aptos" panose="020B0004020202020204" pitchFamily="34" charset="0"/>
                <a:cs typeface="Times New Roman" panose="02020603050405020304" pitchFamily="18" charset="0"/>
              </a:rPr>
              <a:t>B</a:t>
            </a:r>
            <a:endParaRPr lang="en-US" sz="1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DEAA281-05E1-7CCA-A35E-D8BA6139BBF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52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8B5C44A-09AD-F6D4-2218-9BAF46C10477}"/>
              </a:ext>
            </a:extLst>
          </p:cNvPr>
          <p:cNvSpPr txBox="1"/>
          <p:nvPr/>
        </p:nvSpPr>
        <p:spPr>
          <a:xfrm>
            <a:off x="5136" y="6647"/>
            <a:ext cx="492545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3. Prevention or Delay of Diabetes and Associated Comorbidities</a:t>
            </a:r>
          </a:p>
        </p:txBody>
      </p:sp>
    </p:spTree>
    <p:extLst>
      <p:ext uri="{BB962C8B-B14F-4D97-AF65-F5344CB8AC3E}">
        <p14:creationId xmlns:p14="http://schemas.microsoft.com/office/powerpoint/2010/main" val="1887205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096CD-6CAA-C044-7E22-9B8FE3AF66B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E5303E6-FE21-560B-E868-78E677C45CEF}"/>
              </a:ext>
            </a:extLst>
          </p:cNvPr>
          <p:cNvSpPr>
            <a:spLocks noGrp="1"/>
          </p:cNvSpPr>
          <p:nvPr>
            <p:ph type="title"/>
          </p:nvPr>
        </p:nvSpPr>
        <p:spPr>
          <a:xfrm>
            <a:off x="1667723" y="3093106"/>
            <a:ext cx="9893552" cy="1325563"/>
          </a:xfrm>
        </p:spPr>
        <p:txBody>
          <a:bodyPr>
            <a:normAutofit fontScale="90000"/>
          </a:bodyPr>
          <a:lstStyle/>
          <a:p>
            <a:r>
              <a:rPr lang="en-US"/>
              <a:t>Section 4.</a:t>
            </a:r>
            <a:br>
              <a:rPr lang="en-US"/>
            </a:br>
            <a:br>
              <a:rPr lang="en-US"/>
            </a:br>
            <a:r>
              <a:rPr lang="en-US"/>
              <a:t>Comprehensive Medical Evaluation and Assessment of Comorbidities</a:t>
            </a:r>
          </a:p>
        </p:txBody>
      </p:sp>
      <p:sp>
        <p:nvSpPr>
          <p:cNvPr id="2" name="TextBox 1">
            <a:extLst>
              <a:ext uri="{FF2B5EF4-FFF2-40B4-BE49-F238E27FC236}">
                <a16:creationId xmlns:a16="http://schemas.microsoft.com/office/drawing/2014/main" id="{65E391ED-FFB6-503E-017C-0F2C1AB2E5C0}"/>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(https://doi.org/10.2337/dc26-S004)</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4763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9EA00-FE39-E534-D05B-F52AA32EB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05256-9E07-FEAC-304B-2A261A8AF04D}"/>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Person-Centered Collaborative Care</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305CA95-F18F-5F50-82ED-87AC050DF036}"/>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4.1</a:t>
            </a:r>
            <a:r>
              <a:rPr lang="en-US" sz="2000" b="0" i="0" u="none" strike="noStrike" baseline="0">
                <a:solidFill>
                  <a:srgbClr val="000000"/>
                </a:solidFill>
                <a:latin typeface="Arial" panose="020B0604020202020204" pitchFamily="34" charset="0"/>
                <a:cs typeface="Arial" panose="020B0604020202020204" pitchFamily="34" charset="0"/>
              </a:rPr>
              <a:t> A communication style that uses person-centered, culturally sensitive, and strength-based language and active listening; elicits individual preferences and beliefs; and assesses literacy, numeracy, and potential barriers to care should be used to optimize health outcomes and health-related quality of life.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4.2</a:t>
            </a:r>
            <a:r>
              <a:rPr lang="en-US" sz="2000" b="0" i="0" u="none" strike="noStrike" baseline="0">
                <a:solidFill>
                  <a:srgbClr val="000000"/>
                </a:solidFill>
                <a:latin typeface="Arial" panose="020B0604020202020204" pitchFamily="34" charset="0"/>
                <a:cs typeface="Arial" panose="020B0604020202020204" pitchFamily="34" charset="0"/>
              </a:rPr>
              <a:t> People with diabetes can benefit from a coordinated interprofessional team that may include but is not limited to diabetes care and education specialists, primary care and subspecialty clinicians, nurses, registered dietitian nutritionists, exercise specialists, pharmacists, dentists, podiatrists, and behavioral health professionals.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B65B87B-D738-2395-D74F-F67703AB317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54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34DCC2E-C533-24B0-372F-3CE83053A242}"/>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3054880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39703-4E6C-9952-E451-B12D623BC7F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C55463-42E8-A138-A344-2CEF740C6FF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55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C88FD88-8F66-A3A1-1916-F0851BA44FE1}"/>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
        <p:nvSpPr>
          <p:cNvPr id="2" name="TextBox 1">
            <a:extLst>
              <a:ext uri="{FF2B5EF4-FFF2-40B4-BE49-F238E27FC236}">
                <a16:creationId xmlns:a16="http://schemas.microsoft.com/office/drawing/2014/main" id="{4BAD8928-EABE-D0FF-952F-CAA3FF194A14}"/>
              </a:ext>
            </a:extLst>
          </p:cNvPr>
          <p:cNvSpPr txBox="1">
            <a:spLocks noChangeArrowheads="1"/>
          </p:cNvSpPr>
          <p:nvPr/>
        </p:nvSpPr>
        <p:spPr bwMode="auto">
          <a:xfrm>
            <a:off x="0" y="6095403"/>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4.1</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pic>
        <p:nvPicPr>
          <p:cNvPr id="6" name="Picture 5">
            <a:extLst>
              <a:ext uri="{FF2B5EF4-FFF2-40B4-BE49-F238E27FC236}">
                <a16:creationId xmlns:a16="http://schemas.microsoft.com/office/drawing/2014/main" id="{034DE03D-9382-5E24-23F0-3C234B50BCEF}"/>
              </a:ext>
            </a:extLst>
          </p:cNvPr>
          <p:cNvPicPr>
            <a:picLocks noChangeAspect="1"/>
          </p:cNvPicPr>
          <p:nvPr/>
        </p:nvPicPr>
        <p:blipFill>
          <a:blip r:embed="rId3"/>
          <a:stretch>
            <a:fillRect/>
          </a:stretch>
        </p:blipFill>
        <p:spPr>
          <a:xfrm>
            <a:off x="2276320" y="283646"/>
            <a:ext cx="7744501" cy="5998191"/>
          </a:xfrm>
          <a:prstGeom prst="rect">
            <a:avLst/>
          </a:prstGeom>
        </p:spPr>
      </p:pic>
    </p:spTree>
    <p:extLst>
      <p:ext uri="{BB962C8B-B14F-4D97-AF65-F5344CB8AC3E}">
        <p14:creationId xmlns:p14="http://schemas.microsoft.com/office/powerpoint/2010/main" val="1586209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F60C8-67EC-8A8B-7FCB-36161E88027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4D2229-B110-629F-0574-10602AB5E7C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56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6AF7F19-724A-2AB0-5F2A-96A642BC0576}"/>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pic>
        <p:nvPicPr>
          <p:cNvPr id="7" name="Picture 6">
            <a:extLst>
              <a:ext uri="{FF2B5EF4-FFF2-40B4-BE49-F238E27FC236}">
                <a16:creationId xmlns:a16="http://schemas.microsoft.com/office/drawing/2014/main" id="{BA1DF197-F540-9A77-7039-19B62A1651F6}"/>
              </a:ext>
            </a:extLst>
          </p:cNvPr>
          <p:cNvPicPr>
            <a:picLocks noChangeAspect="1"/>
          </p:cNvPicPr>
          <p:nvPr/>
        </p:nvPicPr>
        <p:blipFill>
          <a:blip r:embed="rId3"/>
          <a:stretch>
            <a:fillRect/>
          </a:stretch>
        </p:blipFill>
        <p:spPr>
          <a:xfrm>
            <a:off x="71416" y="932403"/>
            <a:ext cx="12049168" cy="970837"/>
          </a:xfrm>
          <a:prstGeom prst="rect">
            <a:avLst/>
          </a:prstGeom>
        </p:spPr>
      </p:pic>
      <p:sp>
        <p:nvSpPr>
          <p:cNvPr id="2" name="TextBox 1">
            <a:extLst>
              <a:ext uri="{FF2B5EF4-FFF2-40B4-BE49-F238E27FC236}">
                <a16:creationId xmlns:a16="http://schemas.microsoft.com/office/drawing/2014/main" id="{60FE8D2B-35E7-C2C6-DFEA-55268FFF9A25}"/>
              </a:ext>
            </a:extLst>
          </p:cNvPr>
          <p:cNvSpPr txBox="1">
            <a:spLocks noChangeArrowheads="1"/>
          </p:cNvSpPr>
          <p:nvPr/>
        </p:nvSpPr>
        <p:spPr bwMode="auto">
          <a:xfrm>
            <a:off x="0" y="6095403"/>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4.1 (continued)</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spTree>
    <p:extLst>
      <p:ext uri="{BB962C8B-B14F-4D97-AF65-F5344CB8AC3E}">
        <p14:creationId xmlns:p14="http://schemas.microsoft.com/office/powerpoint/2010/main" val="3731817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F9F3-4646-E379-F6CA-7C2D9E91B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9C22D-E854-BD47-9DF0-C1F3164CF22B}"/>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Comprehensive Medical Evaluation</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B54FCAD-8D56-9ADD-EFB0-5DEAB435C79F}"/>
              </a:ext>
            </a:extLst>
          </p:cNvPr>
          <p:cNvSpPr>
            <a:spLocks noGrp="1"/>
          </p:cNvSpPr>
          <p:nvPr>
            <p:ph idx="1"/>
          </p:nvPr>
        </p:nvSpPr>
        <p:spPr>
          <a:xfrm>
            <a:off x="838200" y="1557196"/>
            <a:ext cx="10515600" cy="4725909"/>
          </a:xfrm>
        </p:spPr>
        <p:txBody>
          <a:bodyPr vert="horz" lIns="91440" tIns="45720" rIns="91440" bIns="45720" rtlCol="0" anchor="t">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4.3</a:t>
            </a:r>
            <a:r>
              <a:rPr lang="en-US" sz="2000" b="0" i="0" u="none" strike="noStrike" baseline="0">
                <a:solidFill>
                  <a:srgbClr val="000000"/>
                </a:solidFill>
                <a:latin typeface="Arial" panose="020B0604020202020204" pitchFamily="34" charset="0"/>
                <a:cs typeface="Arial" panose="020B0604020202020204" pitchFamily="34" charset="0"/>
              </a:rPr>
              <a:t> A complete medical evaluation should be performed at the initial visit and follow-up, as appropriate, to:</a:t>
            </a:r>
          </a:p>
          <a:p>
            <a:pPr marL="0" indent="0" algn="l">
              <a:buNone/>
            </a:pPr>
            <a:r>
              <a:rPr lang="en-US" sz="2000" b="0" i="0" u="none" strike="noStrike" baseline="0">
                <a:solidFill>
                  <a:srgbClr val="000000"/>
                </a:solidFill>
                <a:latin typeface="Arial" panose="020B0604020202020204" pitchFamily="34" charset="0"/>
                <a:cs typeface="Arial" panose="020B0604020202020204" pitchFamily="34" charset="0"/>
              </a:rPr>
              <a:t>• Confirm the diagnosis and classify diabetes.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0" i="0" u="none" strike="noStrike" baseline="0">
                <a:solidFill>
                  <a:srgbClr val="000000"/>
                </a:solidFill>
                <a:latin typeface="Arial" panose="020B0604020202020204" pitchFamily="34" charset="0"/>
                <a:cs typeface="Arial" panose="020B0604020202020204" pitchFamily="34" charset="0"/>
              </a:rPr>
              <a:t>• Assess glycemic status and previous and current treatment.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0" i="0" u="none" strike="noStrike" baseline="0">
                <a:solidFill>
                  <a:srgbClr val="000000"/>
                </a:solidFill>
                <a:latin typeface="Arial" panose="020B0604020202020204" pitchFamily="34" charset="0"/>
                <a:cs typeface="Arial" panose="020B0604020202020204" pitchFamily="34" charset="0"/>
              </a:rPr>
              <a:t>• Evaluate for diabetes complications, potential comorbid conditions, and overall health status.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0" i="0" u="none" strike="noStrike" baseline="0">
                <a:solidFill>
                  <a:srgbClr val="000000"/>
                </a:solidFill>
                <a:latin typeface="Arial" panose="020B0604020202020204" pitchFamily="34" charset="0"/>
                <a:cs typeface="Arial" panose="020B0604020202020204" pitchFamily="34" charset="0"/>
              </a:rPr>
              <a:t>• Identify care partners, support systems, and available resources.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0" i="0" u="none" strike="noStrike" baseline="0">
                <a:solidFill>
                  <a:srgbClr val="000000"/>
                </a:solidFill>
                <a:latin typeface="Arial" panose="020B0604020202020204" pitchFamily="34" charset="0"/>
                <a:cs typeface="Arial" panose="020B0604020202020204" pitchFamily="34" charset="0"/>
              </a:rPr>
              <a:t>• Assess social determinants of health and structural barriers to optimal health and health care.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0" i="0" u="none" strike="noStrike" baseline="0">
                <a:solidFill>
                  <a:srgbClr val="000000"/>
                </a:solidFill>
                <a:latin typeface="Arial" panose="020B0604020202020204" pitchFamily="34" charset="0"/>
                <a:cs typeface="Arial" panose="020B0604020202020204" pitchFamily="34" charset="0"/>
              </a:rPr>
              <a:t>• Review risk factor management in the person with diabetes.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0" i="0" u="none" strike="noStrike" baseline="0">
                <a:solidFill>
                  <a:srgbClr val="000000"/>
                </a:solidFill>
                <a:latin typeface="Arial" panose="020B0604020202020204" pitchFamily="34" charset="0"/>
                <a:cs typeface="Arial" panose="020B0604020202020204" pitchFamily="34" charset="0"/>
              </a:rPr>
              <a:t>• Begin engagement with the person with diabetes in the formulation of a care management plan including goals of care.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0" i="0" u="none" strike="noStrike" baseline="0">
                <a:solidFill>
                  <a:srgbClr val="000000"/>
                </a:solidFill>
                <a:latin typeface="Arial" panose="020B0604020202020204" pitchFamily="34" charset="0"/>
                <a:cs typeface="Arial" panose="020B0604020202020204" pitchFamily="34" charset="0"/>
              </a:rPr>
              <a:t>• Develop a plan for continuing care.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92C8B9-F83A-A0C1-9C5E-69D365A6F67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57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2857CC0-C2FD-077D-72A9-82D609C75CC2}"/>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3817248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A422-A909-7F7D-D94A-FA48E75B5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10D38-1F2F-D054-A6D6-BC675824FBB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Comprehensive Medical Evaluation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E9E515C-B0EE-DB6A-0B2F-C2BC939E77AD}"/>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4.4</a:t>
            </a:r>
            <a:r>
              <a:rPr lang="en-US" sz="2000" b="0" i="0" u="none" strike="noStrike" baseline="0">
                <a:solidFill>
                  <a:srgbClr val="000000"/>
                </a:solidFill>
                <a:latin typeface="Arial" panose="020B0604020202020204" pitchFamily="34" charset="0"/>
                <a:cs typeface="Arial" panose="020B0604020202020204" pitchFamily="34" charset="0"/>
              </a:rPr>
              <a:t> Ongoing management should be guided by the assessment of overall health and functional status, diabetes complications, cardiovascular risk, hypoglycemia risk, and shared decision making to set therapeutic goals.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44AA2C7-0093-FDAF-0B48-066396B5BCA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58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9453048-2C81-DD12-F6C2-71D1F63FA16A}"/>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1808061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3E96E-4137-4227-FDA2-1F414CF0769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5B183D-E828-075B-6F51-7B933EEECDF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59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7AEAB40-0C71-1EEB-69DD-0D2D2A189DE4}"/>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
        <p:nvSpPr>
          <p:cNvPr id="3" name="TextBox 2">
            <a:extLst>
              <a:ext uri="{FF2B5EF4-FFF2-40B4-BE49-F238E27FC236}">
                <a16:creationId xmlns:a16="http://schemas.microsoft.com/office/drawing/2014/main" id="{F74531C4-C5FC-165C-86CB-C01526209187}"/>
              </a:ext>
            </a:extLst>
          </p:cNvPr>
          <p:cNvSpPr txBox="1">
            <a:spLocks noChangeArrowheads="1"/>
          </p:cNvSpPr>
          <p:nvPr/>
        </p:nvSpPr>
        <p:spPr bwMode="auto">
          <a:xfrm>
            <a:off x="5311881" y="608602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4.1</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pic>
        <p:nvPicPr>
          <p:cNvPr id="7" name="Picture 6">
            <a:extLst>
              <a:ext uri="{FF2B5EF4-FFF2-40B4-BE49-F238E27FC236}">
                <a16:creationId xmlns:a16="http://schemas.microsoft.com/office/drawing/2014/main" id="{2525B7C8-3180-AB6F-54DC-E960B6C32FC6}"/>
              </a:ext>
            </a:extLst>
          </p:cNvPr>
          <p:cNvPicPr>
            <a:picLocks noChangeAspect="1"/>
          </p:cNvPicPr>
          <p:nvPr/>
        </p:nvPicPr>
        <p:blipFill>
          <a:blip r:embed="rId2"/>
          <a:stretch>
            <a:fillRect/>
          </a:stretch>
        </p:blipFill>
        <p:spPr>
          <a:xfrm>
            <a:off x="124288" y="283646"/>
            <a:ext cx="5226986" cy="6194156"/>
          </a:xfrm>
          <a:prstGeom prst="rect">
            <a:avLst/>
          </a:prstGeom>
        </p:spPr>
      </p:pic>
      <p:pic>
        <p:nvPicPr>
          <p:cNvPr id="12" name="Picture 11">
            <a:extLst>
              <a:ext uri="{FF2B5EF4-FFF2-40B4-BE49-F238E27FC236}">
                <a16:creationId xmlns:a16="http://schemas.microsoft.com/office/drawing/2014/main" id="{B43AD4FE-AD90-DC31-054D-AD66CCD51ADA}"/>
              </a:ext>
            </a:extLst>
          </p:cNvPr>
          <p:cNvPicPr>
            <a:picLocks noChangeAspect="1"/>
          </p:cNvPicPr>
          <p:nvPr/>
        </p:nvPicPr>
        <p:blipFill>
          <a:blip r:embed="rId3"/>
          <a:stretch>
            <a:fillRect/>
          </a:stretch>
        </p:blipFill>
        <p:spPr>
          <a:xfrm>
            <a:off x="5588347" y="283646"/>
            <a:ext cx="5552607" cy="4827369"/>
          </a:xfrm>
          <a:prstGeom prst="rect">
            <a:avLst/>
          </a:prstGeom>
        </p:spPr>
      </p:pic>
    </p:spTree>
    <p:extLst>
      <p:ext uri="{BB962C8B-B14F-4D97-AF65-F5344CB8AC3E}">
        <p14:creationId xmlns:p14="http://schemas.microsoft.com/office/powerpoint/2010/main" val="337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6C54-FD30-C22B-BD27-1F8241267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82A3F-430B-2D83-CAD8-CDE45E847689}"/>
              </a:ext>
            </a:extLst>
          </p:cNvPr>
          <p:cNvSpPr>
            <a:spLocks noGrp="1"/>
          </p:cNvSpPr>
          <p:nvPr>
            <p:ph type="title"/>
          </p:nvPr>
        </p:nvSpPr>
        <p:spPr/>
        <p:txBody>
          <a:bodyPr>
            <a:normAutofit/>
          </a:bodyPr>
          <a:lstStyle/>
          <a:p>
            <a:r>
              <a:rPr lang="en-US"/>
              <a:t>The ADA’s </a:t>
            </a:r>
            <a:r>
              <a:rPr lang="en-US" i="1"/>
              <a:t>Standards of Care</a:t>
            </a:r>
            <a:r>
              <a:rPr lang="en-US"/>
              <a:t>—a Living Document</a:t>
            </a:r>
            <a:endParaRPr lang="en-US">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35EA5ABF-1DE8-9768-5B87-CD47E1EC033D}"/>
              </a:ext>
            </a:extLst>
          </p:cNvPr>
          <p:cNvSpPr>
            <a:spLocks noGrp="1"/>
          </p:cNvSpPr>
          <p:nvPr>
            <p:ph idx="1"/>
          </p:nvPr>
        </p:nvSpPr>
        <p:spPr>
          <a:xfrm>
            <a:off x="838200" y="1825625"/>
            <a:ext cx="10515600" cy="4667250"/>
          </a:xfrm>
        </p:spPr>
        <p:txBody>
          <a:bodyPr>
            <a:normAutofit/>
          </a:bodyPr>
          <a:lstStyle/>
          <a:p>
            <a:pPr marL="457200" indent="-457200">
              <a:buClr>
                <a:srgbClr val="C00000"/>
              </a:buClr>
              <a:buFont typeface="Arial" panose="020B0604020202020204" pitchFamily="34" charset="0"/>
              <a:buChar char="•"/>
            </a:pPr>
            <a:r>
              <a:rPr lang="en-US" sz="2200" dirty="0">
                <a:latin typeface="Arial" panose="020B0604020202020204" pitchFamily="34" charset="0"/>
                <a:cs typeface="Arial" panose="020B0604020202020204" pitchFamily="34" charset="0"/>
              </a:rPr>
              <a:t>Updates will be made in response to important events inclusive of, but not limited to:</a:t>
            </a:r>
          </a:p>
          <a:p>
            <a:pPr marL="914365" lvl="1" indent="-457200">
              <a:buClr>
                <a:srgbClr val="C00000"/>
              </a:buClr>
            </a:pPr>
            <a:r>
              <a:rPr lang="en-US" sz="2200" dirty="0">
                <a:latin typeface="Arial" panose="020B0604020202020204" pitchFamily="34" charset="0"/>
                <a:cs typeface="Arial" panose="020B0604020202020204" pitchFamily="34" charset="0"/>
              </a:rPr>
              <a:t>Approval of new treatments (medications or devices) with the potential to impact care;</a:t>
            </a:r>
          </a:p>
          <a:p>
            <a:pPr marL="914365" lvl="1" indent="-457200">
              <a:buClr>
                <a:srgbClr val="C00000"/>
              </a:buClr>
            </a:pPr>
            <a:r>
              <a:rPr lang="en-US" sz="2200" dirty="0">
                <a:latin typeface="Arial" panose="020B0604020202020204" pitchFamily="34" charset="0"/>
                <a:cs typeface="Arial" panose="020B0604020202020204" pitchFamily="34" charset="0"/>
              </a:rPr>
              <a:t>Publication of new findings that support a change to a recommendation and/or evidence level of a recommendation; or</a:t>
            </a:r>
          </a:p>
          <a:p>
            <a:pPr marL="914365" lvl="1" indent="-457200">
              <a:buClr>
                <a:srgbClr val="C00000"/>
              </a:buClr>
            </a:pPr>
            <a:r>
              <a:rPr lang="en-US" sz="2200" dirty="0">
                <a:latin typeface="Arial" panose="020B0604020202020204" pitchFamily="34" charset="0"/>
                <a:cs typeface="Arial" panose="020B0604020202020204" pitchFamily="34" charset="0"/>
              </a:rPr>
              <a:t>Publication of a consensus document endorsed by the ADA that necessitates an update of the Standards to align content of the documents</a:t>
            </a:r>
          </a:p>
        </p:txBody>
      </p:sp>
    </p:spTree>
    <p:extLst>
      <p:ext uri="{BB962C8B-B14F-4D97-AF65-F5344CB8AC3E}">
        <p14:creationId xmlns:p14="http://schemas.microsoft.com/office/powerpoint/2010/main" val="1713390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C59EB-529D-783B-827C-31A2BE5337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EC5EEF-9C2D-9240-4324-94D6560D19F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60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C9DEFA3-4F0A-B25C-1B0A-75F151CCA86D}"/>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pic>
        <p:nvPicPr>
          <p:cNvPr id="9" name="Picture 8">
            <a:extLst>
              <a:ext uri="{FF2B5EF4-FFF2-40B4-BE49-F238E27FC236}">
                <a16:creationId xmlns:a16="http://schemas.microsoft.com/office/drawing/2014/main" id="{CA6BBEE4-9381-FDA8-D976-519732484405}"/>
              </a:ext>
            </a:extLst>
          </p:cNvPr>
          <p:cNvPicPr>
            <a:picLocks noChangeAspect="1"/>
          </p:cNvPicPr>
          <p:nvPr/>
        </p:nvPicPr>
        <p:blipFill>
          <a:blip r:embed="rId2"/>
          <a:stretch>
            <a:fillRect/>
          </a:stretch>
        </p:blipFill>
        <p:spPr>
          <a:xfrm>
            <a:off x="72505" y="421754"/>
            <a:ext cx="5592452" cy="5722155"/>
          </a:xfrm>
          <a:prstGeom prst="rect">
            <a:avLst/>
          </a:prstGeom>
        </p:spPr>
      </p:pic>
      <p:pic>
        <p:nvPicPr>
          <p:cNvPr id="13" name="Picture 12">
            <a:extLst>
              <a:ext uri="{FF2B5EF4-FFF2-40B4-BE49-F238E27FC236}">
                <a16:creationId xmlns:a16="http://schemas.microsoft.com/office/drawing/2014/main" id="{04D03026-167E-7FF2-BF5B-92B12C9750FA}"/>
              </a:ext>
            </a:extLst>
          </p:cNvPr>
          <p:cNvPicPr>
            <a:picLocks noChangeAspect="1"/>
          </p:cNvPicPr>
          <p:nvPr/>
        </p:nvPicPr>
        <p:blipFill>
          <a:blip r:embed="rId3"/>
          <a:stretch>
            <a:fillRect/>
          </a:stretch>
        </p:blipFill>
        <p:spPr>
          <a:xfrm>
            <a:off x="5947189" y="443410"/>
            <a:ext cx="5565901" cy="5247849"/>
          </a:xfrm>
          <a:prstGeom prst="rect">
            <a:avLst/>
          </a:prstGeom>
        </p:spPr>
      </p:pic>
      <p:sp>
        <p:nvSpPr>
          <p:cNvPr id="14" name="TextBox 13">
            <a:extLst>
              <a:ext uri="{FF2B5EF4-FFF2-40B4-BE49-F238E27FC236}">
                <a16:creationId xmlns:a16="http://schemas.microsoft.com/office/drawing/2014/main" id="{9E7E0017-8850-B85D-40FF-4B1042014D37}"/>
              </a:ext>
            </a:extLst>
          </p:cNvPr>
          <p:cNvSpPr txBox="1">
            <a:spLocks noChangeArrowheads="1"/>
          </p:cNvSpPr>
          <p:nvPr/>
        </p:nvSpPr>
        <p:spPr bwMode="auto">
          <a:xfrm>
            <a:off x="5311881" y="608602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4.1 (continued)</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spTree>
    <p:extLst>
      <p:ext uri="{BB962C8B-B14F-4D97-AF65-F5344CB8AC3E}">
        <p14:creationId xmlns:p14="http://schemas.microsoft.com/office/powerpoint/2010/main" val="294151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6D25-A5E9-8A24-B233-4D990BE3447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A7D62D-9041-B443-0C81-39C59DC88E55}"/>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61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EC9F919-DAFF-9BC0-F026-D03F83C0B12B}"/>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
        <p:nvSpPr>
          <p:cNvPr id="3" name="TextBox 2">
            <a:extLst>
              <a:ext uri="{FF2B5EF4-FFF2-40B4-BE49-F238E27FC236}">
                <a16:creationId xmlns:a16="http://schemas.microsoft.com/office/drawing/2014/main" id="{7480D6DD-BF68-D431-DE00-2B84D26CD3EC}"/>
              </a:ext>
            </a:extLst>
          </p:cNvPr>
          <p:cNvSpPr txBox="1">
            <a:spLocks noChangeArrowheads="1"/>
          </p:cNvSpPr>
          <p:nvPr/>
        </p:nvSpPr>
        <p:spPr bwMode="auto">
          <a:xfrm>
            <a:off x="0" y="6065904"/>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4.2</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pic>
        <p:nvPicPr>
          <p:cNvPr id="9" name="Picture 8">
            <a:extLst>
              <a:ext uri="{FF2B5EF4-FFF2-40B4-BE49-F238E27FC236}">
                <a16:creationId xmlns:a16="http://schemas.microsoft.com/office/drawing/2014/main" id="{0987EB1B-E20E-7000-3A19-1EA9ED0EB0DE}"/>
              </a:ext>
            </a:extLst>
          </p:cNvPr>
          <p:cNvPicPr>
            <a:picLocks noChangeAspect="1"/>
          </p:cNvPicPr>
          <p:nvPr/>
        </p:nvPicPr>
        <p:blipFill>
          <a:blip r:embed="rId2"/>
          <a:stretch>
            <a:fillRect/>
          </a:stretch>
        </p:blipFill>
        <p:spPr>
          <a:xfrm>
            <a:off x="2234626" y="304703"/>
            <a:ext cx="7357660" cy="5535762"/>
          </a:xfrm>
          <a:prstGeom prst="rect">
            <a:avLst/>
          </a:prstGeom>
        </p:spPr>
      </p:pic>
    </p:spTree>
    <p:extLst>
      <p:ext uri="{BB962C8B-B14F-4D97-AF65-F5344CB8AC3E}">
        <p14:creationId xmlns:p14="http://schemas.microsoft.com/office/powerpoint/2010/main" val="2738715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35A10-AF18-0E96-4254-99D3FF2550F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9BAAE7-39E1-126D-F329-3F3B65992B4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62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7DDBD440-AF96-8E2A-4093-1FFC854BF8AD}"/>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pic>
        <p:nvPicPr>
          <p:cNvPr id="10" name="Picture 9">
            <a:extLst>
              <a:ext uri="{FF2B5EF4-FFF2-40B4-BE49-F238E27FC236}">
                <a16:creationId xmlns:a16="http://schemas.microsoft.com/office/drawing/2014/main" id="{B2280147-D6E4-7FFC-A2A1-A1BBEDA485A2}"/>
              </a:ext>
            </a:extLst>
          </p:cNvPr>
          <p:cNvPicPr>
            <a:picLocks noChangeAspect="1"/>
          </p:cNvPicPr>
          <p:nvPr/>
        </p:nvPicPr>
        <p:blipFill>
          <a:blip r:embed="rId2"/>
          <a:stretch>
            <a:fillRect/>
          </a:stretch>
        </p:blipFill>
        <p:spPr>
          <a:xfrm>
            <a:off x="2332905" y="1211083"/>
            <a:ext cx="7241740" cy="3704846"/>
          </a:xfrm>
          <a:prstGeom prst="rect">
            <a:avLst/>
          </a:prstGeom>
        </p:spPr>
      </p:pic>
      <p:sp>
        <p:nvSpPr>
          <p:cNvPr id="11" name="TextBox 10">
            <a:extLst>
              <a:ext uri="{FF2B5EF4-FFF2-40B4-BE49-F238E27FC236}">
                <a16:creationId xmlns:a16="http://schemas.microsoft.com/office/drawing/2014/main" id="{2ED1A803-C15F-DD95-7AF0-A7C8EBFACDB5}"/>
              </a:ext>
            </a:extLst>
          </p:cNvPr>
          <p:cNvSpPr txBox="1">
            <a:spLocks noChangeArrowheads="1"/>
          </p:cNvSpPr>
          <p:nvPr/>
        </p:nvSpPr>
        <p:spPr bwMode="auto">
          <a:xfrm>
            <a:off x="0" y="6065904"/>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4.2 (continued)</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spTree>
    <p:extLst>
      <p:ext uri="{BB962C8B-B14F-4D97-AF65-F5344CB8AC3E}">
        <p14:creationId xmlns:p14="http://schemas.microsoft.com/office/powerpoint/2010/main" val="1384237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01956-B3AB-7389-701D-0470FD413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9BEF7-A2C3-0DA6-1F72-0A628B9C4E96}"/>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Immunizations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E473528-DBD8-015C-C049-62E80E829D70}"/>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4.5</a:t>
            </a:r>
            <a:r>
              <a:rPr lang="en-US" sz="2000" b="0" i="0" u="none" strike="noStrike" baseline="0">
                <a:solidFill>
                  <a:srgbClr val="000000"/>
                </a:solidFill>
                <a:latin typeface="Arial" panose="020B0604020202020204" pitchFamily="34" charset="0"/>
                <a:cs typeface="Arial" panose="020B0604020202020204" pitchFamily="34" charset="0"/>
              </a:rPr>
              <a:t> Provide routinely recommended vaccinations for children and adults with diabetes as indicated by age (see </a:t>
            </a:r>
            <a:r>
              <a:rPr lang="en-US" sz="2000" b="1" i="0" u="none" strike="noStrike" baseline="0">
                <a:solidFill>
                  <a:srgbClr val="000000"/>
                </a:solidFill>
                <a:latin typeface="Arial" panose="020B0604020202020204" pitchFamily="34" charset="0"/>
                <a:cs typeface="Arial" panose="020B0604020202020204" pitchFamily="34" charset="0"/>
              </a:rPr>
              <a:t>Table 4.3</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endPar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D5DD8C-40A7-92B8-FA92-3E99A5FD867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63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14E2076-92B0-56BA-FCE9-35362F1149D5}"/>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1992920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73FF0-9DF6-A72F-2E09-C6D0102EBE9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4C45CD-B633-F36F-C846-38DADAF47FA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64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E9203AE-4289-6DCB-AE65-F428FC7953A9}"/>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
        <p:nvSpPr>
          <p:cNvPr id="3" name="TextBox 2">
            <a:extLst>
              <a:ext uri="{FF2B5EF4-FFF2-40B4-BE49-F238E27FC236}">
                <a16:creationId xmlns:a16="http://schemas.microsoft.com/office/drawing/2014/main" id="{41D8E707-52F2-01CA-7272-C1751CE6F45E}"/>
              </a:ext>
            </a:extLst>
          </p:cNvPr>
          <p:cNvSpPr txBox="1">
            <a:spLocks noChangeArrowheads="1"/>
          </p:cNvSpPr>
          <p:nvPr/>
        </p:nvSpPr>
        <p:spPr bwMode="auto">
          <a:xfrm>
            <a:off x="0" y="60953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4.3</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pic>
        <p:nvPicPr>
          <p:cNvPr id="7" name="Picture 6">
            <a:extLst>
              <a:ext uri="{FF2B5EF4-FFF2-40B4-BE49-F238E27FC236}">
                <a16:creationId xmlns:a16="http://schemas.microsoft.com/office/drawing/2014/main" id="{AC27A41D-99C3-04B0-0C7E-5CA58B9DD0B5}"/>
              </a:ext>
            </a:extLst>
          </p:cNvPr>
          <p:cNvPicPr>
            <a:picLocks noChangeAspect="1"/>
          </p:cNvPicPr>
          <p:nvPr/>
        </p:nvPicPr>
        <p:blipFill>
          <a:blip r:embed="rId2"/>
          <a:stretch>
            <a:fillRect/>
          </a:stretch>
        </p:blipFill>
        <p:spPr>
          <a:xfrm>
            <a:off x="989949" y="224653"/>
            <a:ext cx="8999625" cy="5897420"/>
          </a:xfrm>
          <a:prstGeom prst="rect">
            <a:avLst/>
          </a:prstGeom>
        </p:spPr>
      </p:pic>
    </p:spTree>
    <p:extLst>
      <p:ext uri="{BB962C8B-B14F-4D97-AF65-F5344CB8AC3E}">
        <p14:creationId xmlns:p14="http://schemas.microsoft.com/office/powerpoint/2010/main" val="1590272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4F66-617A-7671-1C0B-9E87FF6CF04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DF53BD-0EC3-9F10-E22A-0E5010F3D46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65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B3E6C48-47A6-F335-1BCF-79EA188E84EE}"/>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pic>
        <p:nvPicPr>
          <p:cNvPr id="9" name="Picture 8">
            <a:extLst>
              <a:ext uri="{FF2B5EF4-FFF2-40B4-BE49-F238E27FC236}">
                <a16:creationId xmlns:a16="http://schemas.microsoft.com/office/drawing/2014/main" id="{2C0A7233-9879-7E77-E71C-975D7D27E85B}"/>
              </a:ext>
            </a:extLst>
          </p:cNvPr>
          <p:cNvPicPr>
            <a:picLocks noChangeAspect="1"/>
          </p:cNvPicPr>
          <p:nvPr/>
        </p:nvPicPr>
        <p:blipFill>
          <a:blip r:embed="rId2"/>
          <a:stretch>
            <a:fillRect/>
          </a:stretch>
        </p:blipFill>
        <p:spPr>
          <a:xfrm>
            <a:off x="1935239" y="631360"/>
            <a:ext cx="7613022" cy="5690957"/>
          </a:xfrm>
          <a:prstGeom prst="rect">
            <a:avLst/>
          </a:prstGeom>
        </p:spPr>
      </p:pic>
      <p:sp>
        <p:nvSpPr>
          <p:cNvPr id="10" name="TextBox 9">
            <a:extLst>
              <a:ext uri="{FF2B5EF4-FFF2-40B4-BE49-F238E27FC236}">
                <a16:creationId xmlns:a16="http://schemas.microsoft.com/office/drawing/2014/main" id="{36CC33D5-EA2C-617F-50C6-60A6228AE1E9}"/>
              </a:ext>
            </a:extLst>
          </p:cNvPr>
          <p:cNvSpPr txBox="1">
            <a:spLocks noChangeArrowheads="1"/>
          </p:cNvSpPr>
          <p:nvPr/>
        </p:nvSpPr>
        <p:spPr bwMode="auto">
          <a:xfrm>
            <a:off x="0" y="60953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4.3 (continued)</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spTree>
    <p:extLst>
      <p:ext uri="{BB962C8B-B14F-4D97-AF65-F5344CB8AC3E}">
        <p14:creationId xmlns:p14="http://schemas.microsoft.com/office/powerpoint/2010/main" val="14151086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6ABE3-A70D-0157-1BBB-0F94FEDC5FC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8BDEB9-8701-8B8F-EF1C-7AEF76ACCF8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66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A299855-CB2E-0F24-FA54-B332FB2B2A23}"/>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pic>
        <p:nvPicPr>
          <p:cNvPr id="9" name="Picture 8">
            <a:extLst>
              <a:ext uri="{FF2B5EF4-FFF2-40B4-BE49-F238E27FC236}">
                <a16:creationId xmlns:a16="http://schemas.microsoft.com/office/drawing/2014/main" id="{D4976ED7-253A-59A5-C0B9-10B55F5BECFB}"/>
              </a:ext>
            </a:extLst>
          </p:cNvPr>
          <p:cNvPicPr>
            <a:picLocks noChangeAspect="1"/>
          </p:cNvPicPr>
          <p:nvPr/>
        </p:nvPicPr>
        <p:blipFill>
          <a:blip r:embed="rId2"/>
          <a:stretch>
            <a:fillRect/>
          </a:stretch>
        </p:blipFill>
        <p:spPr>
          <a:xfrm>
            <a:off x="1865849" y="567539"/>
            <a:ext cx="7557283" cy="5739193"/>
          </a:xfrm>
          <a:prstGeom prst="rect">
            <a:avLst/>
          </a:prstGeom>
        </p:spPr>
      </p:pic>
      <p:sp>
        <p:nvSpPr>
          <p:cNvPr id="10" name="TextBox 9">
            <a:extLst>
              <a:ext uri="{FF2B5EF4-FFF2-40B4-BE49-F238E27FC236}">
                <a16:creationId xmlns:a16="http://schemas.microsoft.com/office/drawing/2014/main" id="{E99F2CF7-C97A-104C-3EC6-03D6D693C433}"/>
              </a:ext>
            </a:extLst>
          </p:cNvPr>
          <p:cNvSpPr txBox="1">
            <a:spLocks noChangeArrowheads="1"/>
          </p:cNvSpPr>
          <p:nvPr/>
        </p:nvSpPr>
        <p:spPr bwMode="auto">
          <a:xfrm>
            <a:off x="0" y="60953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4.3 (continued)</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spTree>
    <p:extLst>
      <p:ext uri="{BB962C8B-B14F-4D97-AF65-F5344CB8AC3E}">
        <p14:creationId xmlns:p14="http://schemas.microsoft.com/office/powerpoint/2010/main" val="21802646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3965B-05C1-73A7-A690-863D2D312E91}"/>
              </a:ext>
            </a:extLst>
          </p:cNvPr>
          <p:cNvSpPr>
            <a:spLocks noGrp="1"/>
          </p:cNvSpPr>
          <p:nvPr>
            <p:ph type="sldNum" sz="quarter" idx="12"/>
          </p:nvPr>
        </p:nvSpPr>
        <p:spPr/>
        <p:txBody>
          <a:bodyPr/>
          <a:lstStyle/>
          <a:p>
            <a:fld id="{77F03178-52FA-47ED-9D68-9D8BA91F4249}" type="slidenum">
              <a:rPr lang="en-US" smtClean="0"/>
              <a:t>67</a:t>
            </a:fld>
            <a:endParaRPr lang="en-US"/>
          </a:p>
        </p:txBody>
      </p:sp>
      <p:sp>
        <p:nvSpPr>
          <p:cNvPr id="8" name="TextBox 2">
            <a:extLst>
              <a:ext uri="{FF2B5EF4-FFF2-40B4-BE49-F238E27FC236}">
                <a16:creationId xmlns:a16="http://schemas.microsoft.com/office/drawing/2014/main" id="{DB79C5C3-5A5C-14A2-81FA-49174B92AD27}"/>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pic>
        <p:nvPicPr>
          <p:cNvPr id="7" name="Picture 6">
            <a:extLst>
              <a:ext uri="{FF2B5EF4-FFF2-40B4-BE49-F238E27FC236}">
                <a16:creationId xmlns:a16="http://schemas.microsoft.com/office/drawing/2014/main" id="{430377DF-4997-5D54-E651-B48DF9BA7AAD}"/>
              </a:ext>
            </a:extLst>
          </p:cNvPr>
          <p:cNvPicPr>
            <a:picLocks noChangeAspect="1"/>
          </p:cNvPicPr>
          <p:nvPr/>
        </p:nvPicPr>
        <p:blipFill>
          <a:blip r:embed="rId2"/>
          <a:stretch>
            <a:fillRect/>
          </a:stretch>
        </p:blipFill>
        <p:spPr>
          <a:xfrm>
            <a:off x="1442238" y="1062514"/>
            <a:ext cx="8978105" cy="3959740"/>
          </a:xfrm>
          <a:prstGeom prst="rect">
            <a:avLst/>
          </a:prstGeom>
        </p:spPr>
      </p:pic>
      <p:sp>
        <p:nvSpPr>
          <p:cNvPr id="10" name="TextBox 9">
            <a:extLst>
              <a:ext uri="{FF2B5EF4-FFF2-40B4-BE49-F238E27FC236}">
                <a16:creationId xmlns:a16="http://schemas.microsoft.com/office/drawing/2014/main" id="{5BD89799-A6DD-243C-0FDE-62D3D5EA1148}"/>
              </a:ext>
            </a:extLst>
          </p:cNvPr>
          <p:cNvSpPr txBox="1">
            <a:spLocks noChangeArrowheads="1"/>
          </p:cNvSpPr>
          <p:nvPr/>
        </p:nvSpPr>
        <p:spPr bwMode="auto">
          <a:xfrm>
            <a:off x="0" y="60953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4.3 (continued)</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spTree>
    <p:extLst>
      <p:ext uri="{BB962C8B-B14F-4D97-AF65-F5344CB8AC3E}">
        <p14:creationId xmlns:p14="http://schemas.microsoft.com/office/powerpoint/2010/main" val="31662841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B9B74-03FA-EC47-F2BB-E18BC9714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5EE60-B75D-FCEE-F19E-A2D986269A80}"/>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Autoimmune Diseases</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2F461C3-DF2C-9AD3-DA13-386FDBD758D6}"/>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4.6</a:t>
            </a:r>
            <a:r>
              <a:rPr lang="en-US" sz="2000" b="0" i="0" u="none" strike="noStrike" baseline="0">
                <a:solidFill>
                  <a:srgbClr val="000000"/>
                </a:solidFill>
                <a:latin typeface="Arial" panose="020B0604020202020204" pitchFamily="34" charset="0"/>
                <a:cs typeface="Arial" panose="020B0604020202020204" pitchFamily="34" charset="0"/>
              </a:rPr>
              <a:t> Screen people with type 1 diabetes for autoimmune thyroid disease soon after diagnosis and thereafter at repeated intervals if clinically indicated.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4.7 </a:t>
            </a:r>
            <a:r>
              <a:rPr lang="en-US" sz="2000" b="0" i="0" u="none" strike="noStrike" baseline="0">
                <a:solidFill>
                  <a:srgbClr val="000000"/>
                </a:solidFill>
                <a:latin typeface="Arial" panose="020B0604020202020204" pitchFamily="34" charset="0"/>
                <a:cs typeface="Arial" panose="020B0604020202020204" pitchFamily="34" charset="0"/>
              </a:rPr>
              <a:t>Adults with type 1 diabetes should be screened for celiac disease in the presence of gastrointestinal symptoms, signs, laboratory manifestations, or clinical suspicion suggestive of celiac disease.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552D519-A1AF-83B7-B8EC-1E5031CD48C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68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AC02909-8064-FCE1-6DD4-4CED39A3C608}"/>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2358633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3708D-185B-0527-A18A-C763488FD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B91C9-E60E-80E9-2D5D-71933125A992}"/>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Bone Health</a:t>
            </a:r>
          </a:p>
        </p:txBody>
      </p:sp>
      <p:sp>
        <p:nvSpPr>
          <p:cNvPr id="3" name="Content Placeholder 2">
            <a:extLst>
              <a:ext uri="{FF2B5EF4-FFF2-40B4-BE49-F238E27FC236}">
                <a16:creationId xmlns:a16="http://schemas.microsoft.com/office/drawing/2014/main" id="{40C9BFD5-D035-3EBC-B6C0-E9AFD53C0154}"/>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4.8</a:t>
            </a:r>
            <a:r>
              <a:rPr lang="en-US" sz="2000" b="0" i="0" u="none" strike="noStrike" baseline="0">
                <a:solidFill>
                  <a:srgbClr val="000000"/>
                </a:solidFill>
                <a:latin typeface="Arial" panose="020B0604020202020204" pitchFamily="34" charset="0"/>
                <a:cs typeface="Arial" panose="020B0604020202020204" pitchFamily="34" charset="0"/>
              </a:rPr>
              <a:t> Assess fracture risk in older adults with diabetes as a part of routine care in diabetes clinical practice, according to risk factors and comorbidities.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4.9</a:t>
            </a:r>
            <a:r>
              <a:rPr lang="en-US" sz="2000" b="0" i="0" u="none" strike="noStrike" baseline="0">
                <a:solidFill>
                  <a:srgbClr val="000000"/>
                </a:solidFill>
                <a:latin typeface="Arial" panose="020B0604020202020204" pitchFamily="34" charset="0"/>
                <a:cs typeface="Arial" panose="020B0604020202020204" pitchFamily="34" charset="0"/>
              </a:rPr>
              <a:t> Monitor bone mineral density using dual-energy X-ray absorptiometry in older adults with diabetes (aged ≥65 years) and younger individuals with diabetes and multiple risk factors every 2–3 years (</a:t>
            </a:r>
            <a:r>
              <a:rPr lang="en-US" sz="2000" b="1" i="0" u="none" strike="noStrike" baseline="0">
                <a:solidFill>
                  <a:srgbClr val="000000"/>
                </a:solidFill>
                <a:latin typeface="Arial" panose="020B0604020202020204" pitchFamily="34" charset="0"/>
                <a:cs typeface="Arial" panose="020B0604020202020204" pitchFamily="34" charset="0"/>
              </a:rPr>
              <a:t>Table 4.4</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4.10</a:t>
            </a:r>
            <a:r>
              <a:rPr lang="en-US" sz="2000" b="0" i="0" u="none" strike="noStrike" baseline="0">
                <a:solidFill>
                  <a:srgbClr val="000000"/>
                </a:solidFill>
                <a:latin typeface="Arial" panose="020B0604020202020204" pitchFamily="34" charset="0"/>
                <a:cs typeface="Arial" panose="020B0604020202020204" pitchFamily="34" charset="0"/>
              </a:rPr>
              <a:t> Consider the potential adverse impact on skeletal health when selecting pharmacological options to lower glucose levels in people with diabetes. Avoiding medications with a known association with higher fracture risk (e.g., thiazolidinediones and sulfonylureas) is recommended, particularly for those at elevated risk for fractures.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B93F0634-815B-7E1F-748D-98C300293B1E}"/>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69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3474095-0AD8-2894-58BC-AAC4E5CC0A45}"/>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2002415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DCCF-5168-154C-AA6F-8118A4C3C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4A06D-B8BF-5B49-E4EE-C2B2A93BC1DA}"/>
              </a:ext>
            </a:extLst>
          </p:cNvPr>
          <p:cNvSpPr>
            <a:spLocks noGrp="1"/>
          </p:cNvSpPr>
          <p:nvPr>
            <p:ph type="title"/>
          </p:nvPr>
        </p:nvSpPr>
        <p:spPr/>
        <p:txBody>
          <a:bodyPr/>
          <a:lstStyle/>
          <a:p>
            <a:r>
              <a:rPr lang="en-US"/>
              <a:t>Evidence-Grading System</a:t>
            </a:r>
          </a:p>
        </p:txBody>
      </p:sp>
    </p:spTree>
    <p:extLst>
      <p:ext uri="{BB962C8B-B14F-4D97-AF65-F5344CB8AC3E}">
        <p14:creationId xmlns:p14="http://schemas.microsoft.com/office/powerpoint/2010/main" val="2217978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3EACD-770A-8B7E-101E-12090661C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18B93-FD3A-3822-8EEE-AFDEB641727D}"/>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Bone Health (continued)</a:t>
            </a:r>
          </a:p>
        </p:txBody>
      </p:sp>
      <p:sp>
        <p:nvSpPr>
          <p:cNvPr id="3" name="Content Placeholder 2">
            <a:extLst>
              <a:ext uri="{FF2B5EF4-FFF2-40B4-BE49-F238E27FC236}">
                <a16:creationId xmlns:a16="http://schemas.microsoft.com/office/drawing/2014/main" id="{A4AA086C-CA36-9932-2AF1-08623B9B012C}"/>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latin typeface="Arial" panose="020B0604020202020204" pitchFamily="34" charset="0"/>
                <a:cs typeface="Arial" panose="020B0604020202020204" pitchFamily="34" charset="0"/>
              </a:rPr>
              <a:t>4.11</a:t>
            </a:r>
            <a:r>
              <a:rPr lang="en-US" sz="2000" b="0" i="0" u="none" strike="noStrike" baseline="0">
                <a:latin typeface="Arial" panose="020B0604020202020204" pitchFamily="34" charset="0"/>
                <a:cs typeface="Arial" panose="020B0604020202020204" pitchFamily="34" charset="0"/>
              </a:rPr>
              <a:t> To reduce the risk of falls and fractures, glycemic management goals </a:t>
            </a:r>
            <a:r>
              <a:rPr lang="en-US" sz="2000" b="0" i="0" u="none" strike="noStrike" baseline="0">
                <a:solidFill>
                  <a:srgbClr val="000000"/>
                </a:solidFill>
                <a:latin typeface="Arial" panose="020B0604020202020204" pitchFamily="34" charset="0"/>
                <a:cs typeface="Arial" panose="020B0604020202020204" pitchFamily="34" charset="0"/>
              </a:rPr>
              <a:t>should be individualized for people with diabetes at a higher risk of fracture. </a:t>
            </a:r>
            <a:r>
              <a:rPr lang="en-US" sz="2000" b="1" i="0" u="none" strike="noStrike" baseline="0">
                <a:solidFill>
                  <a:srgbClr val="C00000"/>
                </a:solidFill>
                <a:latin typeface="Arial" panose="020B0604020202020204" pitchFamily="34" charset="0"/>
                <a:cs typeface="Arial" panose="020B0604020202020204" pitchFamily="34" charset="0"/>
              </a:rPr>
              <a:t>C</a:t>
            </a:r>
            <a:r>
              <a:rPr lang="en-US" sz="2000" b="0" i="0" u="none" strike="noStrike" baseline="0">
                <a:solidFill>
                  <a:srgbClr val="88161F"/>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Prioritize use of glucose-lowering medications that are associated with low risk for hypoglycemia to avoid falls.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4.12</a:t>
            </a:r>
            <a:r>
              <a:rPr lang="en-US" sz="2000" b="0" i="0" u="none" strike="noStrike" baseline="0">
                <a:solidFill>
                  <a:srgbClr val="000000"/>
                </a:solidFill>
                <a:latin typeface="Arial" panose="020B0604020202020204" pitchFamily="34" charset="0"/>
                <a:cs typeface="Arial" panose="020B0604020202020204" pitchFamily="34" charset="0"/>
              </a:rPr>
              <a:t> Advise people with diabetes on their intake of calcium (1,000–1,200 mg/day) and vitamin D to ensure it meets the recommended daily allowance for those at risk for fracture, either through their food choices or supplemental means.</a:t>
            </a:r>
            <a:r>
              <a:rPr lang="en-US" sz="2000" b="1" i="0" u="none" strike="noStrike" baseline="0">
                <a:solidFill>
                  <a:srgbClr val="C00000"/>
                </a:solidFill>
                <a:latin typeface="Arial" panose="020B0604020202020204" pitchFamily="34" charset="0"/>
                <a:cs typeface="Arial" panose="020B0604020202020204" pitchFamily="34" charset="0"/>
              </a:rPr>
              <a:t> 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4.13a</a:t>
            </a:r>
            <a:r>
              <a:rPr lang="en-US" sz="2000" b="0" i="0" u="none" strike="noStrike" baseline="0">
                <a:solidFill>
                  <a:srgbClr val="000000"/>
                </a:solidFill>
                <a:latin typeface="Arial" panose="020B0604020202020204" pitchFamily="34" charset="0"/>
                <a:cs typeface="Arial" panose="020B0604020202020204" pitchFamily="34" charset="0"/>
              </a:rPr>
              <a:t> Consider osteoporosis drug therapy in older adults with diabetes who are at increased risk of fracture, including those with low bone mineral density (T-score ≤−2.5), history of fragility fracture, or elevated Fracture Risk Assessment Tool score (≥3% for hip fracture or ≥20% for major osteoporotic fracture).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lnSpc>
                <a:spcPct val="100000"/>
              </a:lnSpc>
              <a:buNone/>
            </a:pPr>
            <a:r>
              <a:rPr lang="en-US" sz="2000" b="1" u="none" strike="noStrike" baseline="0">
                <a:latin typeface="Arial" panose="020B0604020202020204" pitchFamily="34" charset="0"/>
                <a:cs typeface="Arial" panose="020B0604020202020204" pitchFamily="34" charset="0"/>
              </a:rPr>
              <a:t>4.13b</a:t>
            </a:r>
            <a:r>
              <a:rPr lang="en-US" sz="2000" b="1" u="none" strike="noStrike" baseline="0">
                <a:solidFill>
                  <a:srgbClr val="C00000"/>
                </a:solidFill>
                <a:latin typeface="Arial" panose="020B0604020202020204" pitchFamily="34" charset="0"/>
                <a:cs typeface="Arial" panose="020B0604020202020204" pitchFamily="34" charset="0"/>
              </a:rPr>
              <a:t> </a:t>
            </a:r>
            <a:r>
              <a:rPr lang="en-US" sz="2000" u="none" strike="noStrike" baseline="0">
                <a:latin typeface="Arial" panose="020B0604020202020204" pitchFamily="34" charset="0"/>
                <a:cs typeface="Arial" panose="020B0604020202020204" pitchFamily="34" charset="0"/>
              </a:rPr>
              <a:t>Treatment may be considered for adults with diabetes with a T-score between −2.0 and −2.5 in the presence of additional risk factors for fracture. </a:t>
            </a:r>
            <a:r>
              <a:rPr lang="en-US" sz="2000" b="1" i="0" u="none" strike="noStrike" baseline="0">
                <a:solidFill>
                  <a:srgbClr val="C00000"/>
                </a:solidFill>
                <a:latin typeface="Arial" panose="020B0604020202020204" pitchFamily="34" charset="0"/>
                <a:cs typeface="Arial" panose="020B0604020202020204" pitchFamily="34" charset="0"/>
              </a:rPr>
              <a:t>C</a:t>
            </a:r>
          </a:p>
        </p:txBody>
      </p:sp>
      <p:sp>
        <p:nvSpPr>
          <p:cNvPr id="4" name="Slide Number Placeholder 3">
            <a:extLst>
              <a:ext uri="{FF2B5EF4-FFF2-40B4-BE49-F238E27FC236}">
                <a16:creationId xmlns:a16="http://schemas.microsoft.com/office/drawing/2014/main" id="{8B350CD8-8BED-5F2A-FA6B-67C5CA67166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4DB5FA2-20E5-3F47-3A5E-EFAEB38DE643}"/>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37005963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27872-CA56-E27B-4210-EFCE3941A90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1B053D-27B0-6CBA-16B7-38946938656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97AA55F-A79A-BE09-BFFE-027AD14D71E5}"/>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pic>
        <p:nvPicPr>
          <p:cNvPr id="8" name="Picture 7">
            <a:extLst>
              <a:ext uri="{FF2B5EF4-FFF2-40B4-BE49-F238E27FC236}">
                <a16:creationId xmlns:a16="http://schemas.microsoft.com/office/drawing/2014/main" id="{3098A4AC-D537-EDA1-8B48-EE79D96E47A6}"/>
              </a:ext>
            </a:extLst>
          </p:cNvPr>
          <p:cNvPicPr>
            <a:picLocks noChangeAspect="1"/>
          </p:cNvPicPr>
          <p:nvPr/>
        </p:nvPicPr>
        <p:blipFill>
          <a:blip r:embed="rId2"/>
          <a:stretch>
            <a:fillRect/>
          </a:stretch>
        </p:blipFill>
        <p:spPr>
          <a:xfrm>
            <a:off x="905825" y="1031622"/>
            <a:ext cx="8572224" cy="3922086"/>
          </a:xfrm>
          <a:prstGeom prst="rect">
            <a:avLst/>
          </a:prstGeom>
        </p:spPr>
      </p:pic>
      <p:sp>
        <p:nvSpPr>
          <p:cNvPr id="9" name="TextBox 8">
            <a:extLst>
              <a:ext uri="{FF2B5EF4-FFF2-40B4-BE49-F238E27FC236}">
                <a16:creationId xmlns:a16="http://schemas.microsoft.com/office/drawing/2014/main" id="{5113EDF0-F358-7DFC-A772-2AB126A6059E}"/>
              </a:ext>
            </a:extLst>
          </p:cNvPr>
          <p:cNvSpPr txBox="1">
            <a:spLocks noChangeArrowheads="1"/>
          </p:cNvSpPr>
          <p:nvPr/>
        </p:nvSpPr>
        <p:spPr bwMode="auto">
          <a:xfrm>
            <a:off x="0" y="60953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4.4</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spTree>
    <p:extLst>
      <p:ext uri="{BB962C8B-B14F-4D97-AF65-F5344CB8AC3E}">
        <p14:creationId xmlns:p14="http://schemas.microsoft.com/office/powerpoint/2010/main" val="12387222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6A208-79EC-A7EC-77D4-052358476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488E0-39DC-C0E6-F122-C8405B419691}"/>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Cognitive Impairment/Dementia</a:t>
            </a:r>
          </a:p>
        </p:txBody>
      </p:sp>
      <p:sp>
        <p:nvSpPr>
          <p:cNvPr id="3" name="Content Placeholder 2">
            <a:extLst>
              <a:ext uri="{FF2B5EF4-FFF2-40B4-BE49-F238E27FC236}">
                <a16:creationId xmlns:a16="http://schemas.microsoft.com/office/drawing/2014/main" id="{1A1CEC64-8106-7C32-3E52-74C6C5A65801}"/>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4.14</a:t>
            </a:r>
            <a:r>
              <a:rPr lang="en-US" sz="2000" b="0" i="0" u="none" strike="noStrike" baseline="0">
                <a:solidFill>
                  <a:srgbClr val="000000"/>
                </a:solidFill>
                <a:latin typeface="Arial" panose="020B0604020202020204" pitchFamily="34" charset="0"/>
                <a:cs typeface="Arial" panose="020B0604020202020204" pitchFamily="34" charset="0"/>
              </a:rPr>
              <a:t> In the presence of cognitive impairment, diabetes treatment plans should be simplified as much as possible and tailored to minimize the risk of hypoglycemia.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b="1" i="0" u="none" strike="noStrike" baseline="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520A12-A181-10AD-3D6D-A259DAB59FE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27C1A55-5C3D-8F06-5C9D-A7FCC0A7780E}"/>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26440209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91E4F-FB2B-CC04-2ECD-A6D028998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713ED-CAAF-AB5C-F849-0EEBB2AAA0BF}"/>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Dental Care</a:t>
            </a:r>
          </a:p>
        </p:txBody>
      </p:sp>
      <p:sp>
        <p:nvSpPr>
          <p:cNvPr id="3" name="Content Placeholder 2">
            <a:extLst>
              <a:ext uri="{FF2B5EF4-FFF2-40B4-BE49-F238E27FC236}">
                <a16:creationId xmlns:a16="http://schemas.microsoft.com/office/drawing/2014/main" id="{3C86D3FC-4A9F-832A-7A84-34C240945004}"/>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4.15</a:t>
            </a:r>
            <a:r>
              <a:rPr lang="en-US" sz="2000" b="0" i="0" u="none" strike="noStrike" baseline="0">
                <a:solidFill>
                  <a:srgbClr val="000000"/>
                </a:solidFill>
                <a:latin typeface="Arial" panose="020B0604020202020204" pitchFamily="34" charset="0"/>
                <a:cs typeface="Arial" panose="020B0604020202020204" pitchFamily="34" charset="0"/>
              </a:rPr>
              <a:t> People with diabetes should be referred for a dental exam at least once per year.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4.16</a:t>
            </a:r>
            <a:r>
              <a:rPr lang="en-US" sz="2000" b="0" i="0" u="none" strike="noStrike" baseline="0">
                <a:solidFill>
                  <a:srgbClr val="000000"/>
                </a:solidFill>
                <a:latin typeface="Arial" panose="020B0604020202020204" pitchFamily="34" charset="0"/>
                <a:cs typeface="Arial" panose="020B0604020202020204" pitchFamily="34" charset="0"/>
              </a:rPr>
              <a:t> Coordinate efforts between the medical and dental teams to appropriately adjust glucose-lowering medication and treatment plans prior to and in the post-dental procedure period as needed.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3200" b="1" i="0" u="none" strike="noStrike" baseline="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740AF16-9F44-F398-6357-36F6D98016B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3B01B19-AA5D-82B3-6BC9-EC9F4548DE9B}"/>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3671130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ED04-215A-923A-C2B2-917C115D2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4F417-7040-7030-9D03-F272648B2256}"/>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Disability</a:t>
            </a:r>
          </a:p>
        </p:txBody>
      </p:sp>
      <p:sp>
        <p:nvSpPr>
          <p:cNvPr id="3" name="Content Placeholder 2">
            <a:extLst>
              <a:ext uri="{FF2B5EF4-FFF2-40B4-BE49-F238E27FC236}">
                <a16:creationId xmlns:a16="http://schemas.microsoft.com/office/drawing/2014/main" id="{D6F5B0E4-4442-E982-8D96-D7F2D92193A6}"/>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4.17</a:t>
            </a:r>
            <a:r>
              <a:rPr lang="en-US" sz="2000" b="0" i="0" u="none" strike="noStrike" baseline="0">
                <a:solidFill>
                  <a:srgbClr val="000000"/>
                </a:solidFill>
                <a:latin typeface="Arial" panose="020B0604020202020204" pitchFamily="34" charset="0"/>
                <a:cs typeface="Arial" panose="020B0604020202020204" pitchFamily="34" charset="0"/>
              </a:rPr>
              <a:t> Assess for disability at the initial visit and for decline in function at each subsequent visit in people with diabetes. If a disability is impacting functional ability or capacity to manage their diabetes, a referral should be made to an appropriate health care professional specializing in disability (e.g., physical medicine and rehabilitation specialist, physical therapist, occupational therapist, or speech-language pathologist). </a:t>
            </a:r>
            <a:r>
              <a:rPr lang="en-US" sz="2000" b="1" i="0" u="none" strike="noStrike" baseline="0">
                <a:solidFill>
                  <a:srgbClr val="C00000"/>
                </a:solidFill>
                <a:latin typeface="Arial" panose="020B0604020202020204" pitchFamily="34" charset="0"/>
                <a:cs typeface="Arial" panose="020B0604020202020204" pitchFamily="34" charset="0"/>
              </a:rPr>
              <a:t>C</a:t>
            </a:r>
            <a:endParaRPr lang="en-US" sz="3600" b="1" i="0" u="none" strike="noStrike" baseline="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94219F7-99D6-A4A0-9E21-5AB8E2CA408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69691DE-EF52-AE57-DDAB-BE64529DE0B6}"/>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4842284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8DABE-3A3B-36FF-ED24-6985A7D09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17B687-BE8E-84E3-100F-8FE72F4E90E6}"/>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Sexual Health in Men</a:t>
            </a:r>
          </a:p>
        </p:txBody>
      </p:sp>
      <p:sp>
        <p:nvSpPr>
          <p:cNvPr id="3" name="Content Placeholder 2">
            <a:extLst>
              <a:ext uri="{FF2B5EF4-FFF2-40B4-BE49-F238E27FC236}">
                <a16:creationId xmlns:a16="http://schemas.microsoft.com/office/drawing/2014/main" id="{CB4247D0-EE4D-7C02-D5DA-24236B93CE50}"/>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4.18</a:t>
            </a:r>
            <a:r>
              <a:rPr lang="en-US" sz="2000" b="0" i="0" u="none" strike="noStrike" baseline="0">
                <a:solidFill>
                  <a:srgbClr val="000000"/>
                </a:solidFill>
                <a:latin typeface="Arial" panose="020B0604020202020204" pitchFamily="34" charset="0"/>
                <a:cs typeface="Arial" panose="020B0604020202020204" pitchFamily="34" charset="0"/>
              </a:rPr>
              <a:t> In men with diabetes or prediabetes, screen for erectile dysfunction (ED), particularly in those with high cardiovascular risk, retinopathy, cardiovascular disease, chronic kidney disease, peripheral or autonomic neuropathy, longer duration of diabetes, depression, and hypogonadism and in those who are not meeting glycemic goals.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111111"/>
                </a:solidFill>
                <a:latin typeface="Arial" panose="020B0604020202020204" pitchFamily="34" charset="0"/>
                <a:cs typeface="Arial" panose="020B0604020202020204" pitchFamily="34" charset="0"/>
              </a:rPr>
              <a:t>4.19</a:t>
            </a:r>
            <a:r>
              <a:rPr lang="en-US" sz="2200" i="0" u="none" strike="noStrike" baseline="0">
                <a:solidFill>
                  <a:srgbClr val="111111"/>
                </a:solidFill>
                <a:latin typeface="Arial" panose="020B0604020202020204" pitchFamily="34" charset="0"/>
                <a:cs typeface="Arial" panose="020B0604020202020204" pitchFamily="34" charset="0"/>
              </a:rPr>
              <a:t> </a:t>
            </a:r>
            <a:r>
              <a:rPr lang="en-US" sz="2000" i="0" u="none" strike="noStrike" baseline="0">
                <a:solidFill>
                  <a:srgbClr val="111111"/>
                </a:solidFill>
                <a:latin typeface="Arial" panose="020B0604020202020204" pitchFamily="34" charset="0"/>
                <a:cs typeface="Arial" panose="020B0604020202020204" pitchFamily="34" charset="0"/>
              </a:rPr>
              <a:t>In men with diabetes or prediabetes, inquire about sexual health (e.g., low libido and ED). If symptoms and/or signs of hypogonadism are detected, screen with a morning serum total testosterone level. </a:t>
            </a:r>
            <a:r>
              <a:rPr lang="en-US" sz="20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FB7D955F-3EB2-14E1-C77A-3B614B76460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9C2D346-7379-B87A-3805-1A3668D09571}"/>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3811342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658AF-CB8B-682B-98F8-1FC0E612D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97D37-F629-CCBD-5E20-B1C94E7E3E35}"/>
              </a:ext>
            </a:extLst>
          </p:cNvPr>
          <p:cNvSpPr>
            <a:spLocks noGrp="1"/>
          </p:cNvSpPr>
          <p:nvPr>
            <p:ph type="title"/>
          </p:nvPr>
        </p:nvSpPr>
        <p:spPr/>
        <p:txBody>
          <a:bodyPr>
            <a:normAutofit/>
          </a:bodyPr>
          <a:lstStyle/>
          <a:p>
            <a:pPr algn="l"/>
            <a:r>
              <a:rPr lang="en-US" sz="4000">
                <a:latin typeface="Arial" panose="020B0604020202020204" pitchFamily="34" charset="0"/>
                <a:cs typeface="Arial" panose="020B0604020202020204" pitchFamily="34" charset="0"/>
              </a:rPr>
              <a:t>Sexual Health in Women</a:t>
            </a:r>
          </a:p>
        </p:txBody>
      </p:sp>
      <p:sp>
        <p:nvSpPr>
          <p:cNvPr id="3" name="Content Placeholder 2">
            <a:extLst>
              <a:ext uri="{FF2B5EF4-FFF2-40B4-BE49-F238E27FC236}">
                <a16:creationId xmlns:a16="http://schemas.microsoft.com/office/drawing/2014/main" id="{6C44930D-BF5A-2670-88CC-46AF57973C3F}"/>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latin typeface="Arial" panose="020B0604020202020204" pitchFamily="34" charset="0"/>
                <a:cs typeface="Arial" panose="020B0604020202020204" pitchFamily="34" charset="0"/>
              </a:rPr>
              <a:t>4.20</a:t>
            </a:r>
            <a:r>
              <a:rPr lang="en-US" sz="2000" b="0" i="0" u="none" strike="noStrike" baseline="0">
                <a:latin typeface="Arial" panose="020B0604020202020204" pitchFamily="34" charset="0"/>
                <a:cs typeface="Arial" panose="020B0604020202020204" pitchFamily="34" charset="0"/>
              </a:rPr>
              <a:t> In women with diabetes or prediabetes, inquire about sexual health by screening for desire (libido), arousal, and orgasm difficulties, particularly in those who experience depression and/</a:t>
            </a:r>
            <a:r>
              <a:rPr lang="en-US" sz="2000" b="0" i="0" u="none" strike="noStrike" baseline="0">
                <a:solidFill>
                  <a:srgbClr val="000000"/>
                </a:solidFill>
                <a:latin typeface="Arial" panose="020B0604020202020204" pitchFamily="34" charset="0"/>
                <a:cs typeface="Arial" panose="020B0604020202020204" pitchFamily="34" charset="0"/>
              </a:rPr>
              <a:t>or anxiety and those with recurrent urinary tract infections.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4.21</a:t>
            </a:r>
            <a:r>
              <a:rPr lang="en-US" sz="2000" b="0" i="0" u="none" strike="noStrike" baseline="0">
                <a:solidFill>
                  <a:srgbClr val="000000"/>
                </a:solidFill>
                <a:latin typeface="Arial" panose="020B0604020202020204" pitchFamily="34" charset="0"/>
                <a:cs typeface="Arial" panose="020B0604020202020204" pitchFamily="34" charset="0"/>
              </a:rPr>
              <a:t> In postmenopausal women with diabetes or prediabetes, screen for symptoms and/or signs of genitourinary syndrome of menopause, including vaginal dryness and dyspareunia.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4800" b="1" i="0" u="none" strike="noStrike" baseline="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F60E0AC-D58C-B343-D787-7292DFB96B6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2405693-D562-A6B4-F639-7249C80A11D2}"/>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567289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8189-1A37-FE87-40B5-73BEFE7634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5F915-B8DF-C824-8957-DACB4856D597}"/>
              </a:ext>
            </a:extLst>
          </p:cNvPr>
          <p:cNvSpPr>
            <a:spLocks noGrp="1"/>
          </p:cNvSpPr>
          <p:nvPr>
            <p:ph type="title"/>
          </p:nvPr>
        </p:nvSpPr>
        <p:spPr>
          <a:xfrm>
            <a:off x="1110586" y="257640"/>
            <a:ext cx="9970827" cy="1325563"/>
          </a:xfrm>
        </p:spPr>
        <p:txBody>
          <a:bodyPr>
            <a:noAutofit/>
          </a:bodyPr>
          <a:lstStyle/>
          <a:p>
            <a:pPr algn="l"/>
            <a:r>
              <a:rPr lang="en-US" sz="3200">
                <a:latin typeface="Arial" panose="020B0604020202020204" pitchFamily="34" charset="0"/>
                <a:cs typeface="Arial" panose="020B0604020202020204" pitchFamily="34" charset="0"/>
              </a:rPr>
              <a:t>Metabolic-Associated Steatotic Liver Disease and Metabolic-Associated Steatohepatitis - Screening</a:t>
            </a:r>
          </a:p>
        </p:txBody>
      </p:sp>
      <p:sp>
        <p:nvSpPr>
          <p:cNvPr id="3" name="Content Placeholder 2">
            <a:extLst>
              <a:ext uri="{FF2B5EF4-FFF2-40B4-BE49-F238E27FC236}">
                <a16:creationId xmlns:a16="http://schemas.microsoft.com/office/drawing/2014/main" id="{4AAC8554-73DC-C4ED-390F-968404342E48}"/>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latin typeface="Arial" panose="020B0604020202020204" pitchFamily="34" charset="0"/>
                <a:cs typeface="Arial" panose="020B0604020202020204" pitchFamily="34" charset="0"/>
              </a:rPr>
              <a:t>4.22a</a:t>
            </a:r>
            <a:r>
              <a:rPr lang="en-US" sz="2000" b="0" i="0" u="none" strike="noStrike" baseline="0">
                <a:latin typeface="Arial" panose="020B0604020202020204" pitchFamily="34" charset="0"/>
                <a:cs typeface="Arial" panose="020B0604020202020204" pitchFamily="34" charset="0"/>
              </a:rPr>
              <a:t> Screen adults with type 2 diabetes or with prediabetes, particularly </a:t>
            </a:r>
            <a:r>
              <a:rPr lang="en-US" sz="2000" b="0" i="0" u="none" strike="noStrike" baseline="0">
                <a:solidFill>
                  <a:srgbClr val="000000"/>
                </a:solidFill>
                <a:latin typeface="Arial" panose="020B0604020202020204" pitchFamily="34" charset="0"/>
                <a:cs typeface="Arial" panose="020B0604020202020204" pitchFamily="34" charset="0"/>
              </a:rPr>
              <a:t>those with obesity or other cardiometabolic risk factors or established cardiovascular disease, for their risk of having or developing cirrhosis related to metabolic dysfunction-associated steatohepatitis (MASH) using a calculated fibrosis-4 index (FIB-4) (derived from age, ALT, AST, and platelets </a:t>
            </a:r>
            <a:r>
              <a:rPr lang="pt-BR" sz="2000" b="0" i="0" u="none" strike="noStrike" baseline="0">
                <a:solidFill>
                  <a:srgbClr val="000000"/>
                </a:solidFill>
                <a:latin typeface="Arial" panose="020B0604020202020204" pitchFamily="34" charset="0"/>
                <a:cs typeface="Arial" panose="020B0604020202020204" pitchFamily="34" charset="0"/>
              </a:rPr>
              <a:t>[mdcalc.com/calc/2200/fibrosis4-fib-4-</a:t>
            </a:r>
            <a:r>
              <a:rPr lang="en-US" sz="2000" b="0" i="0" u="none" strike="noStrike" baseline="0">
                <a:solidFill>
                  <a:srgbClr val="000000"/>
                </a:solidFill>
                <a:latin typeface="Arial" panose="020B0604020202020204" pitchFamily="34" charset="0"/>
                <a:cs typeface="Arial" panose="020B0604020202020204" pitchFamily="34" charset="0"/>
              </a:rPr>
              <a:t>index-liver-fibrosis]), even if they have normal liver enzymes.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4.22b</a:t>
            </a:r>
            <a:r>
              <a:rPr lang="en-US" sz="2000" b="0" i="0" u="none" strike="noStrike" baseline="0">
                <a:solidFill>
                  <a:srgbClr val="000000"/>
                </a:solidFill>
                <a:latin typeface="Arial" panose="020B0604020202020204" pitchFamily="34" charset="0"/>
                <a:cs typeface="Arial" panose="020B0604020202020204" pitchFamily="34" charset="0"/>
              </a:rPr>
              <a:t> Adults with diabetes or prediabetes with persistently elevated plasma aminotransferase levels for &gt;6 months and low FIB-4 should be evaluated for other causes of liver disease.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4.23</a:t>
            </a:r>
            <a:r>
              <a:rPr lang="en-US" sz="2000" b="0" i="0" u="none" strike="noStrike" baseline="0">
                <a:solidFill>
                  <a:srgbClr val="000000"/>
                </a:solidFill>
                <a:latin typeface="Arial" panose="020B0604020202020204" pitchFamily="34" charset="0"/>
                <a:cs typeface="Arial" panose="020B0604020202020204" pitchFamily="34" charset="0"/>
              </a:rPr>
              <a:t> Adults with type 2 diabetes or prediabetes with a FIB-4 ≥1.3 should have additional risk stratification by liver stiffness measurement with transient elastography, or, if unavailable, the enhanced liver fibrosis (ELF) test.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u="none" strike="noStrike" baseline="0">
                <a:solidFill>
                  <a:srgbClr val="000000"/>
                </a:solidFill>
                <a:latin typeface="Arial" panose="020B0604020202020204" pitchFamily="34" charset="0"/>
                <a:cs typeface="Arial" panose="020B0604020202020204" pitchFamily="34" charset="0"/>
              </a:rPr>
              <a:t>4.24 </a:t>
            </a:r>
            <a:r>
              <a:rPr lang="en-US" sz="2000" b="0" u="none" strike="noStrike" baseline="0">
                <a:solidFill>
                  <a:srgbClr val="000000"/>
                </a:solidFill>
                <a:latin typeface="Arial" panose="020B0604020202020204" pitchFamily="34" charset="0"/>
                <a:cs typeface="Arial" panose="020B0604020202020204" pitchFamily="34" charset="0"/>
              </a:rPr>
              <a:t>Refer adults with type 2 diabetes or prediabetes at higher risk for significant liver fibrosis (i.e., as indicated by FIB-4, liver stiffness measurement, or ELF) to a gastroenterologist or hepatologist for further evaluation and management. </a:t>
            </a:r>
            <a:r>
              <a:rPr lang="en-US" sz="2000" b="1" u="none" strike="noStrike" baseline="0">
                <a:solidFill>
                  <a:srgbClr val="C00000"/>
                </a:solidFill>
                <a:latin typeface="Arial" panose="020B0604020202020204" pitchFamily="34" charset="0"/>
                <a:cs typeface="Arial" panose="020B0604020202020204" pitchFamily="34" charset="0"/>
              </a:rPr>
              <a:t>B</a:t>
            </a:r>
            <a:endParaRPr lang="en-US" sz="5400" b="1" u="none" strike="noStrike" baseline="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79DDDA3-8506-2DFC-53EB-AF4234A45036}"/>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C422A301-A8D3-7F40-3D12-6E93339673E7}"/>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2768652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94345-9591-46A8-6D08-A8D8582E8A5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9FC3B8-5262-1378-E871-13EE967659C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31421BE-AE05-1557-982C-B0D82F4BA03E}"/>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pic>
        <p:nvPicPr>
          <p:cNvPr id="8" name="Picture 7">
            <a:extLst>
              <a:ext uri="{FF2B5EF4-FFF2-40B4-BE49-F238E27FC236}">
                <a16:creationId xmlns:a16="http://schemas.microsoft.com/office/drawing/2014/main" id="{B1DA2975-0079-89C4-0A83-EFB210BFE67C}"/>
              </a:ext>
            </a:extLst>
          </p:cNvPr>
          <p:cNvPicPr>
            <a:picLocks noChangeAspect="1"/>
          </p:cNvPicPr>
          <p:nvPr/>
        </p:nvPicPr>
        <p:blipFill>
          <a:blip r:embed="rId2"/>
          <a:stretch>
            <a:fillRect/>
          </a:stretch>
        </p:blipFill>
        <p:spPr>
          <a:xfrm>
            <a:off x="1221355" y="307154"/>
            <a:ext cx="8663790" cy="5955395"/>
          </a:xfrm>
          <a:prstGeom prst="rect">
            <a:avLst/>
          </a:prstGeom>
        </p:spPr>
      </p:pic>
      <p:sp>
        <p:nvSpPr>
          <p:cNvPr id="9" name="TextBox 8">
            <a:extLst>
              <a:ext uri="{FF2B5EF4-FFF2-40B4-BE49-F238E27FC236}">
                <a16:creationId xmlns:a16="http://schemas.microsoft.com/office/drawing/2014/main" id="{E6E13B75-1078-CB18-BC02-14DEA55326B9}"/>
              </a:ext>
            </a:extLst>
          </p:cNvPr>
          <p:cNvSpPr txBox="1">
            <a:spLocks noChangeArrowheads="1"/>
          </p:cNvSpPr>
          <p:nvPr/>
        </p:nvSpPr>
        <p:spPr bwMode="auto">
          <a:xfrm>
            <a:off x="0" y="60953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4.2</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spTree>
    <p:extLst>
      <p:ext uri="{BB962C8B-B14F-4D97-AF65-F5344CB8AC3E}">
        <p14:creationId xmlns:p14="http://schemas.microsoft.com/office/powerpoint/2010/main" val="2316043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92DFF-F58F-EF92-0A3D-0965EB31E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08E71-6097-2E23-89C6-0AC7F2A21590}"/>
              </a:ext>
            </a:extLst>
          </p:cNvPr>
          <p:cNvSpPr>
            <a:spLocks noGrp="1"/>
          </p:cNvSpPr>
          <p:nvPr>
            <p:ph type="title"/>
          </p:nvPr>
        </p:nvSpPr>
        <p:spPr>
          <a:xfrm>
            <a:off x="838200" y="269619"/>
            <a:ext cx="10515601" cy="1325563"/>
          </a:xfrm>
        </p:spPr>
        <p:txBody>
          <a:bodyPr>
            <a:noAutofit/>
          </a:bodyPr>
          <a:lstStyle/>
          <a:p>
            <a:pPr algn="l"/>
            <a:r>
              <a:rPr lang="en-US" sz="3200">
                <a:latin typeface="Arial" panose="020B0604020202020204" pitchFamily="34" charset="0"/>
                <a:cs typeface="Arial" panose="020B0604020202020204" pitchFamily="34" charset="0"/>
              </a:rPr>
              <a:t>Metabolic-Associated Steatotic Liver Disease and Metabolic-Associated Steatohepatitis - Management</a:t>
            </a:r>
          </a:p>
        </p:txBody>
      </p:sp>
      <p:sp>
        <p:nvSpPr>
          <p:cNvPr id="3" name="Content Placeholder 2">
            <a:extLst>
              <a:ext uri="{FF2B5EF4-FFF2-40B4-BE49-F238E27FC236}">
                <a16:creationId xmlns:a16="http://schemas.microsoft.com/office/drawing/2014/main" id="{E2ED81C8-AC44-7FED-4FF4-ED720C75D30D}"/>
              </a:ext>
            </a:extLst>
          </p:cNvPr>
          <p:cNvSpPr>
            <a:spLocks noGrp="1"/>
          </p:cNvSpPr>
          <p:nvPr>
            <p:ph idx="1"/>
          </p:nvPr>
        </p:nvSpPr>
        <p:spPr>
          <a:xfrm>
            <a:off x="838200" y="1557196"/>
            <a:ext cx="10515600" cy="4662535"/>
          </a:xfrm>
        </p:spPr>
        <p:txBody>
          <a:bodyPr>
            <a:noAutofit/>
          </a:bodyPr>
          <a:lstStyle/>
          <a:p>
            <a:pPr marL="0" indent="0" algn="l">
              <a:buNone/>
            </a:pPr>
            <a:r>
              <a:rPr lang="en-US" sz="1800" b="1" i="0" u="none" strike="noStrike" baseline="0">
                <a:solidFill>
                  <a:srgbClr val="000000"/>
                </a:solidFill>
                <a:latin typeface="Arial" panose="020B0604020202020204" pitchFamily="34" charset="0"/>
                <a:cs typeface="Arial" panose="020B0604020202020204" pitchFamily="34" charset="0"/>
              </a:rPr>
              <a:t>4.25</a:t>
            </a:r>
            <a:r>
              <a:rPr lang="en-US" sz="1800" b="0" i="0" u="none" strike="noStrike" baseline="0">
                <a:solidFill>
                  <a:srgbClr val="000000"/>
                </a:solidFill>
                <a:latin typeface="Arial" panose="020B0604020202020204" pitchFamily="34" charset="0"/>
                <a:cs typeface="Arial" panose="020B0604020202020204" pitchFamily="34" charset="0"/>
              </a:rPr>
              <a:t> Adults with type 2 diabetes or prediabetes, particularly with overweight or obesity, who have metabolic dysfunction–associated steatotic liver disease (MASLD) should be recommended lifestyle changes using an interprofessional approach that promotes weight loss, ideally within a structured nutrition plan and physical activity program for cardiometabolic benefits </a:t>
            </a:r>
            <a:r>
              <a:rPr lang="en-US" sz="1800" b="1" i="0" u="none" strike="noStrike" baseline="0">
                <a:solidFill>
                  <a:srgbClr val="C00000"/>
                </a:solidFill>
                <a:latin typeface="Arial" panose="020B0604020202020204" pitchFamily="34" charset="0"/>
                <a:cs typeface="Arial" panose="020B0604020202020204" pitchFamily="34" charset="0"/>
              </a:rPr>
              <a:t>B</a:t>
            </a:r>
            <a:r>
              <a:rPr lang="en-US" sz="1800" b="0" i="0" u="none" strike="noStrike" baseline="0">
                <a:solidFill>
                  <a:srgbClr val="000000"/>
                </a:solidFill>
                <a:latin typeface="Arial" panose="020B0604020202020204" pitchFamily="34" charset="0"/>
                <a:cs typeface="Arial" panose="020B0604020202020204" pitchFamily="34" charset="0"/>
              </a:rPr>
              <a:t> and histological improvement. </a:t>
            </a:r>
            <a:r>
              <a:rPr lang="en-US" sz="1800" b="1" i="0" u="none" strike="noStrike" baseline="0">
                <a:solidFill>
                  <a:srgbClr val="C00000"/>
                </a:solidFill>
                <a:latin typeface="Arial" panose="020B0604020202020204" pitchFamily="34" charset="0"/>
                <a:cs typeface="Arial" panose="020B0604020202020204" pitchFamily="34" charset="0"/>
              </a:rPr>
              <a:t>C</a:t>
            </a:r>
          </a:p>
          <a:p>
            <a:pPr marL="0" indent="0" algn="just">
              <a:buNone/>
            </a:pPr>
            <a:r>
              <a:rPr lang="en-US" sz="1800" b="1" i="0" u="none" strike="noStrike" baseline="0">
                <a:solidFill>
                  <a:srgbClr val="000000"/>
                </a:solidFill>
                <a:latin typeface="Arial" panose="020B0604020202020204" pitchFamily="34" charset="0"/>
                <a:cs typeface="Arial" panose="020B0604020202020204" pitchFamily="34" charset="0"/>
              </a:rPr>
              <a:t>4.26</a:t>
            </a:r>
            <a:r>
              <a:rPr lang="en-US" sz="1800" b="0" i="0" u="none" strike="noStrike" baseline="0">
                <a:solidFill>
                  <a:srgbClr val="000000"/>
                </a:solidFill>
                <a:latin typeface="Arial" panose="020B0604020202020204" pitchFamily="34" charset="0"/>
                <a:cs typeface="Arial" panose="020B0604020202020204" pitchFamily="34" charset="0"/>
              </a:rPr>
              <a:t> In adults with type 2 diabetes, MASLD, and overweight or obesity, consider using a glucagon-like peptide 1 receptor agonist (GLP-1 RA) with demonstrated benefits in MASH </a:t>
            </a:r>
            <a:r>
              <a:rPr lang="en-US" sz="1800" b="1" i="0" u="none" strike="noStrike" baseline="0">
                <a:solidFill>
                  <a:srgbClr val="C00000"/>
                </a:solidFill>
                <a:latin typeface="Arial" panose="020B0604020202020204" pitchFamily="34" charset="0"/>
                <a:cs typeface="Arial" panose="020B0604020202020204" pitchFamily="34" charset="0"/>
              </a:rPr>
              <a:t>A</a:t>
            </a:r>
            <a:r>
              <a:rPr lang="en-US" sz="1800" b="0" i="0" u="none" strike="noStrike" baseline="0">
                <a:solidFill>
                  <a:srgbClr val="000000"/>
                </a:solidFill>
                <a:latin typeface="Arial" panose="020B0604020202020204" pitchFamily="34" charset="0"/>
                <a:cs typeface="Arial" panose="020B0604020202020204" pitchFamily="34" charset="0"/>
              </a:rPr>
              <a:t> or a dual glucose-dependent insulinotropic polypeptide (GIP) and GLP-1 RA with potential benefits in MASH </a:t>
            </a:r>
            <a:r>
              <a:rPr lang="en-US" sz="1800" b="1" i="0" u="none" strike="noStrike" baseline="0">
                <a:solidFill>
                  <a:srgbClr val="C00000"/>
                </a:solidFill>
                <a:latin typeface="Arial" panose="020B0604020202020204" pitchFamily="34" charset="0"/>
                <a:cs typeface="Arial" panose="020B0604020202020204" pitchFamily="34" charset="0"/>
              </a:rPr>
              <a:t>B</a:t>
            </a:r>
            <a:r>
              <a:rPr lang="en-US" sz="1800" b="0" i="0" u="none" strike="noStrike" baseline="0">
                <a:solidFill>
                  <a:srgbClr val="000000"/>
                </a:solidFill>
                <a:latin typeface="Arial" panose="020B0604020202020204" pitchFamily="34" charset="0"/>
                <a:cs typeface="Arial" panose="020B0604020202020204" pitchFamily="34" charset="0"/>
              </a:rPr>
              <a:t> for the treatment of obesity as an adjunctive therapy to lifestyle interventions for weight loss.</a:t>
            </a:r>
          </a:p>
          <a:p>
            <a:pPr marL="0" indent="0" algn="just">
              <a:buNone/>
            </a:pPr>
            <a:r>
              <a:rPr lang="en-US" sz="1800" b="1" i="0" u="none" strike="noStrike" baseline="0">
                <a:solidFill>
                  <a:srgbClr val="000000"/>
                </a:solidFill>
                <a:latin typeface="Arial" panose="020B0604020202020204" pitchFamily="34" charset="0"/>
                <a:cs typeface="Arial" panose="020B0604020202020204" pitchFamily="34" charset="0"/>
              </a:rPr>
              <a:t>4.27a</a:t>
            </a:r>
            <a:r>
              <a:rPr lang="en-US" sz="1800" b="0" i="0" u="none" strike="noStrike" baseline="0">
                <a:solidFill>
                  <a:srgbClr val="000000"/>
                </a:solidFill>
                <a:latin typeface="Arial" panose="020B0604020202020204" pitchFamily="34" charset="0"/>
                <a:cs typeface="Arial" panose="020B0604020202020204" pitchFamily="34" charset="0"/>
              </a:rPr>
              <a:t> In adults with type 2 diabetes and biopsy-proven MASH or those at high risk for liver fibrosis (based on noninvasive tests), a GLP-1 RA is preferred for glycemic management due to beneficial effects on MASH. </a:t>
            </a:r>
            <a:r>
              <a:rPr lang="en-US" sz="1800" b="1" i="0" u="none" strike="noStrike" baseline="0">
                <a:solidFill>
                  <a:srgbClr val="C00000"/>
                </a:solidFill>
                <a:latin typeface="Arial" panose="020B0604020202020204" pitchFamily="34" charset="0"/>
                <a:cs typeface="Arial" panose="020B0604020202020204" pitchFamily="34" charset="0"/>
              </a:rPr>
              <a:t>A</a:t>
            </a:r>
            <a:r>
              <a:rPr lang="en-US" sz="1800" b="0" i="0" u="none" strike="noStrike" baseline="0">
                <a:solidFill>
                  <a:srgbClr val="000000"/>
                </a:solidFill>
                <a:latin typeface="Arial" panose="020B0604020202020204" pitchFamily="34" charset="0"/>
                <a:cs typeface="Arial" panose="020B0604020202020204" pitchFamily="34" charset="0"/>
              </a:rPr>
              <a:t> Pioglitazone </a:t>
            </a:r>
            <a:r>
              <a:rPr lang="en-US" sz="1800" b="1" i="0" u="none" strike="noStrike" baseline="0">
                <a:solidFill>
                  <a:srgbClr val="C00000"/>
                </a:solidFill>
                <a:latin typeface="Arial" panose="020B0604020202020204" pitchFamily="34" charset="0"/>
                <a:cs typeface="Arial" panose="020B0604020202020204" pitchFamily="34" charset="0"/>
              </a:rPr>
              <a:t>B</a:t>
            </a:r>
            <a:r>
              <a:rPr lang="en-US" sz="1800" b="0" i="0" u="none" strike="noStrike" baseline="0">
                <a:solidFill>
                  <a:srgbClr val="000000"/>
                </a:solidFill>
                <a:latin typeface="Arial" panose="020B0604020202020204" pitchFamily="34" charset="0"/>
                <a:cs typeface="Arial" panose="020B0604020202020204" pitchFamily="34" charset="0"/>
              </a:rPr>
              <a:t> or a dual GIP and GLP-1 RA </a:t>
            </a:r>
            <a:r>
              <a:rPr lang="en-US" sz="1800" b="1" i="0" u="none" strike="noStrike" baseline="0">
                <a:solidFill>
                  <a:srgbClr val="C00000"/>
                </a:solidFill>
                <a:latin typeface="Arial" panose="020B0604020202020204" pitchFamily="34" charset="0"/>
                <a:cs typeface="Arial" panose="020B0604020202020204" pitchFamily="34" charset="0"/>
              </a:rPr>
              <a:t>B</a:t>
            </a:r>
            <a:r>
              <a:rPr lang="en-US" sz="1800" b="0" i="0" u="none" strike="noStrike" baseline="0">
                <a:solidFill>
                  <a:srgbClr val="000000"/>
                </a:solidFill>
                <a:latin typeface="Arial" panose="020B0604020202020204" pitchFamily="34" charset="0"/>
                <a:cs typeface="Arial" panose="020B0604020202020204" pitchFamily="34" charset="0"/>
              </a:rPr>
              <a:t> can be considered for glycemic management due to potential beneficial effects on MASH.</a:t>
            </a:r>
          </a:p>
          <a:p>
            <a:pPr marL="0" indent="0" algn="just">
              <a:buNone/>
            </a:pPr>
            <a:r>
              <a:rPr lang="en-US" sz="1800" b="1" i="0" u="none" strike="noStrike" baseline="0">
                <a:solidFill>
                  <a:srgbClr val="000000"/>
                </a:solidFill>
                <a:latin typeface="Arial" panose="020B0604020202020204" pitchFamily="34" charset="0"/>
                <a:cs typeface="Arial" panose="020B0604020202020204" pitchFamily="34" charset="0"/>
              </a:rPr>
              <a:t>4.27b</a:t>
            </a:r>
            <a:r>
              <a:rPr lang="en-US" sz="1800" b="0" i="0" u="none" strike="noStrike" baseline="0">
                <a:solidFill>
                  <a:srgbClr val="000000"/>
                </a:solidFill>
                <a:latin typeface="Arial" panose="020B0604020202020204" pitchFamily="34" charset="0"/>
                <a:cs typeface="Arial" panose="020B0604020202020204" pitchFamily="34" charset="0"/>
              </a:rPr>
              <a:t> Combination therapy with pioglitazone plus GLP-1 RA can be considered for the treatment of hyperglycemia in adults with type 2 diabetes with biopsy-proven MASH or those at high risk of liver fibrosis (identified with noninvasive tests) because of potential beneficial effects on MASH. </a:t>
            </a:r>
            <a:r>
              <a:rPr lang="en-US" sz="1800" b="1" i="0" u="none" strike="noStrike" baseline="0">
                <a:solidFill>
                  <a:srgbClr val="C00000"/>
                </a:solidFill>
                <a:latin typeface="Arial" panose="020B0604020202020204" pitchFamily="34" charset="0"/>
                <a:cs typeface="Arial" panose="020B0604020202020204" pitchFamily="34" charset="0"/>
              </a:rPr>
              <a:t>B</a:t>
            </a:r>
          </a:p>
        </p:txBody>
      </p:sp>
      <p:sp>
        <p:nvSpPr>
          <p:cNvPr id="4" name="Slide Number Placeholder 3">
            <a:extLst>
              <a:ext uri="{FF2B5EF4-FFF2-40B4-BE49-F238E27FC236}">
                <a16:creationId xmlns:a16="http://schemas.microsoft.com/office/drawing/2014/main" id="{B2AE6ABE-8E34-FA98-A334-48C6E29878C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79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0F44FE74-8425-2FD5-4FEE-7F71A0CBE67F}"/>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154353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AC10-4070-0ABF-1E66-49F26E78A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2D014-CD33-B495-5525-4156B50B8A70}"/>
              </a:ext>
            </a:extLst>
          </p:cNvPr>
          <p:cNvSpPr>
            <a:spLocks noGrp="1"/>
          </p:cNvSpPr>
          <p:nvPr>
            <p:ph type="title"/>
          </p:nvPr>
        </p:nvSpPr>
        <p:spPr>
          <a:xfrm>
            <a:off x="0" y="-63153"/>
            <a:ext cx="10515600" cy="1325563"/>
          </a:xfrm>
        </p:spPr>
        <p:txBody>
          <a:bodyPr>
            <a:normAutofit/>
          </a:bodyPr>
          <a:lstStyle/>
          <a:p>
            <a:r>
              <a:rPr lang="en-US"/>
              <a:t>Evidence-Grading System</a:t>
            </a: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9D15B58-5035-AF8F-E826-2338264E46EB}"/>
              </a:ext>
            </a:extLst>
          </p:cNvPr>
          <p:cNvSpPr txBox="1">
            <a:spLocks noChangeArrowheads="1"/>
          </p:cNvSpPr>
          <p:nvPr/>
        </p:nvSpPr>
        <p:spPr bwMode="auto">
          <a:xfrm>
            <a:off x="0" y="6171012"/>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Introduction: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- 2026</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2026;49(Suppl. 1):S1-S5</a:t>
            </a:r>
          </a:p>
        </p:txBody>
      </p:sp>
      <p:pic>
        <p:nvPicPr>
          <p:cNvPr id="9" name="Picture 8">
            <a:extLst>
              <a:ext uri="{FF2B5EF4-FFF2-40B4-BE49-F238E27FC236}">
                <a16:creationId xmlns:a16="http://schemas.microsoft.com/office/drawing/2014/main" id="{503EC9EC-01B2-B22E-2E65-C4A1C8E23FD2}"/>
              </a:ext>
            </a:extLst>
          </p:cNvPr>
          <p:cNvPicPr>
            <a:picLocks noChangeAspect="1"/>
          </p:cNvPicPr>
          <p:nvPr/>
        </p:nvPicPr>
        <p:blipFill>
          <a:blip r:embed="rId2"/>
          <a:stretch>
            <a:fillRect/>
          </a:stretch>
        </p:blipFill>
        <p:spPr>
          <a:xfrm>
            <a:off x="3067148" y="925717"/>
            <a:ext cx="5362868" cy="5450664"/>
          </a:xfrm>
          <a:prstGeom prst="rect">
            <a:avLst/>
          </a:prstGeom>
        </p:spPr>
      </p:pic>
    </p:spTree>
    <p:extLst>
      <p:ext uri="{BB962C8B-B14F-4D97-AF65-F5344CB8AC3E}">
        <p14:creationId xmlns:p14="http://schemas.microsoft.com/office/powerpoint/2010/main" val="42376500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B6C88-7332-64A1-F284-15C328689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59D35-D680-1838-E2DE-EC693CF7FF8D}"/>
              </a:ext>
            </a:extLst>
          </p:cNvPr>
          <p:cNvSpPr>
            <a:spLocks noGrp="1"/>
          </p:cNvSpPr>
          <p:nvPr>
            <p:ph type="title"/>
          </p:nvPr>
        </p:nvSpPr>
        <p:spPr/>
        <p:txBody>
          <a:bodyPr>
            <a:noAutofit/>
          </a:bodyPr>
          <a:lstStyle/>
          <a:p>
            <a:pPr algn="l"/>
            <a:r>
              <a:rPr lang="en-US" sz="3200">
                <a:latin typeface="Arial" panose="020B0604020202020204" pitchFamily="34" charset="0"/>
                <a:cs typeface="Arial" panose="020B0604020202020204" pitchFamily="34" charset="0"/>
              </a:rPr>
              <a:t>Metabolic-Associated Steatotic Liver Disease and Metabolic-Associated Steatohepatitis – Management (continued)</a:t>
            </a:r>
          </a:p>
        </p:txBody>
      </p:sp>
      <p:sp>
        <p:nvSpPr>
          <p:cNvPr id="3" name="Content Placeholder 2">
            <a:extLst>
              <a:ext uri="{FF2B5EF4-FFF2-40B4-BE49-F238E27FC236}">
                <a16:creationId xmlns:a16="http://schemas.microsoft.com/office/drawing/2014/main" id="{037E1F59-BD6C-1D5B-F6E7-C9AB28534D8D}"/>
              </a:ext>
            </a:extLst>
          </p:cNvPr>
          <p:cNvSpPr>
            <a:spLocks noGrp="1"/>
          </p:cNvSpPr>
          <p:nvPr>
            <p:ph idx="1"/>
          </p:nvPr>
        </p:nvSpPr>
        <p:spPr>
          <a:xfrm>
            <a:off x="838200" y="1747315"/>
            <a:ext cx="10515600" cy="4662535"/>
          </a:xfrm>
        </p:spPr>
        <p:txBody>
          <a:bodyPr>
            <a:noAutofit/>
          </a:bodyPr>
          <a:lstStyle/>
          <a:p>
            <a:pPr marL="0" indent="0" algn="l">
              <a:buNone/>
            </a:pPr>
            <a:r>
              <a:rPr lang="en-US" sz="2000" b="1" i="0" u="none" strike="noStrike" baseline="0">
                <a:latin typeface="Arial" panose="020B0604020202020204" pitchFamily="34" charset="0"/>
                <a:cs typeface="Arial" panose="020B0604020202020204" pitchFamily="34" charset="0"/>
              </a:rPr>
              <a:t>4.28</a:t>
            </a:r>
            <a:r>
              <a:rPr lang="en-US" sz="2000" b="0" i="0" u="none" strike="noStrike" baseline="0">
                <a:latin typeface="Arial" panose="020B0604020202020204" pitchFamily="34" charset="0"/>
                <a:cs typeface="Arial" panose="020B0604020202020204" pitchFamily="34" charset="0"/>
              </a:rPr>
              <a:t> For consideration of treatment with a thyroid hormone receptor-β agonist in adults with type 2 diabetes or prediabetes with MASLD with moderate (F2) or advanced (F3) liver fibrosis on liver histology, or by a validated imaging-based or blood-based test, refer to a gastroenterologist or hepatologist with expertise in MASLD management.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4.29</a:t>
            </a:r>
            <a:r>
              <a:rPr lang="en-US" sz="2000" b="0" i="0" u="none" strike="noStrike" baseline="0">
                <a:solidFill>
                  <a:srgbClr val="000000"/>
                </a:solidFill>
                <a:latin typeface="Arial" panose="020B0604020202020204" pitchFamily="34" charset="0"/>
                <a:cs typeface="Arial" panose="020B0604020202020204" pitchFamily="34" charset="0"/>
              </a:rPr>
              <a:t> Treatment initiation and monitoring should be individualized and within the context of an interprofessional team that includes a gastroenterologist or hepatologist, consideration of individual preferences, and a careful shared-decision cost-benefit discussion.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4.30a</a:t>
            </a:r>
            <a:r>
              <a:rPr lang="en-US" sz="2000" b="0" i="0" u="none" strike="noStrike" baseline="0">
                <a:solidFill>
                  <a:srgbClr val="000000"/>
                </a:solidFill>
                <a:latin typeface="Arial" panose="020B0604020202020204" pitchFamily="34" charset="0"/>
                <a:cs typeface="Arial" panose="020B0604020202020204" pitchFamily="34" charset="0"/>
              </a:rPr>
              <a:t> In adults with type 2 diabetes and MASLD, use of glucose-lowering therapies other than pioglitazone or GLP-1 RAs may be continued as clinically indicated, but these therapies lack evidence of benefit in MASH.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4.30b</a:t>
            </a:r>
            <a:r>
              <a:rPr lang="en-US" sz="2000" b="0" i="0" u="none" strike="noStrike" baseline="0">
                <a:solidFill>
                  <a:srgbClr val="000000"/>
                </a:solidFill>
                <a:latin typeface="Arial" panose="020B0604020202020204" pitchFamily="34" charset="0"/>
                <a:cs typeface="Arial" panose="020B0604020202020204" pitchFamily="34" charset="0"/>
              </a:rPr>
              <a:t> Insulin therapy is the preferred agent for the treatment of hyperglycemia in adults with type 2 diabetes with decompensated cirrhosis. </a:t>
            </a:r>
            <a:r>
              <a:rPr lang="en-US" sz="2000" b="1" i="0" u="none" strike="noStrike" baseline="0">
                <a:solidFill>
                  <a:srgbClr val="C00000"/>
                </a:solidFill>
                <a:latin typeface="Arial" panose="020B0604020202020204" pitchFamily="34" charset="0"/>
                <a:cs typeface="Arial" panose="020B0604020202020204" pitchFamily="34" charset="0"/>
              </a:rPr>
              <a:t>C</a:t>
            </a:r>
          </a:p>
        </p:txBody>
      </p:sp>
      <p:sp>
        <p:nvSpPr>
          <p:cNvPr id="4" name="Slide Number Placeholder 3">
            <a:extLst>
              <a:ext uri="{FF2B5EF4-FFF2-40B4-BE49-F238E27FC236}">
                <a16:creationId xmlns:a16="http://schemas.microsoft.com/office/drawing/2014/main" id="{555AFE1F-DF9F-54F8-2468-21FE119C40A2}"/>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80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72DAD50-7811-1F8B-929F-FEBB515E1177}"/>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2668118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84255-D8A6-6371-1624-5ED5A195E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55C38-A1CE-7D74-25AD-85813D870D5E}"/>
              </a:ext>
            </a:extLst>
          </p:cNvPr>
          <p:cNvSpPr>
            <a:spLocks noGrp="1"/>
          </p:cNvSpPr>
          <p:nvPr>
            <p:ph type="title"/>
          </p:nvPr>
        </p:nvSpPr>
        <p:spPr/>
        <p:txBody>
          <a:bodyPr>
            <a:noAutofit/>
          </a:bodyPr>
          <a:lstStyle/>
          <a:p>
            <a:pPr algn="l"/>
            <a:r>
              <a:rPr lang="en-US" sz="3200">
                <a:latin typeface="Arial" panose="020B0604020202020204" pitchFamily="34" charset="0"/>
                <a:cs typeface="Arial" panose="020B0604020202020204" pitchFamily="34" charset="0"/>
              </a:rPr>
              <a:t>Metabolic-Associated Steatotic Liver Disease and Metabolic-Associated Steatohepatitis – Management (continued)</a:t>
            </a:r>
          </a:p>
        </p:txBody>
      </p:sp>
      <p:sp>
        <p:nvSpPr>
          <p:cNvPr id="3" name="Content Placeholder 2">
            <a:extLst>
              <a:ext uri="{FF2B5EF4-FFF2-40B4-BE49-F238E27FC236}">
                <a16:creationId xmlns:a16="http://schemas.microsoft.com/office/drawing/2014/main" id="{FF4AFD00-D1FB-9CB4-5342-A44EB6097925}"/>
              </a:ext>
            </a:extLst>
          </p:cNvPr>
          <p:cNvSpPr>
            <a:spLocks noGrp="1"/>
          </p:cNvSpPr>
          <p:nvPr>
            <p:ph idx="1"/>
          </p:nvPr>
        </p:nvSpPr>
        <p:spPr>
          <a:xfrm>
            <a:off x="838200" y="1747315"/>
            <a:ext cx="10515600" cy="4662535"/>
          </a:xfrm>
        </p:spPr>
        <p:txBody>
          <a:bodyPr>
            <a:no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4.31a</a:t>
            </a:r>
            <a:r>
              <a:rPr lang="en-US" sz="2000" b="0" i="0" u="none" strike="noStrike" baseline="0">
                <a:solidFill>
                  <a:srgbClr val="000000"/>
                </a:solidFill>
                <a:latin typeface="Arial" panose="020B0604020202020204" pitchFamily="34" charset="0"/>
                <a:cs typeface="Arial" panose="020B0604020202020204" pitchFamily="34" charset="0"/>
              </a:rPr>
              <a:t> Adults with type 2 diabetes and MASLD are at increased cardiovascular risk; therefore, comprehensive management of cardiovascular risk factors is recommended.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4.31b</a:t>
            </a:r>
            <a:r>
              <a:rPr lang="en-US" sz="2000" b="0" i="0" u="none" strike="noStrike" baseline="0">
                <a:solidFill>
                  <a:srgbClr val="000000"/>
                </a:solidFill>
                <a:latin typeface="Arial" panose="020B0604020202020204" pitchFamily="34" charset="0"/>
                <a:cs typeface="Arial" panose="020B0604020202020204" pitchFamily="34" charset="0"/>
              </a:rPr>
              <a:t> Statin therapy is safe in adults with type 2 diabetes and compensated cirrhosis from MASLD and should be initiated or continued for cardiovascular risk reduction as clinically indicated.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In people with decompensated cirrhosis, statin therapy should be used with caution, and close monitoring is needed, given limited safety and efficacy data.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4.32a</a:t>
            </a:r>
            <a:r>
              <a:rPr lang="en-US" sz="2000" b="0" i="0" u="none" strike="noStrike" baseline="0">
                <a:solidFill>
                  <a:srgbClr val="000000"/>
                </a:solidFill>
                <a:latin typeface="Arial" panose="020B0604020202020204" pitchFamily="34" charset="0"/>
                <a:cs typeface="Arial" panose="020B0604020202020204" pitchFamily="34" charset="0"/>
              </a:rPr>
              <a:t> Consider metabolic surgery in appropriate candidates as an option to treat MASH in adults with type 2 diabetes </a:t>
            </a:r>
            <a:r>
              <a:rPr lang="en-US" sz="2000" b="1" i="0" u="none" strike="noStrike" baseline="0">
                <a:solidFill>
                  <a:srgbClr val="C00000"/>
                </a:solidFill>
                <a:latin typeface="Arial" panose="020B0604020202020204" pitchFamily="34" charset="0"/>
                <a:cs typeface="Arial" panose="020B0604020202020204" pitchFamily="34" charset="0"/>
              </a:rPr>
              <a:t>B</a:t>
            </a:r>
            <a:r>
              <a:rPr lang="en-US" sz="2000" b="0" i="0" u="none" strike="noStrike" baseline="0">
                <a:solidFill>
                  <a:srgbClr val="88161F"/>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and to improve cardiovascular outcomes.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4.32b</a:t>
            </a:r>
            <a:r>
              <a:rPr lang="en-US" sz="2000" b="0" i="0" u="none" strike="noStrike" baseline="0">
                <a:solidFill>
                  <a:srgbClr val="000000"/>
                </a:solidFill>
                <a:latin typeface="Arial" panose="020B0604020202020204" pitchFamily="34" charset="0"/>
                <a:cs typeface="Arial" panose="020B0604020202020204" pitchFamily="34" charset="0"/>
              </a:rPr>
              <a:t> Metabolic surgery should be used with caution in adults with type 2 diabetes with compensated cirrhosis from MASLD B and is not recommended in decompensated cirrhosis.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400" b="1" i="0" u="none" strike="noStrike" baseline="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F8BCDD-9BA5-9996-D010-DE069BC2162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81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985DE57-D1CB-6762-E272-E539BF310830}"/>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spTree>
    <p:extLst>
      <p:ext uri="{BB962C8B-B14F-4D97-AF65-F5344CB8AC3E}">
        <p14:creationId xmlns:p14="http://schemas.microsoft.com/office/powerpoint/2010/main" val="21615422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6D4D1-4B1D-75CB-7603-CD350E00380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03A6F7-7C5F-EA1A-06FB-9A20F634AA9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82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B5D94152-EB6F-8F46-2FE7-DC1E7ECDE417}"/>
              </a:ext>
            </a:extLst>
          </p:cNvPr>
          <p:cNvSpPr txBox="1"/>
          <p:nvPr/>
        </p:nvSpPr>
        <p:spPr>
          <a:xfrm>
            <a:off x="5136" y="6647"/>
            <a:ext cx="5464060"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4. Comprehensive Medical Evaluation and Assessment of Comorbidities</a:t>
            </a:r>
          </a:p>
        </p:txBody>
      </p:sp>
      <p:pic>
        <p:nvPicPr>
          <p:cNvPr id="8" name="Picture 7">
            <a:extLst>
              <a:ext uri="{FF2B5EF4-FFF2-40B4-BE49-F238E27FC236}">
                <a16:creationId xmlns:a16="http://schemas.microsoft.com/office/drawing/2014/main" id="{DFD62F85-D2FB-9F90-7DF0-7116463D0527}"/>
              </a:ext>
            </a:extLst>
          </p:cNvPr>
          <p:cNvPicPr>
            <a:picLocks noChangeAspect="1"/>
          </p:cNvPicPr>
          <p:nvPr/>
        </p:nvPicPr>
        <p:blipFill>
          <a:blip r:embed="rId2"/>
          <a:stretch>
            <a:fillRect/>
          </a:stretch>
        </p:blipFill>
        <p:spPr>
          <a:xfrm>
            <a:off x="1920989" y="283646"/>
            <a:ext cx="7239000" cy="5897589"/>
          </a:xfrm>
          <a:prstGeom prst="rect">
            <a:avLst/>
          </a:prstGeom>
        </p:spPr>
      </p:pic>
      <p:sp>
        <p:nvSpPr>
          <p:cNvPr id="9" name="TextBox 8">
            <a:extLst>
              <a:ext uri="{FF2B5EF4-FFF2-40B4-BE49-F238E27FC236}">
                <a16:creationId xmlns:a16="http://schemas.microsoft.com/office/drawing/2014/main" id="{92F2A8F0-D72C-8E12-92BC-9F2B56734964}"/>
              </a:ext>
            </a:extLst>
          </p:cNvPr>
          <p:cNvSpPr txBox="1">
            <a:spLocks noChangeArrowheads="1"/>
          </p:cNvSpPr>
          <p:nvPr/>
        </p:nvSpPr>
        <p:spPr bwMode="auto">
          <a:xfrm>
            <a:off x="0" y="60953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4.3</a:t>
            </a:r>
          </a:p>
          <a:p>
            <a:pPr defTabSz="914400">
              <a:defRPr/>
            </a:pPr>
            <a:r>
              <a:rPr lang="en-US" sz="1200" dirty="0">
                <a:solidFill>
                  <a:srgbClr val="A6192E"/>
                </a:solidFill>
                <a:latin typeface="Helvetica" pitchFamily="34" charset="0"/>
                <a:ea typeface="ヒラギノ角ゴ Pro W3" charset="-128"/>
              </a:rPr>
              <a:t>Comprehensive Medical Evaluation and Assessment of Comorbidities: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1):S61-S88</a:t>
            </a:r>
          </a:p>
        </p:txBody>
      </p:sp>
    </p:spTree>
    <p:extLst>
      <p:ext uri="{BB962C8B-B14F-4D97-AF65-F5344CB8AC3E}">
        <p14:creationId xmlns:p14="http://schemas.microsoft.com/office/powerpoint/2010/main" val="41532900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6F52F-06CF-D641-C1FD-B6AE1C39BD0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4FEB2F0-C038-3C36-824E-513C1DAD6D86}"/>
              </a:ext>
            </a:extLst>
          </p:cNvPr>
          <p:cNvSpPr>
            <a:spLocks noGrp="1"/>
          </p:cNvSpPr>
          <p:nvPr>
            <p:ph type="title"/>
          </p:nvPr>
        </p:nvSpPr>
        <p:spPr>
          <a:xfrm>
            <a:off x="1667722" y="3093106"/>
            <a:ext cx="10047461" cy="1325563"/>
          </a:xfrm>
        </p:spPr>
        <p:txBody>
          <a:bodyPr>
            <a:normAutofit fontScale="90000"/>
          </a:bodyPr>
          <a:lstStyle/>
          <a:p>
            <a:r>
              <a:rPr lang="en-US"/>
              <a:t>Section 5.</a:t>
            </a:r>
            <a:br>
              <a:rPr lang="en-US"/>
            </a:br>
            <a:br>
              <a:rPr lang="en-US"/>
            </a:br>
            <a:r>
              <a:rPr lang="en-US"/>
              <a:t>Facilitating Positive Behaviors and Well-being to Improve Health Outcomes</a:t>
            </a:r>
          </a:p>
        </p:txBody>
      </p:sp>
      <p:sp>
        <p:nvSpPr>
          <p:cNvPr id="2" name="TextBox 1">
            <a:extLst>
              <a:ext uri="{FF2B5EF4-FFF2-40B4-BE49-F238E27FC236}">
                <a16:creationId xmlns:a16="http://schemas.microsoft.com/office/drawing/2014/main" id="{1EF09266-3F76-1BE3-EE3D-1A90C3BAD4FF}"/>
              </a:ext>
            </a:extLst>
          </p:cNvPr>
          <p:cNvSpPr txBox="1"/>
          <p:nvPr/>
        </p:nvSpPr>
        <p:spPr>
          <a:xfrm>
            <a:off x="0" y="6488668"/>
            <a:ext cx="3993401" cy="369332"/>
          </a:xfrm>
          <a:prstGeom prst="rect">
            <a:avLst/>
          </a:prstGeom>
          <a:noFill/>
        </p:spPr>
        <p:txBody>
          <a:bodyPr wrap="none" rtlCol="0">
            <a:spAutoFit/>
          </a:bodyPr>
          <a:lstStyle/>
          <a:p>
            <a:r>
              <a:rPr lang="en-US" sz="1800" b="1" i="0" u="none" strike="noStrike" baseline="0">
                <a:solidFill>
                  <a:schemeClr val="bg1"/>
                </a:solidFill>
                <a:latin typeface="Arial" panose="020B0604020202020204" pitchFamily="34" charset="0"/>
                <a:cs typeface="Arial" panose="020B0604020202020204" pitchFamily="34" charset="0"/>
              </a:rPr>
              <a:t>(https://doi.org/10.2337/dc26-S005)</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0198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152F3-0494-5FB4-6720-D261E834D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A49C4-C007-5A98-142C-C1DC00EEC1E5}"/>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Diabetes Self-Management Education and Support</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CB211E-9840-5B5B-B4F4-AFF475A10721}"/>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5.1</a:t>
            </a:r>
            <a:r>
              <a:rPr lang="en-US" sz="2000" b="0" i="0" u="none" strike="noStrike" baseline="0">
                <a:solidFill>
                  <a:srgbClr val="000000"/>
                </a:solidFill>
                <a:latin typeface="Arial" panose="020B0604020202020204" pitchFamily="34" charset="0"/>
                <a:cs typeface="Arial" panose="020B0604020202020204" pitchFamily="34" charset="0"/>
              </a:rPr>
              <a:t> Advise all people with diabetes to participate in developmentally and culturally appropriate diabetes self-management education and support (DSMES) to facilitate informed decision-making, self-care behaviors, problem-solving, and active collaboration with the health care team.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5.2</a:t>
            </a:r>
            <a:r>
              <a:rPr lang="en-US" sz="2000" b="0" i="0" u="none" strike="noStrike" baseline="0">
                <a:solidFill>
                  <a:srgbClr val="000000"/>
                </a:solidFill>
                <a:latin typeface="Arial" panose="020B0604020202020204" pitchFamily="34" charset="0"/>
                <a:cs typeface="Arial" panose="020B0604020202020204" pitchFamily="34" charset="0"/>
              </a:rPr>
              <a:t> Provide DSMES at diagnosis, annually and/or when not meeting treatment goals, when complicating factors develop (e.g., medical, functional, and psychosocial), and when transitions in life and care occur.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5.3 </a:t>
            </a:r>
            <a:r>
              <a:rPr lang="en-US" sz="2000" i="0" u="none" strike="noStrike" baseline="0">
                <a:solidFill>
                  <a:srgbClr val="000000"/>
                </a:solidFill>
                <a:latin typeface="Arial" panose="020B0604020202020204" pitchFamily="34" charset="0"/>
                <a:cs typeface="Arial" panose="020B0604020202020204" pitchFamily="34" charset="0"/>
              </a:rPr>
              <a:t>Assess clinical outcomes, health status, and well-being as key goals of DSMES on an individualized timeframe</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C</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5.4</a:t>
            </a:r>
            <a:r>
              <a:rPr lang="en-US" sz="2000" b="0" i="0" u="none" strike="noStrike" baseline="0">
                <a:solidFill>
                  <a:srgbClr val="000000"/>
                </a:solidFill>
                <a:latin typeface="Arial" panose="020B0604020202020204" pitchFamily="34" charset="0"/>
                <a:cs typeface="Arial" panose="020B0604020202020204" pitchFamily="34" charset="0"/>
              </a:rPr>
              <a:t> Use behavioral strategies (e.g., motivational interviewing, goal setting, problem-solving) to support DSMES and engagement in behaviors known to optimize health-related quality of life and outcomes. </a:t>
            </a:r>
            <a:r>
              <a:rPr lang="en-US" sz="2000" b="1" i="0" u="none" strike="noStrike" baseline="0">
                <a:solidFill>
                  <a:srgbClr val="C00000"/>
                </a:solidFill>
                <a:latin typeface="Arial" panose="020B0604020202020204" pitchFamily="34" charset="0"/>
                <a:cs typeface="Arial" panose="020B0604020202020204" pitchFamily="34" charset="0"/>
              </a:rPr>
              <a:t>A</a:t>
            </a:r>
          </a:p>
        </p:txBody>
      </p:sp>
      <p:sp>
        <p:nvSpPr>
          <p:cNvPr id="4" name="Slide Number Placeholder 3">
            <a:extLst>
              <a:ext uri="{FF2B5EF4-FFF2-40B4-BE49-F238E27FC236}">
                <a16:creationId xmlns:a16="http://schemas.microsoft.com/office/drawing/2014/main" id="{103650BA-CB22-4AA6-F759-438E02B9EA1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84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972431F-933B-D664-0B84-C6698F4C1F08}"/>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6327369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FA905-1215-E603-6ADE-EC5BCEEF1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72ED2-2367-934C-8707-A3828BCCDC83}"/>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Diabetes Self-Management Education and Support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7CC3E7D-39DA-F48B-1B2A-AE58EC1A53CF}"/>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dirty="0">
                <a:solidFill>
                  <a:srgbClr val="000000"/>
                </a:solidFill>
                <a:latin typeface="Arial" panose="020B0604020202020204" pitchFamily="34" charset="0"/>
                <a:cs typeface="Arial" panose="020B0604020202020204" pitchFamily="34" charset="0"/>
              </a:rPr>
              <a:t>5.5</a:t>
            </a:r>
            <a:r>
              <a:rPr lang="en-US" sz="2000" dirty="0">
                <a:solidFill>
                  <a:srgbClr val="000000"/>
                </a:solidFill>
                <a:latin typeface="Arial" panose="020B0604020202020204" pitchFamily="34" charset="0"/>
                <a:cs typeface="Arial" panose="020B0604020202020204" pitchFamily="34" charset="0"/>
              </a:rPr>
              <a:t> </a:t>
            </a:r>
            <a:r>
              <a:rPr lang="en-US" sz="2000" b="0" i="0" u="none" strike="noStrike" baseline="0" dirty="0">
                <a:solidFill>
                  <a:srgbClr val="000000"/>
                </a:solidFill>
                <a:latin typeface="Arial" panose="020B0604020202020204" pitchFamily="34" charset="0"/>
                <a:cs typeface="Arial" panose="020B0604020202020204" pitchFamily="34" charset="0"/>
              </a:rPr>
              <a:t>Provide culturally and socially appropriate DSMES responsive to personal preferences and needs in group or individual settings. </a:t>
            </a:r>
            <a:r>
              <a:rPr lang="en-US" sz="2000" b="1" i="0" u="none" strike="noStrike" baseline="0" dirty="0">
                <a:solidFill>
                  <a:srgbClr val="C00000"/>
                </a:solidFill>
                <a:latin typeface="Arial" panose="020B0604020202020204" pitchFamily="34" charset="0"/>
                <a:cs typeface="Arial" panose="020B0604020202020204" pitchFamily="34" charset="0"/>
              </a:rPr>
              <a:t>A </a:t>
            </a:r>
            <a:r>
              <a:rPr lang="en-US" sz="2000" dirty="0">
                <a:solidFill>
                  <a:srgbClr val="000000"/>
                </a:solidFill>
                <a:latin typeface="Arial" panose="020B0604020202020204" pitchFamily="34" charset="0"/>
                <a:cs typeface="Arial" panose="020B0604020202020204" pitchFamily="34" charset="0"/>
              </a:rPr>
              <a:t>Communicate DSMES participation with the diabetes care team. </a:t>
            </a:r>
            <a:r>
              <a:rPr lang="en-US" sz="2000" b="1" dirty="0">
                <a:solidFill>
                  <a:srgbClr val="C00000"/>
                </a:solidFill>
                <a:latin typeface="Arial" panose="020B0604020202020204" pitchFamily="34" charset="0"/>
                <a:cs typeface="Arial" panose="020B0604020202020204" pitchFamily="34" charset="0"/>
              </a:rPr>
              <a:t>E</a:t>
            </a:r>
            <a:endParaRPr lang="en-US" sz="2000" b="1" i="0" u="none" strike="noStrike" baseline="0" dirty="0">
              <a:solidFill>
                <a:srgbClr val="C00000"/>
              </a:solidFill>
              <a:latin typeface="Arial" panose="020B0604020202020204" pitchFamily="34" charset="0"/>
              <a:cs typeface="Arial" panose="020B0604020202020204" pitchFamily="34" charset="0"/>
            </a:endParaRP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5.6</a:t>
            </a:r>
            <a:r>
              <a:rPr lang="en-US" sz="2000" b="0" i="0" u="none" strike="noStrike" baseline="0" dirty="0">
                <a:solidFill>
                  <a:srgbClr val="000000"/>
                </a:solidFill>
                <a:latin typeface="Arial" panose="020B0604020202020204" pitchFamily="34" charset="0"/>
                <a:cs typeface="Arial" panose="020B0604020202020204" pitchFamily="34" charset="0"/>
              </a:rPr>
              <a:t> Offer DSMES via telehealth and/or digital interventions to meet individual preferences, reduce access barriers, and improve satisfaction. </a:t>
            </a:r>
            <a:r>
              <a:rPr lang="en-US" sz="2000" b="1" i="0" u="none" strike="noStrike" baseline="0" dirty="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5.7</a:t>
            </a:r>
            <a:r>
              <a:rPr lang="en-US" sz="2000" b="0" i="0" u="none" strike="noStrike" baseline="0" dirty="0">
                <a:solidFill>
                  <a:srgbClr val="000000"/>
                </a:solidFill>
                <a:latin typeface="Arial" panose="020B0604020202020204" pitchFamily="34" charset="0"/>
                <a:cs typeface="Arial" panose="020B0604020202020204" pitchFamily="34" charset="0"/>
              </a:rPr>
              <a:t> DSMES can improve outcomes and reduce costs, so reimbursement by third-party payors is recommended. </a:t>
            </a:r>
            <a:r>
              <a:rPr lang="en-US" sz="2000" b="1" i="0" u="none" strike="noStrike" baseline="0" dirty="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5.8</a:t>
            </a:r>
            <a:r>
              <a:rPr lang="en-US" sz="2000" b="0" i="0" u="none" strike="noStrike" baseline="0" dirty="0">
                <a:solidFill>
                  <a:srgbClr val="000000"/>
                </a:solidFill>
                <a:latin typeface="Arial" panose="020B0604020202020204" pitchFamily="34" charset="0"/>
                <a:cs typeface="Arial" panose="020B0604020202020204" pitchFamily="34" charset="0"/>
              </a:rPr>
              <a:t> Identify and address barriers to DSMES that exist at the payor, health system, clinic, health care professional, and individual levels. </a:t>
            </a:r>
            <a:r>
              <a:rPr lang="en-US" sz="2000" b="1" i="0" u="none" strike="noStrike" baseline="0" dirty="0">
                <a:solidFill>
                  <a:srgbClr val="C00000"/>
                </a:solidFill>
                <a:latin typeface="Arial" panose="020B0604020202020204" pitchFamily="34" charset="0"/>
                <a:cs typeface="Arial" panose="020B0604020202020204" pitchFamily="34" charset="0"/>
              </a:rPr>
              <a:t>E</a:t>
            </a:r>
          </a:p>
          <a:p>
            <a:pPr marL="0" indent="0" algn="l">
              <a:buNone/>
            </a:pPr>
            <a:r>
              <a:rPr lang="en-US" sz="2000" b="1" i="0" u="none" strike="noStrike" baseline="0" dirty="0">
                <a:solidFill>
                  <a:srgbClr val="000000"/>
                </a:solidFill>
                <a:latin typeface="Arial" panose="020B0604020202020204" pitchFamily="34" charset="0"/>
                <a:cs typeface="Arial" panose="020B0604020202020204" pitchFamily="34" charset="0"/>
              </a:rPr>
              <a:t>5.9</a:t>
            </a:r>
            <a:r>
              <a:rPr lang="en-US" sz="2000" i="0" u="none" strike="noStrike" baseline="0" dirty="0">
                <a:solidFill>
                  <a:srgbClr val="000000"/>
                </a:solidFill>
                <a:latin typeface="Arial" panose="020B0604020202020204" pitchFamily="34" charset="0"/>
                <a:cs typeface="Arial" panose="020B0604020202020204" pitchFamily="34" charset="0"/>
              </a:rPr>
              <a:t> Assess the social determinants of health to guide and design delivery of DSMES to maximize health equity across populations.</a:t>
            </a:r>
            <a:r>
              <a:rPr lang="en-US" sz="2000" b="0" i="0" u="none" strike="noStrike" baseline="0" dirty="0">
                <a:solidFill>
                  <a:srgbClr val="000000"/>
                </a:solidFill>
                <a:latin typeface="Arial" panose="020B0604020202020204" pitchFamily="34" charset="0"/>
                <a:cs typeface="Arial" panose="020B0604020202020204" pitchFamily="34" charset="0"/>
              </a:rPr>
              <a:t> </a:t>
            </a:r>
            <a:r>
              <a:rPr lang="en-US" sz="2000" b="1" i="0" u="none" strike="noStrike" baseline="0" dirty="0">
                <a:solidFill>
                  <a:srgbClr val="C00000"/>
                </a:solidFill>
                <a:latin typeface="Arial" panose="020B0604020202020204" pitchFamily="34" charset="0"/>
                <a:cs typeface="Arial" panose="020B0604020202020204" pitchFamily="34" charset="0"/>
              </a:rPr>
              <a:t>C</a:t>
            </a:r>
            <a:endParaRPr lang="en-US"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F6E6E4-7F4E-4734-F62A-1721672E952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85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4ECC4787-6A12-496C-DE17-63633DDC210D}"/>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15175333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0E1A-4729-0624-ED02-EA5B3ED6C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0CFFF-353B-A1F6-5C29-63584A4170E6}"/>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Diabetes Self-Management Education and Support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507D11-5218-D21F-4946-3A01B40731F7}"/>
              </a:ext>
            </a:extLst>
          </p:cNvPr>
          <p:cNvSpPr>
            <a:spLocks noGrp="1"/>
          </p:cNvSpPr>
          <p:nvPr>
            <p:ph idx="1"/>
          </p:nvPr>
        </p:nvSpPr>
        <p:spPr>
          <a:xfrm>
            <a:off x="838200" y="1557196"/>
            <a:ext cx="10515600" cy="4725909"/>
          </a:xfrm>
        </p:spPr>
        <p:txBody>
          <a:bodyPr>
            <a:normAutofit/>
          </a:bodyPr>
          <a:lstStyle/>
          <a:p>
            <a:pPr marL="0" indent="0" algn="l">
              <a:buNone/>
            </a:pPr>
            <a:r>
              <a:rPr lang="en-US" sz="2000" b="0" i="0" u="none" strike="noStrike" baseline="0">
                <a:latin typeface="Arial" panose="020B0604020202020204" pitchFamily="34" charset="0"/>
                <a:cs typeface="Arial" panose="020B0604020202020204" pitchFamily="34" charset="0"/>
              </a:rPr>
              <a:t>In addition to providing DSMES upon diagnosis, there are additional critical time points when the need for DSMES should be evaluated by the health care professional and/or interprofessional team, with referrals made as needed:</a:t>
            </a:r>
          </a:p>
          <a:p>
            <a:pPr algn="l"/>
            <a:r>
              <a:rPr lang="en-US" sz="2000" b="0" i="0" u="none" strike="noStrike" baseline="0">
                <a:latin typeface="Arial" panose="020B0604020202020204" pitchFamily="34" charset="0"/>
                <a:cs typeface="Arial" panose="020B0604020202020204" pitchFamily="34" charset="0"/>
              </a:rPr>
              <a:t>Annually and/or when not meeting treatment goals, whichever is more frequent</a:t>
            </a:r>
          </a:p>
          <a:p>
            <a:pPr algn="l"/>
            <a:r>
              <a:rPr lang="en-US" sz="2000">
                <a:effectLst/>
                <a:latin typeface="Arial" panose="020B0604020202020204" pitchFamily="34" charset="0"/>
                <a:ea typeface="Calibri" panose="020F0502020204030204" pitchFamily="34" charset="0"/>
                <a:cs typeface="Arial" panose="020B0604020202020204" pitchFamily="34" charset="0"/>
              </a:rPr>
              <a:t>When complicating factors (e.g., health conditions, physical or functional limitations, emotional factors, and basic living needs) that influence self-management develop</a:t>
            </a:r>
          </a:p>
          <a:p>
            <a:pPr algn="l"/>
            <a:r>
              <a:rPr lang="en-US" sz="2000">
                <a:latin typeface="Arial" panose="020B0604020202020204" pitchFamily="34" charset="0"/>
                <a:ea typeface="Calibri" panose="020F0502020204030204" pitchFamily="34" charset="0"/>
                <a:cs typeface="Arial" panose="020B0604020202020204" pitchFamily="34" charset="0"/>
              </a:rPr>
              <a:t>When transitions in life and care occur</a:t>
            </a:r>
          </a:p>
          <a:p>
            <a:pPr algn="l"/>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9B1C432-29AC-D627-1D89-A4091F376D6C}"/>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86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19935B1B-8ACA-27FC-71FD-5BD30918D124}"/>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42842676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34A38-EA38-0984-845B-F4A1D3470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5B476-97D9-78E9-D436-B71FF41FC31E}"/>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Medical Nutrition Therapy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6480C8-2A69-C5B1-A9E1-2ECBA77AFFEB}"/>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5.10</a:t>
            </a:r>
            <a:r>
              <a:rPr lang="pt-BR" sz="2000" b="0" i="0" u="none" strike="noStrike" baseline="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Provide individualized medical nutrition therapy by referring people with prediabetes or diabetes to a registered dietitian nutritionist, preferably one who has comprehensive experience in diabetes care.</a:t>
            </a:r>
            <a:r>
              <a:rPr lang="pt-BR" sz="2000" b="0" i="0" u="none" strike="noStrike" baseline="0">
                <a:solidFill>
                  <a:srgbClr val="000000"/>
                </a:solidFill>
                <a:latin typeface="Arial" panose="020B0604020202020204" pitchFamily="34" charset="0"/>
                <a:cs typeface="Arial" panose="020B0604020202020204" pitchFamily="34" charset="0"/>
              </a:rPr>
              <a:t> </a:t>
            </a:r>
            <a:r>
              <a:rPr lang="pt-BR"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5.11</a:t>
            </a:r>
            <a:r>
              <a:rPr lang="en-US" sz="2000" b="0" i="0" u="none" strike="noStrike" baseline="0">
                <a:solidFill>
                  <a:srgbClr val="000000"/>
                </a:solidFill>
                <a:latin typeface="Arial" panose="020B0604020202020204" pitchFamily="34" charset="0"/>
                <a:cs typeface="Arial" panose="020B0604020202020204" pitchFamily="34" charset="0"/>
              </a:rPr>
              <a:t> Diabetes medical nutrition therapy can result in cost savings </a:t>
            </a:r>
            <a:r>
              <a:rPr lang="en-US" sz="2000" b="1" i="0" u="none" strike="noStrike" baseline="0">
                <a:solidFill>
                  <a:srgbClr val="C00000"/>
                </a:solidFill>
                <a:latin typeface="Arial" panose="020B0604020202020204" pitchFamily="34" charset="0"/>
                <a:cs typeface="Arial" panose="020B0604020202020204" pitchFamily="34" charset="0"/>
              </a:rPr>
              <a:t>B </a:t>
            </a:r>
            <a:r>
              <a:rPr lang="en-US" sz="2000">
                <a:solidFill>
                  <a:srgbClr val="000000"/>
                </a:solidFill>
                <a:latin typeface="Arial" panose="020B0604020202020204" pitchFamily="34" charset="0"/>
                <a:cs typeface="Arial" panose="020B0604020202020204" pitchFamily="34" charset="0"/>
              </a:rPr>
              <a:t>and improved cardiometabolic outcomes </a:t>
            </a:r>
            <a:r>
              <a:rPr lang="en-US" sz="2000" b="1">
                <a:solidFill>
                  <a:srgbClr val="C00000"/>
                </a:solidFill>
                <a:latin typeface="Arial" panose="020B0604020202020204" pitchFamily="34" charset="0"/>
                <a:cs typeface="Arial" panose="020B0604020202020204" pitchFamily="34" charset="0"/>
              </a:rPr>
              <a:t>A</a:t>
            </a:r>
            <a:r>
              <a:rPr lang="en-US" sz="2000">
                <a:solidFill>
                  <a:srgbClr val="000000"/>
                </a:solidFill>
                <a:latin typeface="Arial" panose="020B0604020202020204" pitchFamily="34" charset="0"/>
                <a:cs typeface="Arial" panose="020B0604020202020204" pitchFamily="34" charset="0"/>
              </a:rPr>
              <a:t> and should be reimbursed by insurance. </a:t>
            </a:r>
            <a:r>
              <a:rPr lang="en-US" sz="2000" b="1">
                <a:solidFill>
                  <a:srgbClr val="C00000"/>
                </a:solidFill>
                <a:latin typeface="Arial" panose="020B0604020202020204" pitchFamily="34" charset="0"/>
                <a:cs typeface="Arial" panose="020B0604020202020204" pitchFamily="34" charset="0"/>
              </a:rPr>
              <a:t>E </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5.12</a:t>
            </a:r>
            <a:r>
              <a:rPr lang="en-US" sz="2000" b="0" i="0" u="none" strike="noStrike" baseline="0">
                <a:solidFill>
                  <a:srgbClr val="000000"/>
                </a:solidFill>
                <a:latin typeface="Arial" panose="020B0604020202020204" pitchFamily="34" charset="0"/>
                <a:cs typeface="Arial" panose="020B0604020202020204" pitchFamily="34" charset="0"/>
              </a:rPr>
              <a:t> Provide an overweight/obesity treatment plan based on their nutrition, physical activity, and behavioral health status for all people with overweight or obesity, aiming for at least 5–7% weight loss. </a:t>
            </a:r>
            <a:r>
              <a:rPr lang="en-US" sz="2000" b="1" i="0" u="none" strike="noStrike" baseline="0">
                <a:solidFill>
                  <a:srgbClr val="C00000"/>
                </a:solidFill>
                <a:latin typeface="Arial" panose="020B0604020202020204" pitchFamily="34" charset="0"/>
                <a:cs typeface="Arial" panose="020B0604020202020204" pitchFamily="34" charset="0"/>
              </a:rPr>
              <a:t>A</a:t>
            </a:r>
          </a:p>
          <a:p>
            <a:pPr marL="0" indent="0">
              <a:buNone/>
            </a:pPr>
            <a:r>
              <a:rPr lang="en-US" sz="2000" b="1">
                <a:solidFill>
                  <a:srgbClr val="000000"/>
                </a:solidFill>
                <a:latin typeface="Arial" panose="020B0604020202020204" pitchFamily="34" charset="0"/>
                <a:cs typeface="Arial" panose="020B0604020202020204" pitchFamily="34" charset="0"/>
              </a:rPr>
              <a:t>5.13 </a:t>
            </a:r>
            <a:r>
              <a:rPr lang="en-US" sz="2000">
                <a:solidFill>
                  <a:srgbClr val="000000"/>
                </a:solidFill>
                <a:latin typeface="Arial" panose="020B0604020202020204" pitchFamily="34" charset="0"/>
                <a:cs typeface="Arial" panose="020B0604020202020204" pitchFamily="34" charset="0"/>
              </a:rPr>
              <a:t>For diabetes prevention and management of people with prediabetes or diabetes, recommend individualized meal plans that keep nutrient quality, total calories, and metabolic goals in mind. </a:t>
            </a:r>
            <a:r>
              <a:rPr lang="en-US" sz="2000" b="1">
                <a:solidFill>
                  <a:srgbClr val="C00000"/>
                </a:solidFill>
                <a:latin typeface="Arial" panose="020B0604020202020204" pitchFamily="34" charset="0"/>
                <a:cs typeface="Arial" panose="020B0604020202020204" pitchFamily="34" charset="0"/>
              </a:rPr>
              <a:t>B</a:t>
            </a:r>
            <a:endParaRPr lang="en-US" sz="20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8CADFB-3271-994B-7053-E0A62D725463}"/>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87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48826F1-7067-EECD-F7C7-C5F9051FF82D}"/>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37739803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2094-AE8D-AD4A-1988-DB0CEABE1B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72E16E-F97E-2F25-EFEF-47BA400CBCD6}"/>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Medical Nutrition Therapy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D24765E-2579-E87A-3BD3-EB76543BAD30}"/>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5.14</a:t>
            </a:r>
            <a:r>
              <a:rPr lang="en-US" sz="2000" b="0" i="0" u="none" strike="noStrike" baseline="0">
                <a:solidFill>
                  <a:srgbClr val="000000"/>
                </a:solidFill>
                <a:latin typeface="Arial" panose="020B0604020202020204" pitchFamily="34" charset="0"/>
                <a:cs typeface="Arial" panose="020B0604020202020204" pitchFamily="34" charset="0"/>
              </a:rPr>
              <a:t> Eating patterns should emphasize key nutrition principles (inclusion of </a:t>
            </a:r>
            <a:r>
              <a:rPr lang="en-US" sz="2000" b="0" i="0" u="none" strike="noStrike" baseline="0" err="1">
                <a:solidFill>
                  <a:srgbClr val="000000"/>
                </a:solidFill>
                <a:latin typeface="Arial" panose="020B0604020202020204" pitchFamily="34" charset="0"/>
                <a:cs typeface="Arial" panose="020B0604020202020204" pitchFamily="34" charset="0"/>
              </a:rPr>
              <a:t>nonstarchy</a:t>
            </a:r>
            <a:r>
              <a:rPr lang="en-US" sz="2000" b="0" i="0" u="none" strike="noStrike" baseline="0">
                <a:solidFill>
                  <a:srgbClr val="000000"/>
                </a:solidFill>
                <a:latin typeface="Arial" panose="020B0604020202020204" pitchFamily="34" charset="0"/>
                <a:cs typeface="Arial" panose="020B0604020202020204" pitchFamily="34" charset="0"/>
              </a:rPr>
              <a:t> vegetables, whole fruits, legumes, lean proteins, whole grains, nuts and seeds, and low-fat dairy or nondairy alternatives) and minimize consumption of red meat, sugar-sweetened beverages, sweets, refined grains, processed and </a:t>
            </a:r>
            <a:r>
              <a:rPr lang="en-US" sz="2000" b="0" i="0" u="none" strike="noStrike" baseline="0" err="1">
                <a:solidFill>
                  <a:srgbClr val="000000"/>
                </a:solidFill>
                <a:latin typeface="Arial" panose="020B0604020202020204" pitchFamily="34" charset="0"/>
                <a:cs typeface="Arial" panose="020B0604020202020204" pitchFamily="34" charset="0"/>
              </a:rPr>
              <a:t>ultraprocessed</a:t>
            </a:r>
            <a:r>
              <a:rPr lang="en-US" sz="2000" b="0" i="0" u="none" strike="noStrike" baseline="0">
                <a:solidFill>
                  <a:srgbClr val="000000"/>
                </a:solidFill>
                <a:latin typeface="Arial" panose="020B0604020202020204" pitchFamily="34" charset="0"/>
                <a:cs typeface="Arial" panose="020B0604020202020204" pitchFamily="34" charset="0"/>
              </a:rPr>
              <a:t> foods in people with prediabetes and diabetes.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5.15</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Consider reducing carbohydrate intake for some adults with diabetes to improve glycemia. An effective way to achieve this is by limiting consumption of processed foods.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a:solidFill>
                  <a:srgbClr val="000000"/>
                </a:solidFill>
                <a:latin typeface="Arial" panose="020B0604020202020204" pitchFamily="34" charset="0"/>
                <a:cs typeface="Arial" panose="020B0604020202020204" pitchFamily="34" charset="0"/>
              </a:rPr>
              <a:t>5.16</a:t>
            </a:r>
            <a:r>
              <a:rPr lang="en-US" sz="2000">
                <a:solidFill>
                  <a:srgbClr val="000000"/>
                </a:solidFill>
                <a:latin typeface="Arial" panose="020B0604020202020204" pitchFamily="34" charset="0"/>
                <a:cs typeface="Arial" panose="020B0604020202020204" pitchFamily="34" charset="0"/>
              </a:rPr>
              <a:t> Assess intake of supplements, as supplementation with micronutrients (e.g., vitamins and minerals, such as magnesium or chromium) or herbs or spices (e.g., cinnamon and aloe vera) is not recommended for glycemic benefits. </a:t>
            </a:r>
            <a:r>
              <a:rPr lang="en-US" sz="2000" b="1">
                <a:solidFill>
                  <a:srgbClr val="C00000"/>
                </a:solidFill>
                <a:latin typeface="Arial" panose="020B0604020202020204" pitchFamily="34" charset="0"/>
                <a:cs typeface="Arial" panose="020B0604020202020204" pitchFamily="34" charset="0"/>
              </a:rPr>
              <a:t>C</a:t>
            </a:r>
          </a:p>
          <a:p>
            <a:pPr marL="0" indent="0">
              <a:buNone/>
            </a:pPr>
            <a:r>
              <a:rPr lang="en-US" sz="2000" b="1">
                <a:solidFill>
                  <a:srgbClr val="000000"/>
                </a:solidFill>
                <a:latin typeface="Arial" panose="020B0604020202020204" pitchFamily="34" charset="0"/>
                <a:cs typeface="Arial" panose="020B0604020202020204" pitchFamily="34" charset="0"/>
              </a:rPr>
              <a:t>5.17</a:t>
            </a:r>
            <a:r>
              <a:rPr lang="en-US" sz="2000">
                <a:solidFill>
                  <a:srgbClr val="000000"/>
                </a:solidFill>
                <a:latin typeface="Arial" panose="020B0604020202020204" pitchFamily="34" charset="0"/>
                <a:cs typeface="Arial" panose="020B0604020202020204" pitchFamily="34" charset="0"/>
              </a:rPr>
              <a:t> Counsel against β-carotene supplementation, as there is evidence of harm for certain individuals and it confers no benefit. </a:t>
            </a:r>
            <a:r>
              <a:rPr lang="en-US" sz="2000" b="1">
                <a:solidFill>
                  <a:srgbClr val="C00000"/>
                </a:solidFill>
                <a:latin typeface="Arial" panose="020B0604020202020204" pitchFamily="34" charset="0"/>
                <a:cs typeface="Arial" panose="020B0604020202020204" pitchFamily="34" charset="0"/>
              </a:rPr>
              <a:t>B</a:t>
            </a:r>
          </a:p>
          <a:p>
            <a:pPr marL="0" indent="0" algn="l">
              <a:buNone/>
            </a:pPr>
            <a:endParaRPr lang="en-US"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D90825-9563-3407-29F2-6456504B8D6D}"/>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88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8DB8DF3B-3A88-7EBA-F0EF-F97F015C50B3}"/>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24101338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D9FA4-5A9F-48F1-3078-957F1BBC2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7596A-A9EB-EF90-7685-B04B5521319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Medical Nutrition Therapy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B334299-E162-8E68-8890-5C3DD9C2D4E6}"/>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5.18</a:t>
            </a:r>
            <a:r>
              <a:rPr lang="en-US" sz="2000" b="0" i="0" u="none" strike="noStrike" baseline="0">
                <a:solidFill>
                  <a:srgbClr val="000000"/>
                </a:solidFill>
                <a:latin typeface="Arial" panose="020B0604020202020204" pitchFamily="34" charset="0"/>
                <a:cs typeface="Arial" panose="020B0604020202020204" pitchFamily="34" charset="0"/>
              </a:rPr>
              <a:t> Advise adults with diabetes and those at risk for diabetes who consume alcohol to not exceed the recommended daily limits. </a:t>
            </a:r>
            <a:r>
              <a:rPr lang="en-US" sz="2000" b="1">
                <a:solidFill>
                  <a:srgbClr val="C00000"/>
                </a:solidFill>
                <a:latin typeface="Arial" panose="020B0604020202020204" pitchFamily="34" charset="0"/>
                <a:cs typeface="Arial" panose="020B0604020202020204" pitchFamily="34" charset="0"/>
              </a:rPr>
              <a:t>B </a:t>
            </a:r>
            <a:r>
              <a:rPr lang="en-US" sz="2000" b="0" i="0" u="none" strike="noStrike" baseline="0">
                <a:solidFill>
                  <a:srgbClr val="000000"/>
                </a:solidFill>
                <a:latin typeface="Arial" panose="020B0604020202020204" pitchFamily="34" charset="0"/>
                <a:cs typeface="Arial" panose="020B0604020202020204" pitchFamily="34" charset="0"/>
              </a:rPr>
              <a:t>Advise abstainers to not start drinking alcohol, even in moderation. </a:t>
            </a:r>
            <a:r>
              <a:rPr lang="en-US" sz="2000" b="1" i="0" u="none" strike="noStrike" baseline="0">
                <a:solidFill>
                  <a:srgbClr val="C00000"/>
                </a:solidFill>
                <a:latin typeface="Arial" panose="020B0604020202020204" pitchFamily="34" charset="0"/>
                <a:cs typeface="Arial" panose="020B0604020202020204" pitchFamily="34" charset="0"/>
              </a:rPr>
              <a:t>B </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5.19</a:t>
            </a:r>
            <a:r>
              <a:rPr lang="en-US" sz="2000" b="0" i="0" u="none" strike="noStrike" baseline="0">
                <a:solidFill>
                  <a:srgbClr val="000000"/>
                </a:solidFill>
                <a:latin typeface="Arial" panose="020B0604020202020204" pitchFamily="34" charset="0"/>
                <a:cs typeface="Arial" panose="020B0604020202020204" pitchFamily="34" charset="0"/>
              </a:rPr>
              <a:t>. Counsel people with diabetes about the signs, symptoms, and self-management of delayed hypoglycemia and the importance of monitoring glucose after drinking alcohol to reduce hypoglycemia risk, especially when using insulin or insulin secretagogues.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a:solidFill>
                  <a:srgbClr val="000000"/>
                </a:solidFill>
                <a:latin typeface="Arial" panose="020B0604020202020204" pitchFamily="34" charset="0"/>
                <a:cs typeface="Arial" panose="020B0604020202020204" pitchFamily="34" charset="0"/>
              </a:rPr>
              <a:t>5.20 </a:t>
            </a:r>
            <a:r>
              <a:rPr lang="en-US" sz="2000">
                <a:solidFill>
                  <a:srgbClr val="000000"/>
                </a:solidFill>
                <a:latin typeface="Arial" panose="020B0604020202020204" pitchFamily="34" charset="0"/>
                <a:cs typeface="Arial" panose="020B0604020202020204" pitchFamily="34" charset="0"/>
              </a:rPr>
              <a:t>Counsel people with diabetes to limit sodium consumption to &lt;2,300 mg/day, as clinically appropriate, and the best way to achieve this is through limiting consumption of processed foods. </a:t>
            </a:r>
            <a:r>
              <a:rPr lang="en-US" sz="2000" b="1">
                <a:solidFill>
                  <a:srgbClr val="C00000"/>
                </a:solidFill>
                <a:latin typeface="Arial" panose="020B0604020202020204" pitchFamily="34" charset="0"/>
                <a:cs typeface="Arial" panose="020B0604020202020204" pitchFamily="34" charset="0"/>
              </a:rPr>
              <a:t>B</a:t>
            </a:r>
          </a:p>
          <a:p>
            <a:pPr marL="0" indent="0">
              <a:buNone/>
            </a:pPr>
            <a:r>
              <a:rPr lang="en-US" sz="2000" b="1">
                <a:solidFill>
                  <a:srgbClr val="000000"/>
                </a:solidFill>
                <a:latin typeface="Arial" panose="020B0604020202020204" pitchFamily="34" charset="0"/>
                <a:cs typeface="Arial" panose="020B0604020202020204" pitchFamily="34" charset="0"/>
              </a:rPr>
              <a:t>5.21</a:t>
            </a:r>
            <a:r>
              <a:rPr lang="en-US" sz="2000">
                <a:solidFill>
                  <a:srgbClr val="000000"/>
                </a:solidFill>
                <a:latin typeface="Arial" panose="020B0604020202020204" pitchFamily="34" charset="0"/>
                <a:cs typeface="Arial" panose="020B0604020202020204" pitchFamily="34" charset="0"/>
              </a:rPr>
              <a:t> Encourage people with diabetes and those at risk for diabetes to consume water over other beverages.</a:t>
            </a:r>
            <a:r>
              <a:rPr lang="en-US" sz="2000" b="1">
                <a:solidFill>
                  <a:srgbClr val="C00000"/>
                </a:solidFill>
                <a:latin typeface="Arial" panose="020B0604020202020204" pitchFamily="34" charset="0"/>
                <a:cs typeface="Arial" panose="020B0604020202020204" pitchFamily="34" charset="0"/>
              </a:rPr>
              <a:t> A</a:t>
            </a:r>
          </a:p>
          <a:p>
            <a:pPr marL="0" indent="0" algn="l">
              <a:buNone/>
            </a:pPr>
            <a:endParaRPr lang="en-US" sz="3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427D52F-92A7-6B5D-2A86-5EC916157F1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89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134E1B2-3EF5-2C4D-FB2F-5B6B64E53A2E}"/>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135682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EE674-002B-CDCF-CB54-87118613D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278D3-D094-9D70-7F6C-C1AC849E357E}"/>
              </a:ext>
            </a:extLst>
          </p:cNvPr>
          <p:cNvSpPr>
            <a:spLocks noGrp="1"/>
          </p:cNvSpPr>
          <p:nvPr>
            <p:ph type="title"/>
          </p:nvPr>
        </p:nvSpPr>
        <p:spPr/>
        <p:txBody>
          <a:bodyPr/>
          <a:lstStyle/>
          <a:p>
            <a:r>
              <a:rPr lang="en-US"/>
              <a:t>Table of Contents</a:t>
            </a:r>
          </a:p>
        </p:txBody>
      </p:sp>
    </p:spTree>
    <p:extLst>
      <p:ext uri="{BB962C8B-B14F-4D97-AF65-F5344CB8AC3E}">
        <p14:creationId xmlns:p14="http://schemas.microsoft.com/office/powerpoint/2010/main" val="3680038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BB4CC-D143-AA03-DC73-4322D9D9A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727A4-A33F-086A-8187-008352B6E5B3}"/>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Medical Nutrition Therapy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B3BD8DA-EC17-3181-1FBD-50DFEE1636DE}"/>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5.22</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Counsel people with diabetes and those at risk for diabetes that nonnutritive sweeteners can be used in place of sugar-sweetened products if consumed in moderation and for the short term to reduce overall calorie and carbohydrate intake.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5.23</a:t>
            </a:r>
            <a:r>
              <a:rPr lang="en-US" sz="2000" b="0" i="0" u="none" strike="noStrike" baseline="0">
                <a:solidFill>
                  <a:srgbClr val="000000"/>
                </a:solidFill>
                <a:latin typeface="Arial" panose="020B0604020202020204" pitchFamily="34" charset="0"/>
                <a:cs typeface="Arial" panose="020B0604020202020204" pitchFamily="34" charset="0"/>
              </a:rPr>
              <a:t>. Counsel and regularly monitor individuals pursuing intentional weight loss to ensure adequate nutritional intake, with particular attention to preventing protein insufficiency and micronutrient deficiencies.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buNone/>
            </a:pPr>
            <a:r>
              <a:rPr lang="en-US" sz="2000" b="1">
                <a:solidFill>
                  <a:srgbClr val="000000"/>
                </a:solidFill>
                <a:latin typeface="Arial" panose="020B0604020202020204" pitchFamily="34" charset="0"/>
                <a:cs typeface="Arial" panose="020B0604020202020204" pitchFamily="34" charset="0"/>
              </a:rPr>
              <a:t>5.24</a:t>
            </a:r>
            <a:r>
              <a:rPr lang="en-US" sz="2000">
                <a:solidFill>
                  <a:srgbClr val="000000"/>
                </a:solidFill>
                <a:latin typeface="Arial" panose="020B0604020202020204" pitchFamily="34" charset="0"/>
                <a:cs typeface="Arial" panose="020B0604020202020204" pitchFamily="34" charset="0"/>
              </a:rPr>
              <a:t> Emphasize minimally processed, nutrient-dense, high-fiber sources of carbohydrate (at least 14 g fiber per 1,000 kcal). </a:t>
            </a:r>
            <a:r>
              <a:rPr lang="en-US" sz="2000" b="1">
                <a:solidFill>
                  <a:srgbClr val="C00000"/>
                </a:solidFill>
                <a:latin typeface="Arial" panose="020B0604020202020204" pitchFamily="34" charset="0"/>
                <a:cs typeface="Arial" panose="020B0604020202020204" pitchFamily="34" charset="0"/>
              </a:rPr>
              <a:t>B</a:t>
            </a:r>
          </a:p>
          <a:p>
            <a:pPr marL="0" indent="0">
              <a:buNone/>
            </a:pPr>
            <a:r>
              <a:rPr lang="en-US" sz="2000" b="1">
                <a:solidFill>
                  <a:srgbClr val="000000"/>
                </a:solidFill>
                <a:latin typeface="Arial" panose="020B0604020202020204" pitchFamily="34" charset="0"/>
                <a:cs typeface="Arial" panose="020B0604020202020204" pitchFamily="34" charset="0"/>
              </a:rPr>
              <a:t>5.25 </a:t>
            </a:r>
            <a:r>
              <a:rPr lang="en-US" sz="2000">
                <a:solidFill>
                  <a:srgbClr val="000000"/>
                </a:solidFill>
                <a:latin typeface="Arial" panose="020B0604020202020204" pitchFamily="34" charset="0"/>
                <a:cs typeface="Arial" panose="020B0604020202020204" pitchFamily="34" charset="0"/>
              </a:rPr>
              <a:t>Advise people with diabetes and those at risk for diabetes to replace sugar-sweetened beverages (including any juices) with water or low-calorie or no-calorie beverages and minimize foods with added sugar to manage glycemia and reduce risk for cardiometabolic disease. </a:t>
            </a:r>
            <a:r>
              <a:rPr lang="en-US" sz="2000" b="1">
                <a:solidFill>
                  <a:srgbClr val="C00000"/>
                </a:solidFill>
                <a:latin typeface="Arial" panose="020B0604020202020204" pitchFamily="34" charset="0"/>
                <a:cs typeface="Arial" panose="020B0604020202020204" pitchFamily="34" charset="0"/>
              </a:rPr>
              <a:t>B</a:t>
            </a:r>
          </a:p>
          <a:p>
            <a:pPr marL="0" indent="0" algn="l">
              <a:buNone/>
            </a:pPr>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83C54D3-A336-2243-E4E2-E64EF44557A0}"/>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90</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860F65F-1595-FA5E-73B9-7E4CCD340962}"/>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35730612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A91E6-FA7D-1D67-0AE6-2CF803292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DAFD8-2621-D035-A453-B469DDD80962}"/>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Medical Nutrition Therapy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B041E4-02A5-4A21-A135-7B7A985E2C65}"/>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5.26</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Educate individuals with diabetes who are at risk for developing diabetic ketoacidosis and who are treated with sodium–glucose cotransporter inhibition on the risks and signs of ketoacidosis and methods of risk mitigation management, provide them with appropriate tools for ketone measurement (i.e., serum β-hydroxybutyrate), and discourage a ketogenic eating pattern</a:t>
            </a:r>
            <a:r>
              <a:rPr lang="en-US" sz="2000">
                <a:solidFill>
                  <a:srgbClr val="000000"/>
                </a:solidFill>
                <a:latin typeface="Arial" panose="020B0604020202020204" pitchFamily="34" charset="0"/>
                <a:cs typeface="Arial" panose="020B0604020202020204" pitchFamily="34" charset="0"/>
              </a:rPr>
              <a:t>.</a:t>
            </a:r>
            <a:r>
              <a:rPr lang="en-US" sz="2000" b="0" i="0" u="none" strike="noStrike" baseline="0">
                <a:solidFill>
                  <a:srgbClr val="000000"/>
                </a:solidFill>
                <a:latin typeface="Arial" panose="020B0604020202020204" pitchFamily="34" charset="0"/>
                <a:cs typeface="Arial" panose="020B0604020202020204" pitchFamily="34" charset="0"/>
              </a:rPr>
              <a:t> </a:t>
            </a:r>
            <a:r>
              <a:rPr lang="en-US" sz="2000" b="1" i="0" u="none" strike="noStrike" baseline="0">
                <a:solidFill>
                  <a:srgbClr val="C00000"/>
                </a:solidFill>
                <a:latin typeface="Arial" panose="020B0604020202020204" pitchFamily="34" charset="0"/>
                <a:cs typeface="Arial" panose="020B0604020202020204" pitchFamily="34" charset="0"/>
              </a:rPr>
              <a:t>E</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5.27 </a:t>
            </a:r>
            <a:r>
              <a:rPr lang="en-US" sz="2000" i="0" u="none" strike="noStrike" baseline="0">
                <a:solidFill>
                  <a:srgbClr val="000000"/>
                </a:solidFill>
                <a:latin typeface="Arial" panose="020B0604020202020204" pitchFamily="34" charset="0"/>
                <a:cs typeface="Arial" panose="020B0604020202020204" pitchFamily="34" charset="0"/>
              </a:rPr>
              <a:t>Provide education on the glycemic impact of carbohydrate, </a:t>
            </a:r>
            <a:r>
              <a:rPr lang="en-US" sz="2000" b="1">
                <a:solidFill>
                  <a:srgbClr val="C00000"/>
                </a:solidFill>
                <a:latin typeface="Arial" panose="020B0604020202020204" pitchFamily="34" charset="0"/>
                <a:cs typeface="Arial" panose="020B0604020202020204" pitchFamily="34" charset="0"/>
              </a:rPr>
              <a:t>A</a:t>
            </a:r>
            <a:r>
              <a:rPr lang="en-US" sz="2000" i="0" u="none" strike="noStrike" baseline="0">
                <a:solidFill>
                  <a:srgbClr val="000000"/>
                </a:solidFill>
                <a:latin typeface="Arial" panose="020B0604020202020204" pitchFamily="34" charset="0"/>
                <a:cs typeface="Arial" panose="020B0604020202020204" pitchFamily="34" charset="0"/>
              </a:rPr>
              <a:t> fat, and protein </a:t>
            </a:r>
            <a:r>
              <a:rPr lang="en-US" sz="2000" b="1">
                <a:solidFill>
                  <a:srgbClr val="C00000"/>
                </a:solidFill>
                <a:latin typeface="Arial" panose="020B0604020202020204" pitchFamily="34" charset="0"/>
                <a:cs typeface="Arial" panose="020B0604020202020204" pitchFamily="34" charset="0"/>
              </a:rPr>
              <a:t>B</a:t>
            </a:r>
            <a:r>
              <a:rPr lang="en-US" sz="2000" i="0" u="none" strike="noStrike" baseline="0">
                <a:solidFill>
                  <a:srgbClr val="000000"/>
                </a:solidFill>
                <a:latin typeface="Arial" panose="020B0604020202020204" pitchFamily="34" charset="0"/>
                <a:cs typeface="Arial" panose="020B0604020202020204" pitchFamily="34" charset="0"/>
              </a:rPr>
              <a:t> tailored to an individual’s needs, insulin plan, and preferences for care to optimize mealtime insulin dosing. </a:t>
            </a:r>
          </a:p>
          <a:p>
            <a:pPr marL="0" indent="0">
              <a:buNone/>
            </a:pPr>
            <a:r>
              <a:rPr lang="en-US" sz="2000" b="1">
                <a:solidFill>
                  <a:srgbClr val="000000"/>
                </a:solidFill>
                <a:latin typeface="Arial" panose="020B0604020202020204" pitchFamily="34" charset="0"/>
                <a:cs typeface="Arial" panose="020B0604020202020204" pitchFamily="34" charset="0"/>
              </a:rPr>
              <a:t>5.28</a:t>
            </a:r>
            <a:r>
              <a:rPr lang="en-US" sz="2000">
                <a:solidFill>
                  <a:srgbClr val="000000"/>
                </a:solidFill>
                <a:latin typeface="Arial" panose="020B0604020202020204" pitchFamily="34" charset="0"/>
                <a:cs typeface="Arial" panose="020B0604020202020204" pitchFamily="34" charset="0"/>
              </a:rPr>
              <a:t> Counsel people using fixed insulin doses about consistent patterns of carbohydrate intake with respect to time and amount while considering the insulin action time, as it can result in improved glycemia and reduce the risk for hypoglycemia. </a:t>
            </a:r>
            <a:r>
              <a:rPr lang="en-US" sz="2000" b="1">
                <a:solidFill>
                  <a:srgbClr val="C00000"/>
                </a:solidFill>
                <a:latin typeface="Arial" panose="020B0604020202020204" pitchFamily="34" charset="0"/>
                <a:cs typeface="Arial" panose="020B0604020202020204" pitchFamily="34" charset="0"/>
              </a:rPr>
              <a:t>B</a:t>
            </a:r>
          </a:p>
          <a:p>
            <a:pPr marL="0" indent="0">
              <a:buNone/>
            </a:pPr>
            <a:endParaRPr lang="en-US" sz="2000" b="1">
              <a:solidFill>
                <a:srgbClr val="C00000"/>
              </a:solidFill>
              <a:latin typeface="Arial" panose="020B0604020202020204" pitchFamily="34" charset="0"/>
              <a:cs typeface="Arial" panose="020B0604020202020204" pitchFamily="34" charset="0"/>
            </a:endParaRPr>
          </a:p>
          <a:p>
            <a:pPr marL="0" indent="0">
              <a:buNone/>
            </a:pPr>
            <a:endParaRPr lang="en-US" sz="2000" b="0" i="0" u="none" strike="noStrike" baseline="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92903D8-24D5-8FBE-8C3F-B22F1B793589}"/>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91</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8652A99-DC41-7EBE-3FA8-3AE35612A791}"/>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6478654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D123D-5BB7-13C5-479C-BFC56DDB2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F0B88-E941-F39C-23C6-02DC3223B38F}"/>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Medical Nutrition Therapy (continued)</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5A81DF1-4015-C564-0290-3FB6170A333C}"/>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5.29</a:t>
            </a:r>
            <a:r>
              <a:rPr lang="en-US" sz="2000" b="0" i="0" u="none" strike="noStrike" baseline="0">
                <a:solidFill>
                  <a:srgbClr val="000000"/>
                </a:solidFill>
                <a:latin typeface="Arial" panose="020B0604020202020204" pitchFamily="34" charset="0"/>
                <a:cs typeface="Arial" panose="020B0604020202020204" pitchFamily="34" charset="0"/>
              </a:rPr>
              <a:t> Counsel people with diabetes and those at risk for diabetes to incorporate more plant-based protein sources (e.g., nuts, seeds, and legumes) as part of an overall diverse eating pattern to reduce cardiovascular disease risk.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5.30</a:t>
            </a:r>
            <a:r>
              <a:rPr lang="en-US" sz="2000" b="0" i="0" u="none" strike="noStrike" baseline="0">
                <a:solidFill>
                  <a:srgbClr val="000000"/>
                </a:solidFill>
                <a:latin typeface="Arial" panose="020B0604020202020204" pitchFamily="34" charset="0"/>
                <a:cs typeface="Arial" panose="020B0604020202020204" pitchFamily="34" charset="0"/>
              </a:rPr>
              <a:t> Counsel people with diabetes and those at risk for diabetes to consider an eating plan emphasizing elements of a Mediterranean eating pattern, which is rich in fatty fish, nuts, and seeds, to reduce cardiovascular disease risk</a:t>
            </a:r>
            <a:r>
              <a:rPr lang="en-US" sz="2000" b="1">
                <a:solidFill>
                  <a:srgbClr val="C00000"/>
                </a:solidFill>
                <a:latin typeface="Arial" panose="020B0604020202020204" pitchFamily="34" charset="0"/>
                <a:cs typeface="Arial" panose="020B0604020202020204" pitchFamily="34" charset="0"/>
              </a:rPr>
              <a:t> A</a:t>
            </a:r>
            <a:r>
              <a:rPr lang="en-US" sz="2000" b="0" i="0" u="none" strike="noStrike" baseline="0">
                <a:solidFill>
                  <a:srgbClr val="000000"/>
                </a:solidFill>
                <a:latin typeface="Arial" panose="020B0604020202020204" pitchFamily="34" charset="0"/>
                <a:cs typeface="Arial" panose="020B0604020202020204" pitchFamily="34" charset="0"/>
              </a:rPr>
              <a:t> and improve glucose metabolism.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000" b="1">
              <a:solidFill>
                <a:srgbClr val="C00000"/>
              </a:solidFill>
              <a:latin typeface="Arial" panose="020B0604020202020204" pitchFamily="34" charset="0"/>
              <a:cs typeface="Arial" panose="020B0604020202020204" pitchFamily="34" charset="0"/>
            </a:endParaRP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5.31</a:t>
            </a:r>
            <a:r>
              <a:rPr lang="en-US" sz="2000" b="0" i="0" u="none" strike="noStrike" baseline="0">
                <a:solidFill>
                  <a:srgbClr val="000000"/>
                </a:solidFill>
                <a:latin typeface="Arial" panose="020B0604020202020204" pitchFamily="34" charset="0"/>
                <a:cs typeface="Arial" panose="020B0604020202020204" pitchFamily="34" charset="0"/>
              </a:rPr>
              <a:t> Counsel people with diabetes and those at risk for diabetes to limit intake of foods high in saturated fat to help reduce cardiovascular disease risk.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0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5F8F505-8E09-FF55-7921-D4D48D48649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92</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AA4F08F-4D45-8991-9D63-A713048A8157}"/>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24126901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6651D-EBD5-6B15-BA9B-A57FA6CC86A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B1C0-837A-8B71-4BD2-F38BE84F6841}"/>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93</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D4769B2F-428B-6D15-A563-67DBC09FDFDC}"/>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
        <p:nvSpPr>
          <p:cNvPr id="6" name="TextBox 5">
            <a:extLst>
              <a:ext uri="{FF2B5EF4-FFF2-40B4-BE49-F238E27FC236}">
                <a16:creationId xmlns:a16="http://schemas.microsoft.com/office/drawing/2014/main" id="{B41AB748-325B-FD30-64F9-41E1C1BA5838}"/>
              </a:ext>
            </a:extLst>
          </p:cNvPr>
          <p:cNvSpPr txBox="1">
            <a:spLocks noChangeArrowheads="1"/>
          </p:cNvSpPr>
          <p:nvPr/>
        </p:nvSpPr>
        <p:spPr bwMode="auto">
          <a:xfrm>
            <a:off x="0" y="60816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5.2</a:t>
            </a:r>
          </a:p>
          <a:p>
            <a:pPr defTabSz="914400">
              <a:defRPr/>
            </a:pPr>
            <a:r>
              <a:rPr lang="en-US" sz="1200" dirty="0">
                <a:solidFill>
                  <a:srgbClr val="A6192E"/>
                </a:solidFill>
                <a:latin typeface="Helvetica" pitchFamily="34" charset="0"/>
                <a:ea typeface="ヒラギノ角ゴ Pro W3" charset="-128"/>
              </a:rPr>
              <a:t>Facilitating Positive Heath Behaviors and Well-being to Improve Health Outcomes: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1):S89-S131</a:t>
            </a:r>
          </a:p>
        </p:txBody>
      </p:sp>
      <p:pic>
        <p:nvPicPr>
          <p:cNvPr id="7" name="Picture 6">
            <a:extLst>
              <a:ext uri="{FF2B5EF4-FFF2-40B4-BE49-F238E27FC236}">
                <a16:creationId xmlns:a16="http://schemas.microsoft.com/office/drawing/2014/main" id="{79CF7714-0E37-9B8B-8698-34E71CCDD6F8}"/>
              </a:ext>
            </a:extLst>
          </p:cNvPr>
          <p:cNvPicPr>
            <a:picLocks noChangeAspect="1"/>
          </p:cNvPicPr>
          <p:nvPr/>
        </p:nvPicPr>
        <p:blipFill>
          <a:blip r:embed="rId2"/>
          <a:stretch>
            <a:fillRect/>
          </a:stretch>
        </p:blipFill>
        <p:spPr>
          <a:xfrm>
            <a:off x="1181525" y="283646"/>
            <a:ext cx="8798218" cy="5802409"/>
          </a:xfrm>
          <a:prstGeom prst="rect">
            <a:avLst/>
          </a:prstGeom>
        </p:spPr>
      </p:pic>
    </p:spTree>
    <p:extLst>
      <p:ext uri="{BB962C8B-B14F-4D97-AF65-F5344CB8AC3E}">
        <p14:creationId xmlns:p14="http://schemas.microsoft.com/office/powerpoint/2010/main" val="16144220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98117-87F9-2E5F-B20E-352776E363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B3FC9-C723-FE8B-9526-0C24242232A3}"/>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Religious Fasting</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58B7C6C-1170-B02A-6F75-F13EECC41224}"/>
              </a:ext>
            </a:extLst>
          </p:cNvPr>
          <p:cNvSpPr>
            <a:spLocks noGrp="1"/>
          </p:cNvSpPr>
          <p:nvPr>
            <p:ph idx="1"/>
          </p:nvPr>
        </p:nvSpPr>
        <p:spPr>
          <a:xfrm>
            <a:off x="838200" y="1557196"/>
            <a:ext cx="10515600" cy="4725909"/>
          </a:xfrm>
        </p:spPr>
        <p:txBody>
          <a:bodyPr>
            <a:normAutofit/>
          </a:bodyPr>
          <a:lstStyle/>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5.32</a:t>
            </a:r>
            <a:r>
              <a:rPr lang="en-US" sz="2000" b="0" i="0" u="none" strike="noStrike" baseline="0">
                <a:solidFill>
                  <a:srgbClr val="000000"/>
                </a:solidFill>
                <a:latin typeface="Arial" panose="020B0604020202020204" pitchFamily="34" charset="0"/>
                <a:cs typeface="Arial" panose="020B0604020202020204" pitchFamily="34" charset="0"/>
              </a:rPr>
              <a:t> Use the updated International Diabetes Federation along with Diabetes and Ramadan International Alliance comprehensive prefasting risk assessment to generate a risk score for the safety of religious fasting. Provide fasting-focused education to minimize risks. </a:t>
            </a:r>
            <a:r>
              <a:rPr lang="en-US" sz="2000" b="1" i="0" u="none" strike="noStrike" baseline="0">
                <a:solidFill>
                  <a:srgbClr val="C00000"/>
                </a:solidFill>
                <a:latin typeface="Arial" panose="020B0604020202020204" pitchFamily="34" charset="0"/>
                <a:cs typeface="Arial" panose="020B0604020202020204" pitchFamily="34" charset="0"/>
              </a:rPr>
              <a:t>B</a:t>
            </a:r>
          </a:p>
          <a:p>
            <a:pPr marL="0" indent="0" algn="l">
              <a:buNone/>
            </a:pPr>
            <a:r>
              <a:rPr lang="en-US" sz="2000" b="1" i="0" u="none" strike="noStrike" baseline="0">
                <a:solidFill>
                  <a:srgbClr val="000000"/>
                </a:solidFill>
                <a:latin typeface="Arial" panose="020B0604020202020204" pitchFamily="34" charset="0"/>
                <a:cs typeface="Arial" panose="020B0604020202020204" pitchFamily="34" charset="0"/>
              </a:rPr>
              <a:t>5.33</a:t>
            </a:r>
            <a:r>
              <a:rPr lang="en-US" sz="2000" b="0" i="0" u="none" strike="noStrike" baseline="0">
                <a:solidFill>
                  <a:srgbClr val="000000"/>
                </a:solidFill>
                <a:latin typeface="Arial" panose="020B0604020202020204" pitchFamily="34" charset="0"/>
                <a:cs typeface="Arial" panose="020B0604020202020204" pitchFamily="34" charset="0"/>
              </a:rPr>
              <a:t> Assess and optimize treatment plan, dose, and timing for people with diabetes well in advance of religious fasting to reduce risk of hypoglycemia, dehydration, hyperglycemia, and/or ketoacidosis. </a:t>
            </a:r>
            <a:r>
              <a:rPr lang="en-US" sz="2000" b="1" i="0" u="none" strike="noStrike" baseline="0">
                <a:solidFill>
                  <a:srgbClr val="C00000"/>
                </a:solidFill>
                <a:latin typeface="Arial" panose="020B0604020202020204" pitchFamily="34" charset="0"/>
                <a:cs typeface="Arial" panose="020B0604020202020204" pitchFamily="34" charset="0"/>
              </a:rPr>
              <a:t>B</a:t>
            </a:r>
            <a:endParaRPr lang="en-US" sz="24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62C3D1D-A628-79AC-9157-BE9FE298AE2F}"/>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94</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6FA5936-B150-4BBA-94A1-C8D6F0CB2A8F}"/>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25450487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93850-F623-2579-5C18-7AD9D0E8BAB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B3C101-4A49-56FF-978F-44DC2B7CFE77}"/>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95</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54FB9331-FE0A-F1A3-AA06-BBB0B127EF65}"/>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pic>
        <p:nvPicPr>
          <p:cNvPr id="6" name="Picture 5">
            <a:extLst>
              <a:ext uri="{FF2B5EF4-FFF2-40B4-BE49-F238E27FC236}">
                <a16:creationId xmlns:a16="http://schemas.microsoft.com/office/drawing/2014/main" id="{25720376-5C20-85D4-88ED-7550E5DE5D62}"/>
              </a:ext>
            </a:extLst>
          </p:cNvPr>
          <p:cNvPicPr>
            <a:picLocks noChangeAspect="1"/>
          </p:cNvPicPr>
          <p:nvPr/>
        </p:nvPicPr>
        <p:blipFill>
          <a:blip r:embed="rId2"/>
          <a:stretch>
            <a:fillRect/>
          </a:stretch>
        </p:blipFill>
        <p:spPr>
          <a:xfrm>
            <a:off x="701666" y="365156"/>
            <a:ext cx="9356735" cy="5903355"/>
          </a:xfrm>
          <a:prstGeom prst="rect">
            <a:avLst/>
          </a:prstGeom>
        </p:spPr>
      </p:pic>
      <p:sp>
        <p:nvSpPr>
          <p:cNvPr id="8" name="TextBox 7">
            <a:extLst>
              <a:ext uri="{FF2B5EF4-FFF2-40B4-BE49-F238E27FC236}">
                <a16:creationId xmlns:a16="http://schemas.microsoft.com/office/drawing/2014/main" id="{F2633A07-445D-A819-F3B0-FC1B8285C177}"/>
              </a:ext>
            </a:extLst>
          </p:cNvPr>
          <p:cNvSpPr txBox="1">
            <a:spLocks noChangeArrowheads="1"/>
          </p:cNvSpPr>
          <p:nvPr/>
        </p:nvSpPr>
        <p:spPr bwMode="auto">
          <a:xfrm>
            <a:off x="0" y="60816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Figure 5.1</a:t>
            </a:r>
          </a:p>
          <a:p>
            <a:pPr defTabSz="914400">
              <a:defRPr/>
            </a:pPr>
            <a:r>
              <a:rPr lang="en-US" sz="1200" dirty="0">
                <a:solidFill>
                  <a:srgbClr val="A6192E"/>
                </a:solidFill>
                <a:latin typeface="Helvetica" pitchFamily="34" charset="0"/>
                <a:ea typeface="ヒラギノ角ゴ Pro W3" charset="-128"/>
              </a:rPr>
              <a:t>Facilitating Positive Heath Behaviors and Well-being to Improve Health Outcomes: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1):S89-S131</a:t>
            </a:r>
          </a:p>
        </p:txBody>
      </p:sp>
    </p:spTree>
    <p:extLst>
      <p:ext uri="{BB962C8B-B14F-4D97-AF65-F5344CB8AC3E}">
        <p14:creationId xmlns:p14="http://schemas.microsoft.com/office/powerpoint/2010/main" val="10394396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CBF2-0D6B-FBEB-364C-4AED97165D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4E5291-7D6F-7B86-E011-25B62302433B}"/>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96</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AA00A00B-4A84-46C9-1421-504BCCF44EB1}"/>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pic>
        <p:nvPicPr>
          <p:cNvPr id="6" name="Picture 5">
            <a:extLst>
              <a:ext uri="{FF2B5EF4-FFF2-40B4-BE49-F238E27FC236}">
                <a16:creationId xmlns:a16="http://schemas.microsoft.com/office/drawing/2014/main" id="{709AC608-D41D-0067-D776-1422A35E7281}"/>
              </a:ext>
            </a:extLst>
          </p:cNvPr>
          <p:cNvPicPr>
            <a:picLocks noChangeAspect="1"/>
          </p:cNvPicPr>
          <p:nvPr/>
        </p:nvPicPr>
        <p:blipFill>
          <a:blip r:embed="rId3"/>
          <a:stretch>
            <a:fillRect/>
          </a:stretch>
        </p:blipFill>
        <p:spPr>
          <a:xfrm>
            <a:off x="123531" y="283645"/>
            <a:ext cx="5077838" cy="5722094"/>
          </a:xfrm>
          <a:prstGeom prst="rect">
            <a:avLst/>
          </a:prstGeom>
        </p:spPr>
      </p:pic>
      <p:pic>
        <p:nvPicPr>
          <p:cNvPr id="8" name="Picture 7">
            <a:extLst>
              <a:ext uri="{FF2B5EF4-FFF2-40B4-BE49-F238E27FC236}">
                <a16:creationId xmlns:a16="http://schemas.microsoft.com/office/drawing/2014/main" id="{59EA3FFE-75EE-8B74-5964-3DFD03AA208F}"/>
              </a:ext>
            </a:extLst>
          </p:cNvPr>
          <p:cNvPicPr>
            <a:picLocks noChangeAspect="1"/>
          </p:cNvPicPr>
          <p:nvPr/>
        </p:nvPicPr>
        <p:blipFill>
          <a:blip r:embed="rId4"/>
          <a:stretch>
            <a:fillRect/>
          </a:stretch>
        </p:blipFill>
        <p:spPr>
          <a:xfrm>
            <a:off x="5319763" y="283645"/>
            <a:ext cx="5077837" cy="5174427"/>
          </a:xfrm>
          <a:prstGeom prst="rect">
            <a:avLst/>
          </a:prstGeom>
        </p:spPr>
      </p:pic>
      <p:sp>
        <p:nvSpPr>
          <p:cNvPr id="9" name="TextBox 8">
            <a:extLst>
              <a:ext uri="{FF2B5EF4-FFF2-40B4-BE49-F238E27FC236}">
                <a16:creationId xmlns:a16="http://schemas.microsoft.com/office/drawing/2014/main" id="{3B843280-0865-CC0B-3B38-ABFA870CD5E6}"/>
              </a:ext>
            </a:extLst>
          </p:cNvPr>
          <p:cNvSpPr txBox="1">
            <a:spLocks noChangeArrowheads="1"/>
          </p:cNvSpPr>
          <p:nvPr/>
        </p:nvSpPr>
        <p:spPr bwMode="auto">
          <a:xfrm>
            <a:off x="0" y="60816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5.3</a:t>
            </a:r>
          </a:p>
          <a:p>
            <a:pPr defTabSz="914400">
              <a:defRPr/>
            </a:pPr>
            <a:r>
              <a:rPr lang="en-US" sz="1200" dirty="0">
                <a:solidFill>
                  <a:srgbClr val="A6192E"/>
                </a:solidFill>
                <a:latin typeface="Helvetica" pitchFamily="34" charset="0"/>
                <a:ea typeface="ヒラギノ角ゴ Pro W3" charset="-128"/>
              </a:rPr>
              <a:t>Facilitating Positive Heath Behaviors and Well-being to Improve Health Outcomes: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1):S89-S131</a:t>
            </a:r>
          </a:p>
        </p:txBody>
      </p:sp>
    </p:spTree>
    <p:extLst>
      <p:ext uri="{BB962C8B-B14F-4D97-AF65-F5344CB8AC3E}">
        <p14:creationId xmlns:p14="http://schemas.microsoft.com/office/powerpoint/2010/main" val="34521152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EE44B-3F8B-BF57-1EE6-2CB64A23703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19AD7F-D4DF-D070-D212-0BEC6CA05CDA}"/>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97</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9AB52311-1596-B3B6-3EDA-483C124645E9}"/>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pic>
        <p:nvPicPr>
          <p:cNvPr id="7" name="Picture 6">
            <a:extLst>
              <a:ext uri="{FF2B5EF4-FFF2-40B4-BE49-F238E27FC236}">
                <a16:creationId xmlns:a16="http://schemas.microsoft.com/office/drawing/2014/main" id="{FD61319C-AA77-4787-EE32-20B20E334E57}"/>
              </a:ext>
            </a:extLst>
          </p:cNvPr>
          <p:cNvPicPr>
            <a:picLocks noChangeAspect="1"/>
          </p:cNvPicPr>
          <p:nvPr/>
        </p:nvPicPr>
        <p:blipFill>
          <a:blip r:embed="rId3"/>
          <a:stretch>
            <a:fillRect/>
          </a:stretch>
        </p:blipFill>
        <p:spPr>
          <a:xfrm>
            <a:off x="236265" y="494878"/>
            <a:ext cx="5784934" cy="5642875"/>
          </a:xfrm>
          <a:prstGeom prst="rect">
            <a:avLst/>
          </a:prstGeom>
        </p:spPr>
      </p:pic>
      <p:sp>
        <p:nvSpPr>
          <p:cNvPr id="8" name="TextBox 7">
            <a:extLst>
              <a:ext uri="{FF2B5EF4-FFF2-40B4-BE49-F238E27FC236}">
                <a16:creationId xmlns:a16="http://schemas.microsoft.com/office/drawing/2014/main" id="{B2EF7BF2-F408-92A7-DD74-6645C2076B69}"/>
              </a:ext>
            </a:extLst>
          </p:cNvPr>
          <p:cNvSpPr txBox="1">
            <a:spLocks noChangeArrowheads="1"/>
          </p:cNvSpPr>
          <p:nvPr/>
        </p:nvSpPr>
        <p:spPr bwMode="auto">
          <a:xfrm>
            <a:off x="0" y="60816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5.3</a:t>
            </a:r>
          </a:p>
          <a:p>
            <a:pPr defTabSz="914400">
              <a:defRPr/>
            </a:pPr>
            <a:r>
              <a:rPr lang="en-US" sz="1200" dirty="0">
                <a:solidFill>
                  <a:srgbClr val="A6192E"/>
                </a:solidFill>
                <a:latin typeface="Helvetica" pitchFamily="34" charset="0"/>
                <a:ea typeface="ヒラギノ角ゴ Pro W3" charset="-128"/>
              </a:rPr>
              <a:t>Facilitating Positive Heath Behaviors and Well-being to Improve Health Outcomes: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1):S89-S131</a:t>
            </a:r>
          </a:p>
        </p:txBody>
      </p:sp>
    </p:spTree>
    <p:extLst>
      <p:ext uri="{BB962C8B-B14F-4D97-AF65-F5344CB8AC3E}">
        <p14:creationId xmlns:p14="http://schemas.microsoft.com/office/powerpoint/2010/main" val="35041467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400C-98A8-EF01-81F9-EB06EFA22D1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E63AA5-EF21-73D0-BEAF-9C9C9B8B88D8}"/>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98</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E3B65BFE-C34F-7158-0A6F-D04424DE8808}"/>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pic>
        <p:nvPicPr>
          <p:cNvPr id="7" name="Picture 6">
            <a:extLst>
              <a:ext uri="{FF2B5EF4-FFF2-40B4-BE49-F238E27FC236}">
                <a16:creationId xmlns:a16="http://schemas.microsoft.com/office/drawing/2014/main" id="{F61CDE14-B1EC-C9E6-A2DE-D9E6FB4C0FCD}"/>
              </a:ext>
            </a:extLst>
          </p:cNvPr>
          <p:cNvPicPr>
            <a:picLocks noChangeAspect="1"/>
          </p:cNvPicPr>
          <p:nvPr/>
        </p:nvPicPr>
        <p:blipFill>
          <a:blip r:embed="rId2"/>
          <a:stretch>
            <a:fillRect/>
          </a:stretch>
        </p:blipFill>
        <p:spPr>
          <a:xfrm>
            <a:off x="593727" y="260848"/>
            <a:ext cx="8959645" cy="5854817"/>
          </a:xfrm>
          <a:prstGeom prst="rect">
            <a:avLst/>
          </a:prstGeom>
        </p:spPr>
      </p:pic>
      <p:sp>
        <p:nvSpPr>
          <p:cNvPr id="8" name="TextBox 7">
            <a:extLst>
              <a:ext uri="{FF2B5EF4-FFF2-40B4-BE49-F238E27FC236}">
                <a16:creationId xmlns:a16="http://schemas.microsoft.com/office/drawing/2014/main" id="{B260BA49-267B-8725-5CAD-F677A5B91FF4}"/>
              </a:ext>
            </a:extLst>
          </p:cNvPr>
          <p:cNvSpPr txBox="1">
            <a:spLocks noChangeArrowheads="1"/>
          </p:cNvSpPr>
          <p:nvPr/>
        </p:nvSpPr>
        <p:spPr bwMode="auto">
          <a:xfrm>
            <a:off x="0" y="608169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b="1" dirty="0">
                <a:solidFill>
                  <a:srgbClr val="A6192E"/>
                </a:solidFill>
                <a:latin typeface="Helvetica" pitchFamily="34" charset="0"/>
                <a:ea typeface="ヒラギノ角ゴ Pro W3" charset="-128"/>
              </a:rPr>
              <a:t>Table 5.4</a:t>
            </a:r>
          </a:p>
          <a:p>
            <a:pPr defTabSz="914400">
              <a:defRPr/>
            </a:pPr>
            <a:r>
              <a:rPr lang="en-US" sz="1200" dirty="0">
                <a:solidFill>
                  <a:srgbClr val="A6192E"/>
                </a:solidFill>
                <a:latin typeface="Helvetica" pitchFamily="34" charset="0"/>
                <a:ea typeface="ヒラギノ角ゴ Pro W3" charset="-128"/>
              </a:rPr>
              <a:t>Facilitating Positive Heath Behaviors and Well-being to Improve Health Outcomes: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- 2026</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2026;49(Suppl. 1):S89-S131</a:t>
            </a:r>
          </a:p>
        </p:txBody>
      </p:sp>
    </p:spTree>
    <p:extLst>
      <p:ext uri="{BB962C8B-B14F-4D97-AF65-F5344CB8AC3E}">
        <p14:creationId xmlns:p14="http://schemas.microsoft.com/office/powerpoint/2010/main" val="19076576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C87E-0987-F902-3F80-1A7C316930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0A612D-8A2E-2343-3013-15B2B65B91EA}"/>
              </a:ext>
            </a:extLst>
          </p:cNvPr>
          <p:cNvSpPr>
            <a:spLocks noGrp="1"/>
          </p:cNvSpPr>
          <p:nvPr>
            <p:ph type="title"/>
          </p:nvPr>
        </p:nvSpPr>
        <p:spPr/>
        <p:txBody>
          <a:bodyPr>
            <a:normAutofit/>
          </a:bodyPr>
          <a:lstStyle/>
          <a:p>
            <a:pPr algn="l"/>
            <a:r>
              <a:rPr lang="en-US" sz="4000" i="0" u="none" strike="noStrike" baseline="0">
                <a:latin typeface="Arial" panose="020B0604020202020204" pitchFamily="34" charset="0"/>
                <a:cs typeface="Arial" panose="020B0604020202020204" pitchFamily="34" charset="0"/>
              </a:rPr>
              <a:t>Physical Activity</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8AFC690-A297-3159-3715-43097C9BB6A9}"/>
              </a:ext>
            </a:extLst>
          </p:cNvPr>
          <p:cNvSpPr>
            <a:spLocks noGrp="1"/>
          </p:cNvSpPr>
          <p:nvPr>
            <p:ph idx="1"/>
          </p:nvPr>
        </p:nvSpPr>
        <p:spPr>
          <a:xfrm>
            <a:off x="838200" y="1557196"/>
            <a:ext cx="10515600" cy="4725909"/>
          </a:xfrm>
        </p:spPr>
        <p:txBody>
          <a:bodyPr>
            <a:normAutofit/>
          </a:bodyPr>
          <a:lstStyle/>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5.34</a:t>
            </a:r>
            <a:r>
              <a:rPr lang="en-US" sz="2000">
                <a:solidFill>
                  <a:srgbClr val="000000"/>
                </a:solidFill>
                <a:latin typeface="Arial" panose="020B0604020202020204" pitchFamily="34" charset="0"/>
                <a:cs typeface="Arial" panose="020B0604020202020204" pitchFamily="34" charset="0"/>
              </a:rPr>
              <a:t> </a:t>
            </a:r>
            <a:r>
              <a:rPr lang="en-US" sz="2000" b="0" i="0" u="none" strike="noStrike" baseline="0">
                <a:solidFill>
                  <a:srgbClr val="000000"/>
                </a:solidFill>
                <a:latin typeface="Arial" panose="020B0604020202020204" pitchFamily="34" charset="0"/>
                <a:cs typeface="Arial" panose="020B0604020202020204" pitchFamily="34" charset="0"/>
              </a:rPr>
              <a:t>Evaluate baseline physical activity and sedentary time for all people with diabetes and those at risk for diabetes. For people who do not meet activity guidelines, encourage an increase in physical activities above baseline with the goal of meeting activity guidelines. </a:t>
            </a:r>
            <a:r>
              <a:rPr lang="en-US" sz="2000" b="1" i="0" u="none" strike="noStrike" baseline="0">
                <a:solidFill>
                  <a:srgbClr val="C00000"/>
                </a:solidFill>
                <a:latin typeface="Arial" panose="020B0604020202020204" pitchFamily="34" charset="0"/>
                <a:cs typeface="Arial" panose="020B0604020202020204" pitchFamily="34" charset="0"/>
              </a:rPr>
              <a:t>B </a:t>
            </a:r>
            <a:r>
              <a:rPr lang="en-US" sz="2000" i="0" u="none" strike="noStrike" baseline="0">
                <a:latin typeface="Arial" panose="020B0604020202020204" pitchFamily="34" charset="0"/>
                <a:cs typeface="Arial" panose="020B0604020202020204" pitchFamily="34" charset="0"/>
              </a:rPr>
              <a:t>Counsel that prolonged sitting should be interrupted at least every 30 min for blood glucose and other benefits.</a:t>
            </a:r>
            <a:r>
              <a:rPr lang="en-US" sz="2000" b="1">
                <a:solidFill>
                  <a:srgbClr val="C00000"/>
                </a:solidFill>
                <a:latin typeface="Arial" panose="020B0604020202020204" pitchFamily="34" charset="0"/>
                <a:cs typeface="Arial" panose="020B0604020202020204" pitchFamily="34" charset="0"/>
              </a:rPr>
              <a:t> C</a:t>
            </a:r>
            <a:endParaRPr lang="en-US" sz="2000" i="0" u="none" strike="noStrike" baseline="0">
              <a:latin typeface="Arial" panose="020B0604020202020204" pitchFamily="34" charset="0"/>
              <a:cs typeface="Arial" panose="020B0604020202020204" pitchFamily="34" charset="0"/>
            </a:endParaRP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5.35 </a:t>
            </a:r>
            <a:r>
              <a:rPr lang="en-US" sz="2000" b="0" i="0" u="none" strike="noStrike" baseline="0">
                <a:solidFill>
                  <a:srgbClr val="000000"/>
                </a:solidFill>
                <a:latin typeface="Arial" panose="020B0604020202020204" pitchFamily="34" charset="0"/>
                <a:cs typeface="Arial" panose="020B0604020202020204" pitchFamily="34" charset="0"/>
              </a:rPr>
              <a:t>Counsel children and adolescents with type 1 diabetes </a:t>
            </a:r>
            <a:r>
              <a:rPr lang="en-US" sz="2000" b="1" i="0" u="none" strike="noStrike" baseline="0">
                <a:solidFill>
                  <a:srgbClr val="C00000"/>
                </a:solidFill>
                <a:latin typeface="Arial" panose="020B0604020202020204" pitchFamily="34" charset="0"/>
                <a:cs typeface="Arial" panose="020B0604020202020204" pitchFamily="34" charset="0"/>
              </a:rPr>
              <a:t>C</a:t>
            </a:r>
            <a:r>
              <a:rPr lang="en-US" sz="2000" b="0" i="0" u="none" strike="noStrike" baseline="0">
                <a:latin typeface="Arial" panose="020B0604020202020204" pitchFamily="34" charset="0"/>
                <a:cs typeface="Arial" panose="020B0604020202020204" pitchFamily="34" charset="0"/>
              </a:rPr>
              <a:t> or type 2 diabetes </a:t>
            </a:r>
            <a:r>
              <a:rPr lang="en-US" sz="2000" b="1">
                <a:solidFill>
                  <a:srgbClr val="C00000"/>
                </a:solidFill>
                <a:latin typeface="Arial" panose="020B0604020202020204" pitchFamily="34" charset="0"/>
                <a:cs typeface="Arial" panose="020B0604020202020204" pitchFamily="34" charset="0"/>
              </a:rPr>
              <a:t>B</a:t>
            </a:r>
            <a:r>
              <a:rPr lang="en-US" sz="2000" b="0" i="0" u="none" strike="noStrike" baseline="0">
                <a:latin typeface="Arial" panose="020B0604020202020204" pitchFamily="34" charset="0"/>
                <a:cs typeface="Arial" panose="020B0604020202020204" pitchFamily="34" charset="0"/>
              </a:rPr>
              <a:t> to engage in 60 min/day or more of moderate- or vigorous-intensity aerobic activity, with muscle-strengthening and bone-strengthening activities at least 3 days/week, and to limit the amount of time being spent sedentary, including recreational screen time. </a:t>
            </a:r>
            <a:r>
              <a:rPr lang="en-US" sz="2000" b="1">
                <a:solidFill>
                  <a:srgbClr val="C00000"/>
                </a:solidFill>
                <a:latin typeface="Arial" panose="020B0604020202020204" pitchFamily="34" charset="0"/>
                <a:cs typeface="Arial" panose="020B0604020202020204" pitchFamily="34" charset="0"/>
              </a:rPr>
              <a:t>C</a:t>
            </a:r>
            <a:endParaRPr lang="en-US" sz="2000" b="0" i="0" u="none" strike="noStrike" baseline="0">
              <a:latin typeface="Arial" panose="020B0604020202020204" pitchFamily="34" charset="0"/>
              <a:cs typeface="Arial" panose="020B0604020202020204" pitchFamily="34" charset="0"/>
            </a:endParaRPr>
          </a:p>
          <a:p>
            <a:pPr marL="0" indent="0">
              <a:buNone/>
            </a:pPr>
            <a:r>
              <a:rPr lang="en-US" sz="2000" b="1" i="0" u="none" strike="noStrike" baseline="0">
                <a:solidFill>
                  <a:srgbClr val="000000"/>
                </a:solidFill>
                <a:latin typeface="Arial" panose="020B0604020202020204" pitchFamily="34" charset="0"/>
                <a:cs typeface="Arial" panose="020B0604020202020204" pitchFamily="34" charset="0"/>
              </a:rPr>
              <a:t>5.36</a:t>
            </a:r>
            <a:r>
              <a:rPr lang="en-US" sz="2000" b="0" i="0" u="none" strike="noStrike" baseline="0">
                <a:solidFill>
                  <a:srgbClr val="000000"/>
                </a:solidFill>
                <a:latin typeface="Arial" panose="020B0604020202020204" pitchFamily="34" charset="0"/>
                <a:cs typeface="Arial" panose="020B0604020202020204" pitchFamily="34" charset="0"/>
              </a:rPr>
              <a:t> Counsel most adults with type 1 diabetes </a:t>
            </a:r>
            <a:r>
              <a:rPr lang="en-US" sz="2000" b="1">
                <a:solidFill>
                  <a:srgbClr val="C00000"/>
                </a:solidFill>
                <a:latin typeface="Arial" panose="020B0604020202020204" pitchFamily="34" charset="0"/>
                <a:cs typeface="Arial" panose="020B0604020202020204" pitchFamily="34" charset="0"/>
              </a:rPr>
              <a:t>C</a:t>
            </a:r>
            <a:r>
              <a:rPr lang="en-US" sz="2000" b="0" i="0" u="none" strike="noStrike" baseline="0">
                <a:solidFill>
                  <a:srgbClr val="000000"/>
                </a:solidFill>
                <a:latin typeface="Arial" panose="020B0604020202020204" pitchFamily="34" charset="0"/>
                <a:cs typeface="Arial" panose="020B0604020202020204" pitchFamily="34" charset="0"/>
              </a:rPr>
              <a:t> and type 2 diabetes </a:t>
            </a:r>
            <a:r>
              <a:rPr lang="en-US" sz="2000" b="1">
                <a:solidFill>
                  <a:srgbClr val="C00000"/>
                </a:solidFill>
                <a:latin typeface="Arial" panose="020B0604020202020204" pitchFamily="34" charset="0"/>
                <a:cs typeface="Arial" panose="020B0604020202020204" pitchFamily="34" charset="0"/>
              </a:rPr>
              <a:t>B</a:t>
            </a:r>
            <a:r>
              <a:rPr lang="en-US" sz="2000" b="0" i="0" u="none" strike="noStrike" baseline="0">
                <a:solidFill>
                  <a:srgbClr val="000000"/>
                </a:solidFill>
                <a:latin typeface="Arial" panose="020B0604020202020204" pitchFamily="34" charset="0"/>
                <a:cs typeface="Arial" panose="020B0604020202020204" pitchFamily="34" charset="0"/>
              </a:rPr>
              <a:t> to engage in 150 min or more of moderate-to vigorous-intensity aerobic activity per week, spread over at least 3 days/week, with no more than 2 consecutive days without activity. Shorter durations (minimum 75 min/week) of vigorous-intensity or interval training may be sufficient for more physically fit individuals. </a:t>
            </a:r>
          </a:p>
        </p:txBody>
      </p:sp>
      <p:sp>
        <p:nvSpPr>
          <p:cNvPr id="4" name="Slide Number Placeholder 3">
            <a:extLst>
              <a:ext uri="{FF2B5EF4-FFF2-40B4-BE49-F238E27FC236}">
                <a16:creationId xmlns:a16="http://schemas.microsoft.com/office/drawing/2014/main" id="{8FE08CBB-5495-190F-0E6C-677464CF4DE4}"/>
              </a:ext>
            </a:extLst>
          </p:cNvPr>
          <p:cNvSpPr>
            <a:spLocks noGrp="1"/>
          </p:cNvSpPr>
          <p:nvPr>
            <p:ph type="sldNum" sz="quarter" idx="12"/>
          </p:nvPr>
        </p:nvSpPr>
        <p:spPr/>
        <p:txBody>
          <a:bodyPr/>
          <a:lstStyle/>
          <a:p>
            <a:fld id="{77F03178-52FA-47ED-9D68-9D8BA91F4249}" type="slidenum">
              <a:rPr lang="en-US" smtClean="0">
                <a:latin typeface="Arial" panose="020B0604020202020204" pitchFamily="34" charset="0"/>
                <a:cs typeface="Arial" panose="020B0604020202020204" pitchFamily="34" charset="0"/>
              </a:rPr>
              <a:t>99</a:t>
            </a:fld>
            <a:endParaRPr lang="en-US">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29611B90-303A-5965-A85F-DF28898FD7DC}"/>
              </a:ext>
            </a:extLst>
          </p:cNvPr>
          <p:cNvSpPr txBox="1"/>
          <p:nvPr/>
        </p:nvSpPr>
        <p:spPr>
          <a:xfrm>
            <a:off x="5136" y="6647"/>
            <a:ext cx="5866158"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08996"/>
                </a:solidFill>
                <a:latin typeface="Arial" panose="020B0604020202020204" pitchFamily="34" charset="0"/>
                <a:cs typeface="Arial" panose="020B0604020202020204" pitchFamily="34" charset="0"/>
              </a:rPr>
              <a:t>5. Facilitating Positive Behaviors and Well-being to Improve Health Outcomes</a:t>
            </a:r>
          </a:p>
        </p:txBody>
      </p:sp>
    </p:spTree>
    <p:extLst>
      <p:ext uri="{BB962C8B-B14F-4D97-AF65-F5344CB8AC3E}">
        <p14:creationId xmlns:p14="http://schemas.microsoft.com/office/powerpoint/2010/main" val="3493939250"/>
      </p:ext>
    </p:extLst>
  </p:cSld>
  <p:clrMapOvr>
    <a:masterClrMapping/>
  </p:clrMapOvr>
</p:sld>
</file>

<file path=ppt/theme/theme1.xml><?xml version="1.0" encoding="utf-8"?>
<a:theme xmlns:a="http://schemas.openxmlformats.org/drawingml/2006/main" name="ADA 2024 Main Pages">
  <a:themeElements>
    <a:clrScheme name="Custom 1">
      <a:dk1>
        <a:srgbClr val="000000"/>
      </a:dk1>
      <a:lt1>
        <a:srgbClr val="FFFFFF"/>
      </a:lt1>
      <a:dk2>
        <a:srgbClr val="000000"/>
      </a:dk2>
      <a:lt2>
        <a:srgbClr val="FFFFFF"/>
      </a:lt2>
      <a:accent1>
        <a:srgbClr val="A6192E"/>
      </a:accent1>
      <a:accent2>
        <a:srgbClr val="E1513C"/>
      </a:accent2>
      <a:accent3>
        <a:srgbClr val="008996"/>
      </a:accent3>
      <a:accent4>
        <a:srgbClr val="D9D9D6"/>
      </a:accent4>
      <a:accent5>
        <a:srgbClr val="E1513C"/>
      </a:accent5>
      <a:accent6>
        <a:srgbClr val="008996"/>
      </a:accent6>
      <a:hlink>
        <a:srgbClr val="E1513C"/>
      </a:hlink>
      <a:folHlink>
        <a:srgbClr val="E1513C"/>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ADA - Intros + Outros">
  <a:themeElements>
    <a:clrScheme name="Custom 1">
      <a:dk1>
        <a:srgbClr val="000000"/>
      </a:dk1>
      <a:lt1>
        <a:srgbClr val="FFFFFF"/>
      </a:lt1>
      <a:dk2>
        <a:srgbClr val="000000"/>
      </a:dk2>
      <a:lt2>
        <a:srgbClr val="FFFFFF"/>
      </a:lt2>
      <a:accent1>
        <a:srgbClr val="A6192E"/>
      </a:accent1>
      <a:accent2>
        <a:srgbClr val="E1513C"/>
      </a:accent2>
      <a:accent3>
        <a:srgbClr val="008996"/>
      </a:accent3>
      <a:accent4>
        <a:srgbClr val="D9D9D6"/>
      </a:accent4>
      <a:accent5>
        <a:srgbClr val="E1513C"/>
      </a:accent5>
      <a:accent6>
        <a:srgbClr val="008996"/>
      </a:accent6>
      <a:hlink>
        <a:srgbClr val="E1513C"/>
      </a:hlink>
      <a:folHlink>
        <a:srgbClr val="E1513C"/>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Dividers">
  <a:themeElements>
    <a:clrScheme name="Custom 1">
      <a:dk1>
        <a:srgbClr val="000000"/>
      </a:dk1>
      <a:lt1>
        <a:srgbClr val="FFFFFF"/>
      </a:lt1>
      <a:dk2>
        <a:srgbClr val="000000"/>
      </a:dk2>
      <a:lt2>
        <a:srgbClr val="FFFFFF"/>
      </a:lt2>
      <a:accent1>
        <a:srgbClr val="A6192E"/>
      </a:accent1>
      <a:accent2>
        <a:srgbClr val="E1513C"/>
      </a:accent2>
      <a:accent3>
        <a:srgbClr val="008996"/>
      </a:accent3>
      <a:accent4>
        <a:srgbClr val="D9D9D6"/>
      </a:accent4>
      <a:accent5>
        <a:srgbClr val="E1513C"/>
      </a:accent5>
      <a:accent6>
        <a:srgbClr val="008996"/>
      </a:accent6>
      <a:hlink>
        <a:srgbClr val="E1513C"/>
      </a:hlink>
      <a:folHlink>
        <a:srgbClr val="E1513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30240BD02BC48978E5914743FDBAD" ma:contentTypeVersion="18" ma:contentTypeDescription="Create a new document." ma:contentTypeScope="" ma:versionID="2119cc6379244fc641a23a276e4fbb62">
  <xsd:schema xmlns:xsd="http://www.w3.org/2001/XMLSchema" xmlns:xs="http://www.w3.org/2001/XMLSchema" xmlns:p="http://schemas.microsoft.com/office/2006/metadata/properties" xmlns:ns2="c0025b3d-8fd0-4f8e-8829-089719ef4e0a" xmlns:ns3="8dec14a4-54e3-4f77-898d-0042ffc9e3b4" targetNamespace="http://schemas.microsoft.com/office/2006/metadata/properties" ma:root="true" ma:fieldsID="bb1dc604e6b44f9390860b67f5938935" ns2:_="" ns3:_="">
    <xsd:import namespace="c0025b3d-8fd0-4f8e-8829-089719ef4e0a"/>
    <xsd:import namespace="8dec14a4-54e3-4f77-898d-0042ffc9e3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DivisionHeadEm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025b3d-8fd0-4f8e-8829-089719ef4e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b0a55a-fabe-48fb-9c4c-cb9a09640a5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DivisionHeadEmail" ma:index="25" nillable="true" ma:displayName="Division Head Email " ma:format="Dropdown" ma:internalName="DivisionHeadEmai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ec14a4-54e3-4f77-898d-0042ffc9e3b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f8e97ec-b814-4061-9a46-65666143eefa}" ma:internalName="TaxCatchAll" ma:showField="CatchAllData" ma:web="8dec14a4-54e3-4f77-898d-0042ffc9e3b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dec14a4-54e3-4f77-898d-0042ffc9e3b4" xsi:nil="true"/>
    <lcf76f155ced4ddcb4097134ff3c332f xmlns="c0025b3d-8fd0-4f8e-8829-089719ef4e0a">
      <Terms xmlns="http://schemas.microsoft.com/office/infopath/2007/PartnerControls"/>
    </lcf76f155ced4ddcb4097134ff3c332f>
    <DivisionHeadEmail xmlns="c0025b3d-8fd0-4f8e-8829-089719ef4e0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E2044C-8F46-4A54-9D50-A3B3CC13A51E}">
  <ds:schemaRefs>
    <ds:schemaRef ds:uri="8dec14a4-54e3-4f77-898d-0042ffc9e3b4"/>
    <ds:schemaRef ds:uri="c0025b3d-8fd0-4f8e-8829-089719ef4e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361CE2-49BA-4F90-9768-BF448D304446}">
  <ds:schemaRefs>
    <ds:schemaRef ds:uri="8dec14a4-54e3-4f77-898d-0042ffc9e3b4"/>
    <ds:schemaRef ds:uri="c0025b3d-8fd0-4f8e-8829-089719ef4e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6FB3630-85B4-4935-BE6E-4F15082E50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TotalTime>
  <Words>33688</Words>
  <Application>Microsoft Office PowerPoint</Application>
  <PresentationFormat>Widescreen</PresentationFormat>
  <Paragraphs>1826</Paragraphs>
  <Slides>347</Slides>
  <Notes>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347</vt:i4>
      </vt:variant>
    </vt:vector>
  </HeadingPairs>
  <TitlesOfParts>
    <vt:vector size="363" baseType="lpstr">
      <vt:lpstr>AdvOT7b515deb</vt:lpstr>
      <vt:lpstr>AdvOT7b515deb+20</vt:lpstr>
      <vt:lpstr>AdvOT7b515deb+fb</vt:lpstr>
      <vt:lpstr>AdvOT8817665d</vt:lpstr>
      <vt:lpstr>AdvOT8eb9eec2.B</vt:lpstr>
      <vt:lpstr>AdvP4C4E51</vt:lpstr>
      <vt:lpstr>Arial</vt:lpstr>
      <vt:lpstr>Calibri</vt:lpstr>
      <vt:lpstr>Helvetica</vt:lpstr>
      <vt:lpstr>Inter</vt:lpstr>
      <vt:lpstr>Times New Roman</vt:lpstr>
      <vt:lpstr>Wingdings</vt:lpstr>
      <vt:lpstr>ヒラギノ角ゴ Pro W3</vt:lpstr>
      <vt:lpstr>ADA 2024 Main Pages</vt:lpstr>
      <vt:lpstr>ADA - Intros + Outros</vt:lpstr>
      <vt:lpstr>Dividers</vt:lpstr>
      <vt:lpstr>The American Diabetes Association’s Standards of Care in Diabetes—2026  </vt:lpstr>
      <vt:lpstr>Standards of Care in Diabetes—2026  (Standards of Care)</vt:lpstr>
      <vt:lpstr>PowerPoint Presentation</vt:lpstr>
      <vt:lpstr>PowerPoint Presentation</vt:lpstr>
      <vt:lpstr>The ADA’s Standards of Care—a Living Document</vt:lpstr>
      <vt:lpstr>The ADA’s Standards of Care—a Living Document</vt:lpstr>
      <vt:lpstr>Evidence-Grading System</vt:lpstr>
      <vt:lpstr>Evidence-Grading System</vt:lpstr>
      <vt:lpstr>Table of Contents</vt:lpstr>
      <vt:lpstr>Table of Contents</vt:lpstr>
      <vt:lpstr>Section 1.  Improving Care and Promoting Health in Populations</vt:lpstr>
      <vt:lpstr>Diabetes and Population Health</vt:lpstr>
      <vt:lpstr>Tailoring Treatment for Social Context</vt:lpstr>
      <vt:lpstr>PowerPoint Presentation</vt:lpstr>
      <vt:lpstr>PowerPoint Presentation</vt:lpstr>
      <vt:lpstr>Table 1.1 (continued)</vt:lpstr>
      <vt:lpstr>Section 2.  Diagnosis and Classification of Diabetes</vt:lpstr>
      <vt:lpstr>Diagnostic Tests for Diabetes</vt:lpstr>
      <vt:lpstr>PowerPoint Presentation</vt:lpstr>
      <vt:lpstr>Use of A1C for Screening and Diagnosis of Diabetes</vt:lpstr>
      <vt:lpstr>PowerPoint Presentation</vt:lpstr>
      <vt:lpstr>Classification</vt:lpstr>
      <vt:lpstr>Classification (continued)</vt:lpstr>
      <vt:lpstr>Type 1 Diabetes</vt:lpstr>
      <vt:lpstr>Type 1 Diabetes (continued)</vt:lpstr>
      <vt:lpstr>PowerPoint Presentation</vt:lpstr>
      <vt:lpstr>PowerPoint Presentation</vt:lpstr>
      <vt:lpstr>PowerPoint Presentation</vt:lpstr>
      <vt:lpstr>Prediabetes and Type 2 Diabetes</vt:lpstr>
      <vt:lpstr>Prediabetes and Type 2 Diabetes (continued)</vt:lpstr>
      <vt:lpstr>Prediabetes and Type 2 Diabetes (continued)</vt:lpstr>
      <vt:lpstr>PowerPoint Presentation</vt:lpstr>
      <vt:lpstr>PowerPoint Presentation</vt:lpstr>
      <vt:lpstr>PowerPoint Presentation</vt:lpstr>
      <vt:lpstr>Diabetes Induced by Systemic Anti-Cancer Therapy</vt:lpstr>
      <vt:lpstr>Pancreatic Diabetes or Diabetes in the Context of the Exocrine Pancreas</vt:lpstr>
      <vt:lpstr>Cystic Fibrosis-Related Diabetes</vt:lpstr>
      <vt:lpstr>Posttranslplantation Diabetes Mellitus </vt:lpstr>
      <vt:lpstr>Monogenic Diabetes Syndromes</vt:lpstr>
      <vt:lpstr>PowerPoint Presentation</vt:lpstr>
      <vt:lpstr>The Diagnosis of Monogenic Diabetes</vt:lpstr>
      <vt:lpstr>Gestational Diabetes Mellitus</vt:lpstr>
      <vt:lpstr>Gestational Diabetes Mellitus (continued)</vt:lpstr>
      <vt:lpstr>Gestational Diabetes Mellitus</vt:lpstr>
      <vt:lpstr>PowerPoint Presentation</vt:lpstr>
      <vt:lpstr>Section 3.  Prevention or Delay of Diabetes and Associated Comorbidities</vt:lpstr>
      <vt:lpstr>Overall Recommendations</vt:lpstr>
      <vt:lpstr>Lifestyle Behavior Change for Type 2 Diabetes Prevention</vt:lpstr>
      <vt:lpstr>Pharmacologic Interventions to Delay Type 2 Diabetes</vt:lpstr>
      <vt:lpstr>Prevention of Vascular Disease and Mortality</vt:lpstr>
      <vt:lpstr>Person-Centered Care Goals</vt:lpstr>
      <vt:lpstr>Pharmacologic Interventions to Delay Symptomatic Type 1 Diabetes</vt:lpstr>
      <vt:lpstr>Section 4.  Comprehensive Medical Evaluation and Assessment of Comorbidities</vt:lpstr>
      <vt:lpstr>Person-Centered Collaborative Care</vt:lpstr>
      <vt:lpstr>PowerPoint Presentation</vt:lpstr>
      <vt:lpstr>PowerPoint Presentation</vt:lpstr>
      <vt:lpstr>Comprehensive Medical Evaluation</vt:lpstr>
      <vt:lpstr>Comprehensive Medical Evaluation (continued)</vt:lpstr>
      <vt:lpstr>PowerPoint Presentation</vt:lpstr>
      <vt:lpstr>PowerPoint Presentation</vt:lpstr>
      <vt:lpstr>PowerPoint Presentation</vt:lpstr>
      <vt:lpstr>PowerPoint Presentation</vt:lpstr>
      <vt:lpstr>Immunizations</vt:lpstr>
      <vt:lpstr>PowerPoint Presentation</vt:lpstr>
      <vt:lpstr>PowerPoint Presentation</vt:lpstr>
      <vt:lpstr>PowerPoint Presentation</vt:lpstr>
      <vt:lpstr>PowerPoint Presentation</vt:lpstr>
      <vt:lpstr>Autoimmune Diseases</vt:lpstr>
      <vt:lpstr>Bone Health</vt:lpstr>
      <vt:lpstr>Bone Health (continued)</vt:lpstr>
      <vt:lpstr>PowerPoint Presentation</vt:lpstr>
      <vt:lpstr>Cognitive Impairment/Dementia</vt:lpstr>
      <vt:lpstr>Dental Care</vt:lpstr>
      <vt:lpstr>Disability</vt:lpstr>
      <vt:lpstr>Sexual Health in Men</vt:lpstr>
      <vt:lpstr>Sexual Health in Women</vt:lpstr>
      <vt:lpstr>Metabolic-Associated Steatotic Liver Disease and Metabolic-Associated Steatohepatitis - Screening</vt:lpstr>
      <vt:lpstr>PowerPoint Presentation</vt:lpstr>
      <vt:lpstr>Metabolic-Associated Steatotic Liver Disease and Metabolic-Associated Steatohepatitis - Management</vt:lpstr>
      <vt:lpstr>Metabolic-Associated Steatotic Liver Disease and Metabolic-Associated Steatohepatitis – Management (continued)</vt:lpstr>
      <vt:lpstr>Metabolic-Associated Steatotic Liver Disease and Metabolic-Associated Steatohepatitis – Management (continued)</vt:lpstr>
      <vt:lpstr>PowerPoint Presentation</vt:lpstr>
      <vt:lpstr>Section 5.  Facilitating Positive Behaviors and Well-being to Improve Health Outcomes</vt:lpstr>
      <vt:lpstr>Diabetes Self-Management Education and Support</vt:lpstr>
      <vt:lpstr>Diabetes Self-Management Education and Support (continued)</vt:lpstr>
      <vt:lpstr>Diabetes Self-Management Education and Support (continued)</vt:lpstr>
      <vt:lpstr>Medical Nutrition Therapy</vt:lpstr>
      <vt:lpstr>Medical Nutrition Therapy (continued)</vt:lpstr>
      <vt:lpstr>Medical Nutrition Therapy (continued)</vt:lpstr>
      <vt:lpstr>Medical Nutrition Therapy (continued)</vt:lpstr>
      <vt:lpstr>Medical Nutrition Therapy (continued)</vt:lpstr>
      <vt:lpstr>Medical Nutrition Therapy (continued)</vt:lpstr>
      <vt:lpstr>PowerPoint Presentation</vt:lpstr>
      <vt:lpstr>Religious Fasting</vt:lpstr>
      <vt:lpstr>PowerPoint Presentation</vt:lpstr>
      <vt:lpstr>PowerPoint Presentation</vt:lpstr>
      <vt:lpstr>PowerPoint Presentation</vt:lpstr>
      <vt:lpstr>PowerPoint Presentation</vt:lpstr>
      <vt:lpstr>Physical Activity</vt:lpstr>
      <vt:lpstr>Physical Activity (continued)</vt:lpstr>
      <vt:lpstr>Smoking Cessation: Tobacco, e-Cigarettes, and Cannabis</vt:lpstr>
      <vt:lpstr>Psychosocial Care</vt:lpstr>
      <vt:lpstr>PowerPoint Presentation</vt:lpstr>
      <vt:lpstr>PowerPoint Presentation</vt:lpstr>
      <vt:lpstr>PowerPoint Presentation</vt:lpstr>
      <vt:lpstr>Diabetes Distress</vt:lpstr>
      <vt:lpstr>Anxiety</vt:lpstr>
      <vt:lpstr>Depression</vt:lpstr>
      <vt:lpstr>Disordered Eating Behavior</vt:lpstr>
      <vt:lpstr>Serious Mental Illness</vt:lpstr>
      <vt:lpstr>Cognitive Capacity and Impairment</vt:lpstr>
      <vt:lpstr>Sleep Health</vt:lpstr>
      <vt:lpstr>PowerPoint Presentation</vt:lpstr>
      <vt:lpstr>Section 6.  Glycemic Goals, Hypoglycemia, and Hyperglycemic Crises</vt:lpstr>
      <vt:lpstr>Glycemic Assessment</vt:lpstr>
      <vt:lpstr>PowerPoint Presentation</vt:lpstr>
      <vt:lpstr>PowerPoint Presentation</vt:lpstr>
      <vt:lpstr>Glycemic Goals</vt:lpstr>
      <vt:lpstr>Glycemic Goals (continued)</vt:lpstr>
      <vt:lpstr>PowerPoint Presentation</vt:lpstr>
      <vt:lpstr>PowerPoint Presentation</vt:lpstr>
      <vt:lpstr>PowerPoint Presentation</vt:lpstr>
      <vt:lpstr>Glucose Lowering and Cardiovascular Disease Outcomes</vt:lpstr>
      <vt:lpstr>Hypoglycemia Assessment, Prevention, and Treatment</vt:lpstr>
      <vt:lpstr>Hypoglycemia Assessment, Prevention, and Treatment (continued)</vt:lpstr>
      <vt:lpstr>PowerPoint Presentation</vt:lpstr>
      <vt:lpstr>PowerPoint Presentation</vt:lpstr>
      <vt:lpstr>PowerPoint Presentation</vt:lpstr>
      <vt:lpstr>PowerPoint Presentation</vt:lpstr>
      <vt:lpstr>Hyperglycemic Crises: Diagnosis, Management, and Prevention</vt:lpstr>
      <vt:lpstr>PowerPoint Presentation</vt:lpstr>
      <vt:lpstr>Section 7.  Diabetes Technology</vt:lpstr>
      <vt:lpstr>General Device Principles</vt:lpstr>
      <vt:lpstr>General Device Principles (continued)</vt:lpstr>
      <vt:lpstr>General Device Principles (continued)</vt:lpstr>
      <vt:lpstr>Blood Glucose Monitoring</vt:lpstr>
      <vt:lpstr>Blood Glucose Monitoring (continued)</vt:lpstr>
      <vt:lpstr>PowerPoint Presentation</vt:lpstr>
      <vt:lpstr>Continuous Glucose Monitoring Devices</vt:lpstr>
      <vt:lpstr>Continuous Glucose Monitoring Devices (continued)</vt:lpstr>
      <vt:lpstr>PowerPoint Presentation</vt:lpstr>
      <vt:lpstr>PowerPoint Presentation</vt:lpstr>
      <vt:lpstr>PowerPoint Presentation</vt:lpstr>
      <vt:lpstr>Insulin Delivery (syringes and pens) </vt:lpstr>
      <vt:lpstr>Insulin Delivery (Pumps and Automated Delivery Systems) </vt:lpstr>
      <vt:lpstr>Insulin Delivery (Open-Source Automated Insulin Dosing) </vt:lpstr>
      <vt:lpstr>Digital Health Technology</vt:lpstr>
      <vt:lpstr>Inpatient Care</vt:lpstr>
      <vt:lpstr>Section 8.  Obesity and Weight Management for the Prevention and Treatment of Diabetes  </vt:lpstr>
      <vt:lpstr>Assessment and Monitoring of the Individual with Overweight or Obesity</vt:lpstr>
      <vt:lpstr>Assessment and Monitoring of the Individual with Overweight or Obesity (continued)</vt:lpstr>
      <vt:lpstr>Nutrition, Physical Activity, and Behavioral Therapy Interventions</vt:lpstr>
      <vt:lpstr>Nutrition, Physical Activity, and Behavioral Therapy Interventions (continued)</vt:lpstr>
      <vt:lpstr>Nutrition, Physical Activity, and Behavioral Therapy (continued)</vt:lpstr>
      <vt:lpstr>Pharmacotherapy</vt:lpstr>
      <vt:lpstr>Pharmacotherapy (continued)</vt:lpstr>
      <vt:lpstr>Metabolic Surgery</vt:lpstr>
      <vt:lpstr>Metabolic Surgery (continued)</vt:lpstr>
      <vt:lpstr>Treatment of Obesity in Type 1 Diabetes</vt:lpstr>
      <vt:lpstr>PowerPoint Presentation</vt:lpstr>
      <vt:lpstr>PowerPoint Presentation</vt:lpstr>
      <vt:lpstr>PowerPoint Presentation</vt:lpstr>
      <vt:lpstr>Section 9.  Pharmacologic Approaches to Glycemic Treatment  </vt:lpstr>
      <vt:lpstr>Pharmacologic Therapy for Adults with Type 1 Diabetes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Pharmacologic Therapy for Adults with Type 2 Diabetes</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Recommendations For All Individuals with Diabetes</vt:lpstr>
      <vt:lpstr>Additional Recommendations For All Individuals with Diabetes</vt:lpstr>
      <vt:lpstr>Special Circumstances and Populations</vt:lpstr>
      <vt:lpstr>Special Circumstances and Populations (continued)</vt:lpstr>
      <vt:lpstr>Special Circumstances and Populations (continued)</vt:lpstr>
      <vt:lpstr>Special Circumstances and Populations (continued)</vt:lpstr>
      <vt:lpstr>Section 10.  Cardiovascular Disease and Risk Management  </vt:lpstr>
      <vt:lpstr>PowerPoint Presentation</vt:lpstr>
      <vt:lpstr>Hypertension and Blood Pressure Management – Screening and Diagnosis</vt:lpstr>
      <vt:lpstr>Hypertension and Blood Pressure Management – Treatment Goals</vt:lpstr>
      <vt:lpstr>PowerPoint Presentation</vt:lpstr>
      <vt:lpstr>PowerPoint Presentation</vt:lpstr>
      <vt:lpstr>PowerPoint Presentation</vt:lpstr>
      <vt:lpstr>Hypertension and Blood Pressure Management – Treatment Strategies (Lifestyle Intervention)</vt:lpstr>
      <vt:lpstr>Hypertension and Blood Pressure Management – Treatment Strategies (Pharmacologic Interventions)</vt:lpstr>
      <vt:lpstr>Hypertension and Blood Pressure Management – Treatment Strategies (Pharmacologic Interventions, continued)</vt:lpstr>
      <vt:lpstr>Hypertension and Blood Pressure Management – Treatment Strategies (Resistant Hypertension)</vt:lpstr>
      <vt:lpstr>Lipid Management (Lifestyle Intervention)</vt:lpstr>
      <vt:lpstr>Lipid Management (Ongoing Therapy and Monitoring with Lipid Panel)</vt:lpstr>
      <vt:lpstr>Statin Treatment (Primary Prevention)</vt:lpstr>
      <vt:lpstr>Statin Treatment (Primary Prevention, continued)</vt:lpstr>
      <vt:lpstr>PowerPoint Presentation</vt:lpstr>
      <vt:lpstr>Statin Treatment (Secondary Prevention)</vt:lpstr>
      <vt:lpstr>PowerPoint Presentation</vt:lpstr>
      <vt:lpstr>PowerPoint Presentation</vt:lpstr>
      <vt:lpstr>Treatment of Other Lipoprotein Fractions or Goals</vt:lpstr>
      <vt:lpstr>Other Combination Therapy</vt:lpstr>
      <vt:lpstr>Antiplatelet Agents</vt:lpstr>
      <vt:lpstr>Cardiovascular Disease – Screening </vt:lpstr>
      <vt:lpstr>Cardiovascular Disease – Screening (continued)</vt:lpstr>
      <vt:lpstr>Cardiovascular Disease – Treatment</vt:lpstr>
      <vt:lpstr>Cardiovascular Disease – Treatment (continued)</vt:lpstr>
      <vt:lpstr>Cardiovascular Disease – Treatment (continued)</vt:lpstr>
      <vt:lpstr>Cardiovascular Disease – Treatment (continued)</vt:lpstr>
      <vt:lpstr>Cardiovascular Disease – Treatment (continued)</vt:lpstr>
      <vt:lpstr>Cardiovascular Disease – Treatment (continued)</vt:lpstr>
      <vt:lpstr>PowerPoint Presentation</vt:lpstr>
      <vt:lpstr>PowerPoint Presentation</vt:lpstr>
      <vt:lpstr>PowerPoint Presentation</vt:lpstr>
      <vt:lpstr>Fig 10.6 (continued)</vt:lpstr>
      <vt:lpstr>Section 11.  Chronic Kidney Disease and Risk Management  </vt:lpstr>
      <vt:lpstr>Chronic Kidney Disease - Assessment  </vt:lpstr>
      <vt:lpstr>Chronic Kidney Disease – Surveillance</vt:lpstr>
      <vt:lpstr>Chronic Kidney Disease – Nutrition</vt:lpstr>
      <vt:lpstr>Chronic Kidney Disease – Glycemic Goals</vt:lpstr>
      <vt:lpstr>Chronic Kidney Disease – Blood Pressure and Use of ACE Inhibitors and Angiotensin Receptor Blockers</vt:lpstr>
      <vt:lpstr>Chronic Kidney Disease – Blood Pressure and Use of ACE Inhibitors and Angiotensin Receptor Blockers (continued)</vt:lpstr>
      <vt:lpstr>Chronic Kidney Disease – Glucose Lowering Medications</vt:lpstr>
      <vt:lpstr>Chronic Kidney Disease – Mineralocorticoid Receptor Antagonists</vt:lpstr>
      <vt:lpstr>Chronic Kidney Disease – Combination therapy</vt:lpstr>
      <vt:lpstr>Chronic Kidney Disease – Kidney-Protective Medications in Pregnancy</vt:lpstr>
      <vt:lpstr>Chronic Kidney Disease – Severe Chronic Kidney Disease and Kidney Failure</vt:lpstr>
      <vt:lpstr>Chronic Kidney Disease – Referral</vt:lpstr>
      <vt:lpstr>PowerPoint Presentation</vt:lpstr>
      <vt:lpstr>PowerPoint Presentation</vt:lpstr>
      <vt:lpstr>PowerPoint Presentation</vt:lpstr>
      <vt:lpstr>PowerPoint Presentation</vt:lpstr>
      <vt:lpstr>PowerPoint Presentation</vt:lpstr>
      <vt:lpstr>PowerPoint Presentation</vt:lpstr>
      <vt:lpstr>Section 12.  Retinopathy, Neuropathy, and Foot Care  </vt:lpstr>
      <vt:lpstr>Diabetic Retinopathy</vt:lpstr>
      <vt:lpstr>Diabetic Retinopathy - Screening</vt:lpstr>
      <vt:lpstr>Diabetic Retinopathy – Screening (continued)</vt:lpstr>
      <vt:lpstr>Diabetic Retinopathy – Treatment</vt:lpstr>
      <vt:lpstr>Diabetic Retinopathy – Treatment (continued)</vt:lpstr>
      <vt:lpstr>Visual Rehabilitation</vt:lpstr>
      <vt:lpstr>Neuropathy – Screening</vt:lpstr>
      <vt:lpstr>Neuropathy – Treatment</vt:lpstr>
      <vt:lpstr>Foot Care</vt:lpstr>
      <vt:lpstr>Foot Care (continued)</vt:lpstr>
      <vt:lpstr>Foot Care (continued)</vt:lpstr>
      <vt:lpstr>Factors that are associated with the at-risk foot include the following:</vt:lpstr>
      <vt:lpstr>PowerPoint Presentation</vt:lpstr>
      <vt:lpstr>Section 13.  Older Adults  </vt:lpstr>
      <vt:lpstr>Overall recommendations</vt:lpstr>
      <vt:lpstr>PowerPoint Presentation</vt:lpstr>
      <vt:lpstr>PowerPoint Presentation</vt:lpstr>
      <vt:lpstr>PowerPoint Presentation</vt:lpstr>
      <vt:lpstr>PowerPoint Presentation</vt:lpstr>
      <vt:lpstr>Neurocognitive Function</vt:lpstr>
      <vt:lpstr>Hypoglycemia</vt:lpstr>
      <vt:lpstr>Treatment Goals</vt:lpstr>
      <vt:lpstr>Treatment Goals (continued)</vt:lpstr>
      <vt:lpstr>PowerPoint Presentation</vt:lpstr>
      <vt:lpstr>PowerPoint Presentation</vt:lpstr>
      <vt:lpstr>Lifestyle Management</vt:lpstr>
      <vt:lpstr>Pharmacologic Therapy</vt:lpstr>
      <vt:lpstr>Pharmacologic Therapy (continued)</vt:lpstr>
      <vt:lpstr>PowerPoint Presentation</vt:lpstr>
      <vt:lpstr>PowerPoint Presentation</vt:lpstr>
      <vt:lpstr>PowerPoint Presentation</vt:lpstr>
      <vt:lpstr>PowerPoint Presentation</vt:lpstr>
      <vt:lpstr>PowerPoint Presentation</vt:lpstr>
      <vt:lpstr>Treatment in Post-Acute and Long-Term Care Settings</vt:lpstr>
      <vt:lpstr>PowerPoint Presentation</vt:lpstr>
      <vt:lpstr>End-of-Life Care</vt:lpstr>
      <vt:lpstr>PowerPoint Presentation</vt:lpstr>
      <vt:lpstr>Section 14.  Children and Adolescents  </vt:lpstr>
      <vt:lpstr>Diabetes Self-Management Education and Support (Type 1)</vt:lpstr>
      <vt:lpstr>Nutrition Therapy</vt:lpstr>
      <vt:lpstr>Physical Activity and Exercise</vt:lpstr>
      <vt:lpstr>PowerPoint Presentation</vt:lpstr>
      <vt:lpstr>PowerPoint Presentation</vt:lpstr>
      <vt:lpstr>Psychosocial Care</vt:lpstr>
      <vt:lpstr>Psychosocial Care (continued)</vt:lpstr>
      <vt:lpstr>Glycemic Monitoring, Insulin Delivery, and Goals</vt:lpstr>
      <vt:lpstr>Glycemic Monitoring, Insulin Delivery, and Goals (continued)</vt:lpstr>
      <vt:lpstr>Glycemic Monitoring, Insulin Delivery, and Goals (continued)</vt:lpstr>
      <vt:lpstr>Screening and Diagnosis (Type 2)</vt:lpstr>
      <vt:lpstr>Management – Lifestyle (Type 2)</vt:lpstr>
      <vt:lpstr>Management – Glycemic Goals (Type 2)</vt:lpstr>
      <vt:lpstr>Pharmacologic Management (Type 2)</vt:lpstr>
      <vt:lpstr>Pharmacologic Management (Type 2, continued)</vt:lpstr>
      <vt:lpstr>Metabolic Surgery (Type 2)</vt:lpstr>
      <vt:lpstr>Prevention and Management of Diabetes Complications Among All Children and Adolescents With Diabetes</vt:lpstr>
      <vt:lpstr>Table 14.1</vt:lpstr>
      <vt:lpstr>Table 14.1, continued</vt:lpstr>
      <vt:lpstr>Table 14.1, continued</vt:lpstr>
      <vt:lpstr>Table 14.1, continued</vt:lpstr>
      <vt:lpstr>Table 14.1, continued</vt:lpstr>
      <vt:lpstr>Table 14.1, continued</vt:lpstr>
      <vt:lpstr>Table 14.1, continued</vt:lpstr>
      <vt:lpstr>Substance Use Among All Children and Adolescents With Diabetes – Tobacco, Electronic Cigarettes, Alcohol, and Cannabis</vt:lpstr>
      <vt:lpstr>Transition from Pediatric to Adult Care</vt:lpstr>
      <vt:lpstr>Section 15  Management of Diabetes in Pregnancy  </vt:lpstr>
      <vt:lpstr>Preconception Counseling</vt:lpstr>
      <vt:lpstr>Preconception Care</vt:lpstr>
      <vt:lpstr>PowerPoint Presentation</vt:lpstr>
      <vt:lpstr>Glycemic Goals in Pregnancy</vt:lpstr>
      <vt:lpstr>Glycemic Goals in Pregnancy</vt:lpstr>
      <vt:lpstr>PowerPoint Presentation</vt:lpstr>
      <vt:lpstr>Management of Diabetes in Pregnancy</vt:lpstr>
      <vt:lpstr>Management of Diabetes in Pregnancy (continued)</vt:lpstr>
      <vt:lpstr>Preeclampsia and Aspirin</vt:lpstr>
      <vt:lpstr>Pregnancy and Non-Glucose Lowering Drug Considerations</vt:lpstr>
      <vt:lpstr>Postpartum Care</vt:lpstr>
      <vt:lpstr>Section 16.  Diabetes Care in the Hospital  </vt:lpstr>
      <vt:lpstr>Hospital Care Delivery Standards</vt:lpstr>
      <vt:lpstr>Diabetes Care Specialists in the Hospital </vt:lpstr>
      <vt:lpstr>Glycemic Goals in Hospitalized Adults</vt:lpstr>
      <vt:lpstr>Continuous Glucose Monitoring </vt:lpstr>
      <vt:lpstr>Insulin Pump use in the Hospital</vt:lpstr>
      <vt:lpstr>Insulin Therapy</vt:lpstr>
      <vt:lpstr>Noninsulin Therapies</vt:lpstr>
      <vt:lpstr>Hypoglycemia</vt:lpstr>
      <vt:lpstr>Perioperative Care</vt:lpstr>
      <vt:lpstr>PowerPoint Presentation</vt:lpstr>
      <vt:lpstr>Diabetic Ketoacidosis and Hyperglycemic Hyperosmolar State</vt:lpstr>
      <vt:lpstr>PowerPoint Presentation</vt:lpstr>
      <vt:lpstr>PowerPoint Presentation</vt:lpstr>
      <vt:lpstr>PowerPoint Presentation</vt:lpstr>
      <vt:lpstr>PowerPoint Presentation</vt:lpstr>
      <vt:lpstr>Transition from the Hospital to the Ambulatory Setting</vt:lpstr>
      <vt:lpstr>Section 17.  Diabetes Advocacy  </vt:lpstr>
      <vt:lpstr>Select Diabetes Advocacy Statements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Shagy</dc:creator>
  <cp:lastModifiedBy>Elizabeth Pekas</cp:lastModifiedBy>
  <cp:revision>1</cp:revision>
  <dcterms:created xsi:type="dcterms:W3CDTF">2024-08-17T20:27:18Z</dcterms:created>
  <dcterms:modified xsi:type="dcterms:W3CDTF">2025-12-08T13:12:56Z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0x01010033C30240BD02BC48978E5914743FDBAD</vt:lpwstr>
  </property>
  <property fmtid="{D5CDD505-2E9C-101B-9397-08002B2CF9AE}" pid="3" name="MediaServiceImageTags">
    <vt:lpwstr/>
  </property>
</Properties>
</file>